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8" r:id="rId4"/>
    <p:sldId id="281" r:id="rId5"/>
    <p:sldId id="279" r:id="rId6"/>
    <p:sldId id="282" r:id="rId7"/>
    <p:sldId id="284" r:id="rId8"/>
    <p:sldId id="283" r:id="rId9"/>
    <p:sldId id="280" r:id="rId10"/>
    <p:sldId id="275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2131"/>
    <a:srgbClr val="ED1B2E"/>
    <a:srgbClr val="DEEBF7"/>
    <a:srgbClr val="FF2600"/>
    <a:srgbClr val="EA2035"/>
    <a:srgbClr val="E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84A83-E176-41F9-8860-71158774EA33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F488-8E43-421F-93EF-A6FD26D894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34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5A67-E806-449E-BD12-DD3E98AA7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50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5A67-E806-449E-BD12-DD3E98AA7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379727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5A67-E806-449E-BD12-DD3E98AA7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8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5A67-E806-449E-BD12-DD3E98AA7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4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00" y="0"/>
            <a:ext cx="8204400" cy="116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27200"/>
            <a:ext cx="8208000" cy="475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EDA0BF-F333-4C5E-9A4C-F2041BC6A3C3}" type="datetime1">
              <a:rPr lang="cs-CZ" smtClean="0"/>
              <a:pPr/>
              <a:t>28.04.2021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ROZ ODO / Robert Sobčák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5A67-E806-449E-BD12-DD3E98AA75D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A3952312-3D74-4A8C-AC06-DB6CB773D8F1}"/>
              </a:ext>
            </a:extLst>
          </p:cNvPr>
          <p:cNvCxnSpPr/>
          <p:nvPr userDrawn="1"/>
        </p:nvCxnSpPr>
        <p:spPr>
          <a:xfrm>
            <a:off x="468000" y="1162800"/>
            <a:ext cx="867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1" descr="novélogo">
            <a:extLst>
              <a:ext uri="{FF2B5EF4-FFF2-40B4-BE49-F238E27FC236}">
                <a16:creationId xmlns:a16="http://schemas.microsoft.com/office/drawing/2014/main" id="{52FDB20F-DB06-3E47-A858-D58F96CE1936}"/>
              </a:ext>
            </a:extLst>
          </p:cNvPr>
          <p:cNvPicPr/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119110" y="5930901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87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8CE1FB-7CBE-45AC-A8E4-2C75874C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5624513"/>
            <a:ext cx="2057400" cy="273844"/>
          </a:xfrm>
        </p:spPr>
        <p:txBody>
          <a:bodyPr/>
          <a:lstStyle/>
          <a:p>
            <a:fld id="{B4CE9BB8-8665-40FD-A0D2-90D2A4E6E340}" type="datetime1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0B3B47-3355-4C9B-B153-3CFD20F4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5624514"/>
            <a:ext cx="3086100" cy="273844"/>
          </a:xfrm>
        </p:spPr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Sobčák</a:t>
            </a:r>
            <a:r>
              <a:rPr lang="cs-CZ" dirty="0"/>
              <a:t> (ODO)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C41B0A-57CF-4FC8-A7BF-DEB36DDF09F2}"/>
              </a:ext>
            </a:extLst>
          </p:cNvPr>
          <p:cNvSpPr txBox="1"/>
          <p:nvPr/>
        </p:nvSpPr>
        <p:spPr>
          <a:xfrm>
            <a:off x="1143000" y="2329519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Uvedení Mikro depa Florenc do dlouhodobého provozu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2467C5B-2FAD-4D41-8A53-EF890C7C7774}"/>
              </a:ext>
            </a:extLst>
          </p:cNvPr>
          <p:cNvSpPr txBox="1"/>
          <p:nvPr/>
        </p:nvSpPr>
        <p:spPr>
          <a:xfrm>
            <a:off x="1143000" y="343840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City logistika Praha</a:t>
            </a:r>
          </a:p>
        </p:txBody>
      </p:sp>
    </p:spTree>
    <p:extLst>
      <p:ext uri="{BB962C8B-B14F-4D97-AF65-F5344CB8AC3E}">
        <p14:creationId xmlns:p14="http://schemas.microsoft.com/office/powerpoint/2010/main" val="91354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městských překládkových dep (1/2)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277308"/>
            <a:ext cx="8208000" cy="646331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FF0000"/>
                </a:solidFill>
              </a:rPr>
              <a:t>Podpora vzniku mikro dep v Praze poskytnutím zvýhodněného pronájmu je zásadní pro vybudování udržitelné logistiky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B0F89EA-1F6F-464B-BBCF-0E43107A30C5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1744852"/>
            <a:ext cx="7960755" cy="4545340"/>
            <a:chOff x="545" y="987"/>
            <a:chExt cx="5197" cy="3103"/>
          </a:xfrm>
        </p:grpSpPr>
        <p:sp>
          <p:nvSpPr>
            <p:cNvPr id="38" name="AutoShape 3">
              <a:extLst>
                <a:ext uri="{FF2B5EF4-FFF2-40B4-BE49-F238E27FC236}">
                  <a16:creationId xmlns:a16="http://schemas.microsoft.com/office/drawing/2014/main" id="{9BF318D0-DC6A-D447-A35B-3E2D9592D4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5" y="1742"/>
              <a:ext cx="1523" cy="1594"/>
            </a:xfrm>
            <a:prstGeom prst="homePlate">
              <a:avLst>
                <a:gd name="adj" fmla="val 2213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/>
            <a:lstStyle/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</a:pPr>
              <a:r>
                <a:rPr lang="cs-CZ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Mě</a:t>
              </a:r>
              <a:r>
                <a:rPr lang="cs-CZ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stská mikro depa</a:t>
              </a:r>
            </a:p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Jednoduchý koncept překládky zboží z dodávek na </a:t>
              </a:r>
              <a:r>
                <a:rPr lang="cs-CZ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cargo</a:t>
              </a: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kola bez manipulační techniky</a:t>
              </a:r>
            </a:p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Poskytnutí pozemku městem za zvýhodněných podmínek</a:t>
              </a:r>
            </a:p>
          </p:txBody>
        </p:sp>
        <p:sp>
          <p:nvSpPr>
            <p:cNvPr id="42" name="AutoShape 4">
              <a:extLst>
                <a:ext uri="{FF2B5EF4-FFF2-40B4-BE49-F238E27FC236}">
                  <a16:creationId xmlns:a16="http://schemas.microsoft.com/office/drawing/2014/main" id="{BEEB98E0-2149-9F4F-9D0B-6B921AD9924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17" y="1742"/>
              <a:ext cx="2152" cy="778"/>
            </a:xfrm>
            <a:prstGeom prst="parallelogram">
              <a:avLst>
                <a:gd name="adj" fmla="val 43924"/>
              </a:avLst>
            </a:prstGeom>
            <a:solidFill>
              <a:schemeClr val="accent2"/>
            </a:solidFill>
            <a:ln w="6350" cap="rnd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 anchorCtr="0"/>
            <a:lstStyle/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</a:pPr>
              <a:r>
                <a:rPr lang="cs-CZ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Pokročilá městská depa</a:t>
              </a:r>
            </a:p>
            <a:p>
              <a:pPr marL="139700" indent="-1397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Zvyšování produktivity v depu pokročilým řízením</a:t>
              </a:r>
            </a:p>
            <a:p>
              <a:pPr marL="139700" indent="-1397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Zvyšování výnosu města z pozemku</a:t>
              </a:r>
            </a:p>
          </p:txBody>
        </p:sp>
        <p:sp>
          <p:nvSpPr>
            <p:cNvPr id="43" name="AutoShape 5">
              <a:extLst>
                <a:ext uri="{FF2B5EF4-FFF2-40B4-BE49-F238E27FC236}">
                  <a16:creationId xmlns:a16="http://schemas.microsoft.com/office/drawing/2014/main" id="{B566D326-F46E-5D4D-A0A1-4CDD2DECB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" y="2558"/>
              <a:ext cx="2152" cy="778"/>
            </a:xfrm>
            <a:prstGeom prst="parallelogram">
              <a:avLst>
                <a:gd name="adj" fmla="val 43924"/>
              </a:avLst>
            </a:prstGeom>
            <a:solidFill>
              <a:schemeClr val="accent2"/>
            </a:solidFill>
            <a:ln w="6350" cap="rnd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/>
            <a:lstStyle/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</a:pPr>
              <a:r>
                <a:rPr lang="cs-CZ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Soukromá depa</a:t>
              </a:r>
            </a:p>
            <a:p>
              <a:pPr marL="139700" indent="-139700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Depa na </a:t>
              </a:r>
              <a:r>
                <a:rPr 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soukr</a:t>
              </a: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pozemcích dočasně za výhodných podmínek (např. pozemky pro budoucí developerskou výstavu)</a:t>
              </a:r>
            </a:p>
          </p:txBody>
        </p:sp>
        <p:sp>
          <p:nvSpPr>
            <p:cNvPr id="44" name="AutoShape 6">
              <a:extLst>
                <a:ext uri="{FF2B5EF4-FFF2-40B4-BE49-F238E27FC236}">
                  <a16:creationId xmlns:a16="http://schemas.microsoft.com/office/drawing/2014/main" id="{F90A28B9-6C54-4547-A22F-D34DA4257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7" y="987"/>
              <a:ext cx="2015" cy="3103"/>
            </a:xfrm>
            <a:prstGeom prst="notchedRightArrow">
              <a:avLst>
                <a:gd name="adj1" fmla="val 51796"/>
                <a:gd name="adj2" fmla="val 36181"/>
              </a:avLst>
            </a:prstGeom>
            <a:solidFill>
              <a:srgbClr val="ED1B2E"/>
            </a:solidFill>
            <a:ln w="6350" cap="rnd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/>
            <a:lstStyle/>
            <a:p>
              <a:pPr marL="180000" indent="-180000" algn="l" eaLnBrk="0" hangingPunct="0">
                <a:spcBef>
                  <a:spcPts val="100"/>
                </a:spcBef>
                <a:spcAft>
                  <a:spcPts val="100"/>
                </a:spcAft>
              </a:pPr>
              <a:r>
                <a:rPr lang="cs-CZ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City logistická infrastruktura</a:t>
              </a:r>
            </a:p>
            <a:p>
              <a:pPr marL="139700" indent="-139700" algn="l" eaLnBrk="0" hangingPunct="0"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Profesionálně řízená depa, automatizace</a:t>
              </a:r>
            </a:p>
            <a:p>
              <a:pPr marL="139700" indent="-139700" algn="l" eaLnBrk="0" hangingPunct="0"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Strategické pokrytí a řízení zásobování Prahy</a:t>
              </a:r>
            </a:p>
            <a:p>
              <a:pPr marL="139700" indent="-139700" algn="l" eaLnBrk="0" hangingPunct="0"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Propojení silniční a kolejové dopravy</a:t>
              </a:r>
            </a:p>
            <a:p>
              <a:pPr marL="139700" indent="-139700" algn="l" eaLnBrk="0" hangingPunct="0">
                <a:buClr>
                  <a:schemeClr val="bg1"/>
                </a:buClr>
                <a:buFontTx/>
                <a:buChar char="•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Logistické huby propojující logistiku a dopravu osob</a:t>
              </a:r>
            </a:p>
            <a:p>
              <a:pPr marL="139700" indent="-139700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bg1"/>
                </a:buClr>
                <a:buFontTx/>
                <a:buChar char="•"/>
              </a:pPr>
              <a:endPara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08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městských překládkových dep (2/2)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277308"/>
            <a:ext cx="8208000" cy="646331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FF0000"/>
                </a:solidFill>
              </a:rPr>
              <a:t>Nezastupitelná role Prahy v rozjezdu městské logistiky je zvýhodněné poskytnutí pozemků, toto opatření je ale jen dočasné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BE1395AC-48E8-E242-9B6B-ACD03837DB6E}"/>
              </a:ext>
            </a:extLst>
          </p:cNvPr>
          <p:cNvGrpSpPr/>
          <p:nvPr/>
        </p:nvGrpSpPr>
        <p:grpSpPr>
          <a:xfrm>
            <a:off x="468313" y="2104288"/>
            <a:ext cx="8207375" cy="4524874"/>
            <a:chOff x="319088" y="1808163"/>
            <a:chExt cx="8491537" cy="4681537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364107E2-F92A-A143-BC4F-DB2A8137840A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597525" y="1808163"/>
              <a:ext cx="3213100" cy="2233612"/>
            </a:xfrm>
            <a:prstGeom prst="homePlate">
              <a:avLst>
                <a:gd name="adj" fmla="val 13786"/>
              </a:avLst>
            </a:prstGeom>
            <a:solidFill>
              <a:srgbClr val="ED1B2E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72000" tIns="72000" rIns="72000" bIns="72000"/>
            <a:lstStyle/>
            <a:p>
              <a:pPr algn="l" eaLnBrk="0" hangingPunct="0"/>
              <a:r>
                <a:rPr lang="cs-CZ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Další depa</a:t>
              </a:r>
            </a:p>
            <a:p>
              <a:pPr marL="271463" indent="-100013" algn="l" eaLnBrk="0" hangingPunct="0">
                <a:buFontTx/>
                <a:buChar char="-"/>
              </a:pPr>
              <a:endPara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71463" indent="-100013" algn="l" eaLnBrk="0" hangingPunct="0">
                <a:buFontTx/>
                <a:buChar char="-"/>
              </a:pPr>
              <a:endPara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71463" indent="-100013" algn="l" eaLnBrk="0" hangingPunct="0">
                <a:buFontTx/>
                <a:buChar char="-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Profesionálně řízena city logistická depa</a:t>
              </a:r>
            </a:p>
            <a:p>
              <a:pPr marL="271463" indent="-100013" algn="l" eaLnBrk="0" hangingPunct="0">
                <a:buFontTx/>
                <a:buChar char="-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Nájemné srovnatelné např. s parkovišti</a:t>
              </a:r>
            </a:p>
          </p:txBody>
        </p:sp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C4ABFC19-1618-2A46-8857-7D1DBD8AC266}"/>
                </a:ext>
              </a:extLst>
            </p:cNvPr>
            <p:cNvSpPr txBox="1"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760663" y="4333875"/>
              <a:ext cx="2659062" cy="215582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</a:pPr>
              <a:r>
                <a:rPr lang="cs-CZ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Depo řídíme odborně</a:t>
              </a:r>
              <a:endPara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Jednoduchá skladovací a manipulační technika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Odborný personál depa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Zrychlení procesů v depu, víc krát za den zavážka do depa, víc kurýrů a </a:t>
              </a:r>
              <a:r>
                <a:rPr lang="cs-CZ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cargo</a:t>
              </a: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 kol rozváží</a:t>
              </a:r>
              <a:endPara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Výkonnostní odměna provozovatele</a:t>
              </a:r>
              <a:endPara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AC0DAE22-1521-F145-8554-B673F1BB14F6}"/>
                </a:ext>
              </a:extLst>
            </p:cNvPr>
            <p:cNvSpPr txBox="1"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597525" y="4333875"/>
              <a:ext cx="2997200" cy="215582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</a:pPr>
              <a:r>
                <a:rPr lang="cs-CZ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Komerční podmínky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Špičková skladovací a manipulační technika, automatizace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Depo řízeno srovnatelně s jinými špičkovými logistickými provozy</a:t>
              </a:r>
              <a:endPara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Několikanásobně vyšší produktivita v porovnání s prvními depy</a:t>
              </a:r>
              <a:endPara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4E7D9B11-019D-6B41-B501-04B0963E14C1}"/>
                </a:ext>
              </a:extLst>
            </p:cNvPr>
            <p:cNvSpPr txBox="1"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19088" y="4333875"/>
              <a:ext cx="2441575" cy="215582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</a:pPr>
              <a:r>
                <a:rPr lang="cs-CZ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Máme depo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Základní, manuální skladové procesy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Žádná technika ani automatizace v depu </a:t>
              </a:r>
            </a:p>
            <a:p>
              <a:pPr marL="179388" indent="-179388" algn="l" eaLnBrk="0" hangingPunct="0">
                <a:spcBef>
                  <a:spcPts val="100"/>
                </a:spcBef>
                <a:spcAft>
                  <a:spcPts val="100"/>
                </a:spcAft>
                <a:buClr>
                  <a:schemeClr val="tx1"/>
                </a:buClr>
                <a:buFontTx/>
                <a:buChar char="•"/>
              </a:pPr>
              <a:r>
                <a:rPr lang="cs-CZ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Žádné profesionální řízení produktivity</a:t>
              </a:r>
            </a:p>
          </p:txBody>
        </p:sp>
        <p:sp>
          <p:nvSpPr>
            <p:cNvPr id="12" name="AutoShape 9">
              <a:extLst>
                <a:ext uri="{FF2B5EF4-FFF2-40B4-BE49-F238E27FC236}">
                  <a16:creationId xmlns:a16="http://schemas.microsoft.com/office/drawing/2014/main" id="{E4BA1FC3-A3FF-A942-B40C-4F761013680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760663" y="2230438"/>
              <a:ext cx="3128962" cy="1811337"/>
            </a:xfrm>
            <a:prstGeom prst="homePlate">
              <a:avLst>
                <a:gd name="adj" fmla="val 16555"/>
              </a:avLst>
            </a:prstGeom>
            <a:solidFill>
              <a:schemeClr val="bg2">
                <a:lumMod val="75000"/>
              </a:schemeClr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72000" tIns="72000" rIns="72000" bIns="72000"/>
            <a:lstStyle/>
            <a:p>
              <a:pPr algn="l" eaLnBrk="0" hangingPunct="0"/>
              <a:r>
                <a:rPr lang="cs-CZ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a 4. Mikro depo</a:t>
              </a:r>
            </a:p>
            <a:p>
              <a:pPr algn="l" eaLnBrk="0" hangingPunct="0"/>
              <a:endParaRPr lang="cs-CZ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71463" indent="-100013" algn="l" eaLnBrk="0" hangingPunct="0">
                <a:buFontTx/>
                <a:buChar char="-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Plocha pronajata profesionální logistické firmě, která provozuje city logistické depo a poskytuje služby balíkovým dopravcům</a:t>
              </a:r>
            </a:p>
            <a:p>
              <a:pPr marL="271463" indent="-100013" algn="l" eaLnBrk="0" hangingPunct="0">
                <a:buFontTx/>
                <a:buChar char="-"/>
              </a:pPr>
              <a:r>
                <a:rPr 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Zvýhodněné podmínky pronájmu, závazek zlepšovat efektivitu</a:t>
              </a:r>
            </a:p>
          </p:txBody>
        </p:sp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id="{C74906E8-27FF-6A40-BD51-8D174E321A6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19088" y="2636838"/>
              <a:ext cx="2718495" cy="1404937"/>
            </a:xfrm>
            <a:prstGeom prst="homePlate">
              <a:avLst>
                <a:gd name="adj" fmla="val 1856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lIns="72000" tIns="72000" rIns="72000" bIns="72000"/>
            <a:lstStyle/>
            <a:p>
              <a:pPr algn="l" eaLnBrk="0" hangingPunct="0"/>
              <a:r>
                <a:rPr lang="cs-CZ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Depo Florenc a Anděl</a:t>
              </a:r>
            </a:p>
            <a:p>
              <a:pPr algn="l" eaLnBrk="0" hangingPunct="0"/>
              <a:endParaRPr lang="cs-C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0488" indent="-90488" algn="l" eaLnBrk="0" hangingPunct="0">
                <a:buFontTx/>
                <a:buChar char="-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Plocha poskytnuta logistickým firmám</a:t>
              </a:r>
            </a:p>
            <a:p>
              <a:pPr marL="90488" indent="-90488" algn="l" eaLnBrk="0" hangingPunct="0">
                <a:buFontTx/>
                <a:buChar char="-"/>
              </a:pPr>
              <a:r>
                <a:rPr lang="cs-CZ" sz="1200" dirty="0">
                  <a:latin typeface="Arial" panose="020B0604020202020204" pitchFamily="34" charset="0"/>
                  <a:cs typeface="Arial" panose="020B0604020202020204" pitchFamily="34" charset="0"/>
                </a:rPr>
                <a:t>Výhodné podmínky pronájmu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583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je potřeba řešit city logistiku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F92D7-B192-44E8-870B-9AE6FB43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37" y="2106000"/>
            <a:ext cx="3433869" cy="3351524"/>
          </a:xfrm>
        </p:spPr>
        <p:txBody>
          <a:bodyPr>
            <a:normAutofit/>
          </a:bodyPr>
          <a:lstStyle/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/>
              <a:t>Čím dál menší část zásobování </a:t>
            </a:r>
            <a:r>
              <a:rPr lang="cs-CZ" sz="1400" dirty="0"/>
              <a:t>vede nákladními vozy do kamenných prodejen a roste počet přeprav v dodávkách až domů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/>
              <a:t>Doručování domů </a:t>
            </a:r>
            <a:r>
              <a:rPr lang="cs-CZ" sz="1400" dirty="0"/>
              <a:t>vyžaduje větší nájezd km, zahušťuje dopravu a komplikuje parkování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Rostoucí požadavky spotřebitelů na </a:t>
            </a:r>
            <a:r>
              <a:rPr lang="cs-CZ" sz="1400" b="1" dirty="0"/>
              <a:t>rychlé doručení </a:t>
            </a:r>
            <a:r>
              <a:rPr lang="cs-CZ" sz="1400" dirty="0"/>
              <a:t>u věcí, které by zákazník koupil v obchodě, je logisticky neefektivní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Snižování významu a využití </a:t>
            </a:r>
            <a:r>
              <a:rPr lang="cs-CZ" sz="1400" b="1" dirty="0"/>
              <a:t>železniční a vodní dopravy</a:t>
            </a:r>
            <a:endParaRPr lang="cs-CZ" sz="1600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FF0000"/>
                </a:solidFill>
              </a:rPr>
              <a:t>Situace, kdy většina zboží jde koupit výhradně online, naučí prodejce i konzervativní spotřebitele nakupovat z domova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D3CF0F11-FE80-CD40-8B6E-F9338E5B655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01793" y="3456462"/>
            <a:ext cx="2906210" cy="413320"/>
          </a:xfrm>
          <a:prstGeom prst="triangle">
            <a:avLst>
              <a:gd name="adj" fmla="val 50000"/>
            </a:avLst>
          </a:prstGeom>
          <a:solidFill>
            <a:srgbClr val="ED1B2E"/>
          </a:solidFill>
          <a:ln w="6350">
            <a:noFill/>
            <a:miter lim="800000"/>
            <a:headEnd/>
            <a:tailEnd/>
          </a:ln>
          <a:effectLst/>
        </p:spPr>
        <p:txBody>
          <a:bodyPr lIns="45720" rIns="45720"/>
          <a:lstStyle/>
          <a:p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0706C4B-3042-7444-866A-843C5D0E2360}"/>
              </a:ext>
            </a:extLst>
          </p:cNvPr>
          <p:cNvSpPr/>
          <p:nvPr/>
        </p:nvSpPr>
        <p:spPr>
          <a:xfrm>
            <a:off x="529903" y="5569755"/>
            <a:ext cx="7649989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Aktivní role města Praha v této transformaci má zásadní přínos pro občany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5F132203-2013-A945-A216-A9C819E1707D}"/>
              </a:ext>
            </a:extLst>
          </p:cNvPr>
          <p:cNvSpPr txBox="1">
            <a:spLocks/>
          </p:cNvSpPr>
          <p:nvPr/>
        </p:nvSpPr>
        <p:spPr>
          <a:xfrm>
            <a:off x="4821190" y="2106000"/>
            <a:ext cx="3433869" cy="3351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Balíková doprava naráží na </a:t>
            </a:r>
            <a:r>
              <a:rPr lang="cs-CZ" sz="1400" b="1" dirty="0"/>
              <a:t>fyzické limity Prahy </a:t>
            </a:r>
            <a:r>
              <a:rPr lang="cs-CZ" sz="1400" dirty="0"/>
              <a:t>– hustotu dopravy, emise do ovzduší, možnosti zaparkovat bez porušení předpisů, nedostatek řidičů a v sezóně i dopravních prostředků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V roce 2020 se v logistice udály </a:t>
            </a:r>
            <a:r>
              <a:rPr lang="cs-CZ" sz="1400" b="1" dirty="0"/>
              <a:t>změny, jenž měly trvat řadu let </a:t>
            </a:r>
            <a:r>
              <a:rPr lang="cs-CZ" sz="1400" dirty="0"/>
              <a:t>- vzniká potřeba </a:t>
            </a:r>
            <a:r>
              <a:rPr lang="cs-CZ" sz="1400" b="1" dirty="0"/>
              <a:t>lépe využívat </a:t>
            </a:r>
            <a:r>
              <a:rPr lang="cs-CZ" sz="1400" dirty="0"/>
              <a:t>existující přepravní kapacity, optimalizovat prostřední i poslední míli, propojit online a retail obchodní modely a snížit emise přepravy</a:t>
            </a:r>
          </a:p>
        </p:txBody>
      </p:sp>
    </p:spTree>
    <p:extLst>
      <p:ext uri="{BB962C8B-B14F-4D97-AF65-F5344CB8AC3E}">
        <p14:creationId xmlns:p14="http://schemas.microsoft.com/office/powerpoint/2010/main" val="172106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City logistika významnou měrou přispívá ke kvalitě života ve městě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FF0000"/>
                </a:solidFill>
              </a:rPr>
              <a:t>Praha bude podporovat trendy city logistiky, hlavně nízko-emisní a bezemisní dopravu včetně kolejové, vodní a cyklistické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ulka 11">
            <a:extLst>
              <a:ext uri="{FF2B5EF4-FFF2-40B4-BE49-F238E27FC236}">
                <a16:creationId xmlns:a16="http://schemas.microsoft.com/office/drawing/2014/main" id="{4DBEAB61-427F-1542-B772-3584BAF9A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269632"/>
              </p:ext>
            </p:extLst>
          </p:nvPr>
        </p:nvGraphicFramePr>
        <p:xfrm>
          <a:off x="1175089" y="2182258"/>
          <a:ext cx="6790221" cy="305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848085707"/>
                    </a:ext>
                  </a:extLst>
                </a:gridCol>
                <a:gridCol w="4392000">
                  <a:extLst>
                    <a:ext uri="{9D8B030D-6E8A-4147-A177-3AD203B41FA5}">
                      <a16:colId xmlns:a16="http://schemas.microsoft.com/office/drawing/2014/main" val="4285657802"/>
                    </a:ext>
                  </a:extLst>
                </a:gridCol>
                <a:gridCol w="994221">
                  <a:extLst>
                    <a:ext uri="{9D8B030D-6E8A-4147-A177-3AD203B41FA5}">
                      <a16:colId xmlns:a16="http://schemas.microsoft.com/office/drawing/2014/main" val="4247353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Priorita Prahy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ED1B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Vybrané cíle z Plánu mobility P+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ED1B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logistika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ED1B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141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prostorové efektivity dopravy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Podíl veřejné, pěší a cyklistické dopravy se zvýší ze 70 % na 73 %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aut v centr. kordonu se sníží z 530 na 464 tis. denně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1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26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Snížení uhlíkové stopy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podílu neuhlovodíkových pohonů a snížení spotřeby energií i snížení produkce CO</a:t>
                      </a:r>
                      <a:r>
                        <a:rPr lang="cs-CZ" sz="1100" baseline="-25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emise z dopravy se budou snižovat.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elektromobilů se zvýší z 1060 na 56 000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9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výkonnosti a spolehlivosti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efektivity dopravního systému, snížení vlivů dopravních excesů, jako dopravní nehody nebo dočasné snížení kapacity třeba při uzavírce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64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bezpečnosti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bezpečnosti dopravního systému snížením vlivu na zdraví a životy osob při </a:t>
                      </a:r>
                      <a:r>
                        <a:rPr lang="cs-CZ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</a:t>
                      </a: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nehodách nebo mimořádných událostech.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zraněných a usmrcených chodců a cyklistů se sníží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296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Zlepšení lidského zdraví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Snížení imisního zatížení obyvatelstva i životního prostředí jako celku hlukem a exhalacemi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D1B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738825"/>
                  </a:ext>
                </a:extLst>
              </a:tr>
            </a:tbl>
          </a:graphicData>
        </a:graphic>
      </p:graphicFrame>
      <p:pic>
        <p:nvPicPr>
          <p:cNvPr id="12" name="Grafický objekt 11" descr="Symbol zvednutého palce se souvislou výplní">
            <a:extLst>
              <a:ext uri="{FF2B5EF4-FFF2-40B4-BE49-F238E27FC236}">
                <a16:creationId xmlns:a16="http://schemas.microsoft.com/office/drawing/2014/main" id="{B6C557FA-FFF9-C146-AF43-D1060F94D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9228" y="2659538"/>
            <a:ext cx="396000" cy="396000"/>
          </a:xfrm>
          <a:prstGeom prst="rect">
            <a:avLst/>
          </a:prstGeom>
        </p:spPr>
      </p:pic>
      <p:pic>
        <p:nvPicPr>
          <p:cNvPr id="13" name="Grafický objekt 12" descr="Symbol zvednutého palce se souvislou výplní">
            <a:extLst>
              <a:ext uri="{FF2B5EF4-FFF2-40B4-BE49-F238E27FC236}">
                <a16:creationId xmlns:a16="http://schemas.microsoft.com/office/drawing/2014/main" id="{ABFEC624-DD5F-294C-A594-FD42A0951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9228" y="3190748"/>
            <a:ext cx="396000" cy="396000"/>
          </a:xfrm>
          <a:prstGeom prst="rect">
            <a:avLst/>
          </a:prstGeom>
        </p:spPr>
      </p:pic>
      <p:pic>
        <p:nvPicPr>
          <p:cNvPr id="14" name="Grafický objekt 13" descr="Symbol zvednutého palce se souvislou výplní">
            <a:extLst>
              <a:ext uri="{FF2B5EF4-FFF2-40B4-BE49-F238E27FC236}">
                <a16:creationId xmlns:a16="http://schemas.microsoft.com/office/drawing/2014/main" id="{C8FC5236-BB5D-1444-9BAE-0E06D30A3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9228" y="3749634"/>
            <a:ext cx="396000" cy="396000"/>
          </a:xfrm>
          <a:prstGeom prst="rect">
            <a:avLst/>
          </a:prstGeom>
        </p:spPr>
      </p:pic>
      <p:pic>
        <p:nvPicPr>
          <p:cNvPr id="15" name="Grafický objekt 14" descr="Symbol zvednutého palce se souvislou výplní">
            <a:extLst>
              <a:ext uri="{FF2B5EF4-FFF2-40B4-BE49-F238E27FC236}">
                <a16:creationId xmlns:a16="http://schemas.microsoft.com/office/drawing/2014/main" id="{C16EDB30-5569-E749-A1C2-992B9AC60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9228" y="4312663"/>
            <a:ext cx="396000" cy="396000"/>
          </a:xfrm>
          <a:prstGeom prst="rect">
            <a:avLst/>
          </a:prstGeom>
        </p:spPr>
      </p:pic>
      <p:pic>
        <p:nvPicPr>
          <p:cNvPr id="16" name="Grafický objekt 15" descr="Symbol zvednutého palce se souvislou výplní">
            <a:extLst>
              <a:ext uri="{FF2B5EF4-FFF2-40B4-BE49-F238E27FC236}">
                <a16:creationId xmlns:a16="http://schemas.microsoft.com/office/drawing/2014/main" id="{B2804BF7-9072-9D42-8A16-593A9E0F2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9228" y="4841569"/>
            <a:ext cx="396000" cy="396000"/>
          </a:xfrm>
          <a:prstGeom prst="rect">
            <a:avLst/>
          </a:prstGeom>
        </p:spPr>
      </p:pic>
      <p:sp>
        <p:nvSpPr>
          <p:cNvPr id="17" name="Obdélník 16">
            <a:extLst>
              <a:ext uri="{FF2B5EF4-FFF2-40B4-BE49-F238E27FC236}">
                <a16:creationId xmlns:a16="http://schemas.microsoft.com/office/drawing/2014/main" id="{3C25F072-49FD-FF4D-B6B7-D5B2B4BFE43D}"/>
              </a:ext>
            </a:extLst>
          </p:cNvPr>
          <p:cNvSpPr/>
          <p:nvPr/>
        </p:nvSpPr>
        <p:spPr>
          <a:xfrm>
            <a:off x="529903" y="5569755"/>
            <a:ext cx="7649989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logistika sníží počet dodávek v ulicích a omezí emise ze zásobování</a:t>
            </a:r>
          </a:p>
        </p:txBody>
      </p:sp>
    </p:spTree>
    <p:extLst>
      <p:ext uri="{BB962C8B-B14F-4D97-AF65-F5344CB8AC3E}">
        <p14:creationId xmlns:p14="http://schemas.microsoft.com/office/powerpoint/2010/main" val="74790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 depo Florenc (1/4)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Všechny firmy zúčastněné v pilotním provozu pokračují v projektu i po uvedení do dlouhodobého provozu</a:t>
            </a:r>
          </a:p>
        </p:txBody>
      </p:sp>
      <p:graphicFrame>
        <p:nvGraphicFramePr>
          <p:cNvPr id="23" name="Tabulka 11">
            <a:extLst>
              <a:ext uri="{FF2B5EF4-FFF2-40B4-BE49-F238E27FC236}">
                <a16:creationId xmlns:a16="http://schemas.microsoft.com/office/drawing/2014/main" id="{0944BF06-F7AA-8148-B4BC-369AE4B21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603399"/>
              </p:ext>
            </p:extLst>
          </p:nvPr>
        </p:nvGraphicFramePr>
        <p:xfrm>
          <a:off x="6115050" y="2133000"/>
          <a:ext cx="2304000" cy="25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67242975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544435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Popis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Pokračují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4703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Rohlík.cz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149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DPD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4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PPL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8118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Messenger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8224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GLS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71282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DHL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476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Dachser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18258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DoDo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405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4258EAA2-F3EE-294A-B3E3-4339B222A3F6}"/>
              </a:ext>
            </a:extLst>
          </p:cNvPr>
          <p:cNvSpPr/>
          <p:nvPr/>
        </p:nvSpPr>
        <p:spPr>
          <a:xfrm>
            <a:off x="467999" y="2148602"/>
            <a:ext cx="546607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Dosavadní fungování Mikro depa Florenc dalo logistickým firmám možnost si potvrdit, že jim překládka zboží a využití pěších kurýrů a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cargo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kol dává smysl.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Firmy dostaly prostor otestovat si a najít dlouhodobě udržitelný proces, díky kterému jsou ochotny zvětšovat podíl ekologické poslední míle ve svém provozu a dále ji rozvíjet (růstově).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 depo Florenc dává prostor i růstu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cyklo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-logistiky jako služby a specializovaným firmám – nejaktivnějším je průkopník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cyklologistiky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Praze firma 4AVs.eu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poděkování patří i firmě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ekolo.cz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která se podílela na pilotním provozu Mikro depa Florenc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6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 depo Florenc (2/4)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Pilotní provoz potvrdil očekávání a umožnil logistickým firmám začlenit </a:t>
            </a:r>
            <a:r>
              <a:rPr lang="cs-CZ" sz="2000" dirty="0" err="1">
                <a:solidFill>
                  <a:srgbClr val="ED1B2E"/>
                </a:solidFill>
              </a:rPr>
              <a:t>cyklo</a:t>
            </a:r>
            <a:r>
              <a:rPr lang="cs-CZ" sz="2000" dirty="0">
                <a:solidFill>
                  <a:srgbClr val="ED1B2E"/>
                </a:solidFill>
              </a:rPr>
              <a:t>-logistiku do svých provozů</a:t>
            </a:r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07B34B15-5975-FB4D-B4FA-98376ACD9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89220"/>
              </p:ext>
            </p:extLst>
          </p:nvPr>
        </p:nvGraphicFramePr>
        <p:xfrm>
          <a:off x="468000" y="2311200"/>
          <a:ext cx="536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67242975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4443562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7827789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7592306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8844581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42033655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Celkový počet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11/2020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12/2020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4703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doručení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6519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7229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6238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6714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149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najetých km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1812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2817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2533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3298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413"/>
                  </a:ext>
                </a:extLst>
              </a:tr>
            </a:tbl>
          </a:graphicData>
        </a:graphic>
      </p:graphicFrame>
      <p:graphicFrame>
        <p:nvGraphicFramePr>
          <p:cNvPr id="15" name="Tabulka 11">
            <a:extLst>
              <a:ext uri="{FF2B5EF4-FFF2-40B4-BE49-F238E27FC236}">
                <a16:creationId xmlns:a16="http://schemas.microsoft.com/office/drawing/2014/main" id="{1CE3CCA2-6194-7D49-B769-D7E9A4C0C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06113"/>
              </p:ext>
            </p:extLst>
          </p:nvPr>
        </p:nvGraphicFramePr>
        <p:xfrm>
          <a:off x="468000" y="3474000"/>
          <a:ext cx="536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67242975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4443562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7827789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7592306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8844581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42033655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Denní průměr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11/2020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12/2020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3/2021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4703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doručení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149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najetých km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413"/>
                  </a:ext>
                </a:extLst>
              </a:tr>
            </a:tbl>
          </a:graphicData>
        </a:graphic>
      </p:graphicFrame>
      <p:pic>
        <p:nvPicPr>
          <p:cNvPr id="16" name="Obrázek 15">
            <a:extLst>
              <a:ext uri="{FF2B5EF4-FFF2-40B4-BE49-F238E27FC236}">
                <a16:creationId xmlns:a16="http://schemas.microsoft.com/office/drawing/2014/main" id="{293EA90A-DD19-F546-9842-0012CDF14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746" y="2311200"/>
            <a:ext cx="2630654" cy="158400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52D6699B-C58E-B444-9D37-1DDDF515C0C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41746" y="4433253"/>
            <a:ext cx="2630654" cy="1584000"/>
          </a:xfrm>
          <a:prstGeom prst="rect">
            <a:avLst/>
          </a:prstGeom>
        </p:spPr>
      </p:pic>
      <p:graphicFrame>
        <p:nvGraphicFramePr>
          <p:cNvPr id="23" name="Tabulka 11">
            <a:extLst>
              <a:ext uri="{FF2B5EF4-FFF2-40B4-BE49-F238E27FC236}">
                <a16:creationId xmlns:a16="http://schemas.microsoft.com/office/drawing/2014/main" id="{0944BF06-F7AA-8148-B4BC-369AE4B21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66713"/>
              </p:ext>
            </p:extLst>
          </p:nvPr>
        </p:nvGraphicFramePr>
        <p:xfrm>
          <a:off x="468000" y="4627175"/>
          <a:ext cx="4896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67242975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544435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Popis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 31.3.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B2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4703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Počet doručených zásilek za 11/2020 – 3/2021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27785 ks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149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Počet najetých km za 11/2020 – 3/2021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10966 km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4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Měsíční průměr doručených zásilek za 12/2020 – 3/2021</a:t>
                      </a:r>
                      <a:endParaRPr lang="cs-CZ" sz="1200" dirty="0"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6675 ks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8118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Měsíční průměr najetých km za 12/2020 – 3/2021</a:t>
                      </a:r>
                      <a:endParaRPr lang="cs-CZ" sz="1200" dirty="0"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2615 km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82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82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 depo Florenc (3/4)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Zásadní pro úspěch inovativních řešení typu Mikro depo Florenc je nalezení finančně udržitelného provozu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5403EAA-EB9D-034D-A7E1-B8074DF64F70}"/>
              </a:ext>
            </a:extLst>
          </p:cNvPr>
          <p:cNvSpPr/>
          <p:nvPr/>
        </p:nvSpPr>
        <p:spPr>
          <a:xfrm>
            <a:off x="467999" y="2148602"/>
            <a:ext cx="8204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Logistické firmy se neúčastní Mikro depa Florenc proto, že to od nich vyžaduje město, ani proto, že by někdo dotoval jejich provoz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 depo je řešením některých logistických problémů, které přináší velký růst e-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commerce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např. složité parkování dodávek ve městě, hustota silničního provozu a spolehlivost dopravy, závazek mnoha firem ke zlepšování životního prostředí a další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Řada firem o vlastních překladištích uvažovala a městské mikro depo jim dává ideální příležitost si koncept ověřit s poměrně nízkým rizikem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budoucna budou vznikat i soukromá depa díky možnosti, které tomu přinesla městská mikro depa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92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 depo Florenc (4/4)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Standardní provoz Mikro depa znamená dlouhodobé neustálé zlepšování, zvyšování produktivity, inovace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5403EAA-EB9D-034D-A7E1-B8074DF64F70}"/>
              </a:ext>
            </a:extLst>
          </p:cNvPr>
          <p:cNvSpPr/>
          <p:nvPr/>
        </p:nvSpPr>
        <p:spPr>
          <a:xfrm>
            <a:off x="467999" y="2148602"/>
            <a:ext cx="8204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Pilotní provoz představuje na jedné straně realizaci služby (doručování), ale zároveň i testování – různých kol, způsobů zavážky balíků do depa, procesu nakládání na kola atd.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pilotním provozu firmy používaly většinou 1-2 kola, tudíž technický problém mohl znamenat výpadek provozu i na několik dní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Růst depa z pohledu počtu doručených balíků, počtu kurýrů, počtu kol umožní lépe se vyrovnávat s běžnými provozními problémy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 jako v každé jiné nové firmě (nebo „start-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“) i v Mikro depo Florenc bude docházet k neustálému vývoji, zlepšování procesů, doplňování techniky tak, aby v budoucnu prošlo depem několikanásobně vyšší množství zásilek, než je tomu dnes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3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 depo Anděl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Ve 3. čtvrtletí 2021 otevřeme další Mikro depo na Andělu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5403EAA-EB9D-034D-A7E1-B8074DF64F70}"/>
              </a:ext>
            </a:extLst>
          </p:cNvPr>
          <p:cNvSpPr/>
          <p:nvPr/>
        </p:nvSpPr>
        <p:spPr>
          <a:xfrm>
            <a:off x="467999" y="2148602"/>
            <a:ext cx="820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tuto chvíli probíhá příprava Mikro depa Anděl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Předběžný termín otevření je červenec / srpen 2021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 depo bude fungovat podobně jako Florenc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 firmami v depu bude část firem z Mikro depa Florenc, přibydou firmy, pro které již nebylo místo na Florenci i několik úplně nových zájemců</a:t>
            </a:r>
          </a:p>
        </p:txBody>
      </p:sp>
    </p:spTree>
    <p:extLst>
      <p:ext uri="{BB962C8B-B14F-4D97-AF65-F5344CB8AC3E}">
        <p14:creationId xmlns:p14="http://schemas.microsoft.com/office/powerpoint/2010/main" val="3545026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D1BCF-EBB2-420A-92E2-3284A69B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Kam směřuje City logistika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35516-EF28-443C-B877-E3A7448D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A0BF-F333-4C5E-9A4C-F2041BC6A3C3}" type="datetime1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196E4-0491-440B-9DCE-8518A92C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ROZ ODO / Robert Sobčák</a:t>
            </a:r>
            <a:endParaRPr lang="cs-CZ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B4D18A1-FE91-411B-88BE-4C7823E61AD9}"/>
              </a:ext>
            </a:extLst>
          </p:cNvPr>
          <p:cNvSpPr txBox="1">
            <a:spLocks/>
          </p:cNvSpPr>
          <p:nvPr/>
        </p:nvSpPr>
        <p:spPr>
          <a:xfrm>
            <a:off x="468000" y="1162800"/>
            <a:ext cx="8208000" cy="417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>
                <a:solidFill>
                  <a:srgbClr val="ED1B2E"/>
                </a:solidFill>
              </a:rPr>
              <a:t>Podobně jako energetika nebo telekomunikace, i logistika potřebuje svoji základní infrastrukturu, ta v Praze chybí</a:t>
            </a:r>
          </a:p>
        </p:txBody>
      </p:sp>
      <p:sp>
        <p:nvSpPr>
          <p:cNvPr id="20" name="AutoShape 11">
            <a:extLst>
              <a:ext uri="{FF2B5EF4-FFF2-40B4-BE49-F238E27FC236}">
                <a16:creationId xmlns:a16="http://schemas.microsoft.com/office/drawing/2014/main" id="{83661EE0-3B01-104B-9A8C-E1BB4533479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55577" y="3222343"/>
            <a:ext cx="829245" cy="412607"/>
          </a:xfrm>
          <a:prstGeom prst="rightArrow">
            <a:avLst>
              <a:gd name="adj1" fmla="val 50000"/>
              <a:gd name="adj2" fmla="val 50223"/>
            </a:avLst>
          </a:prstGeom>
          <a:solidFill>
            <a:srgbClr val="ED1B2E"/>
          </a:solidFill>
          <a:ln w="6350" algn="ctr">
            <a:solidFill>
              <a:srgbClr val="E4E7E7"/>
            </a:solidFill>
            <a:miter lim="800000"/>
            <a:headEnd/>
            <a:tailEnd/>
          </a:ln>
        </p:spPr>
        <p:txBody>
          <a:bodyPr wrap="none" lIns="72000" tIns="72000" rIns="72000" bIns="72000" anchor="ctr"/>
          <a:lstStyle/>
          <a:p>
            <a:endParaRPr lang="de-DE" sz="1400"/>
          </a:p>
        </p:txBody>
      </p:sp>
      <p:sp>
        <p:nvSpPr>
          <p:cNvPr id="22" name="Zástupný obsah 2">
            <a:extLst>
              <a:ext uri="{FF2B5EF4-FFF2-40B4-BE49-F238E27FC236}">
                <a16:creationId xmlns:a16="http://schemas.microsoft.com/office/drawing/2014/main" id="{9854293D-BDE4-6B47-87F3-6997A561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975" y="4749808"/>
            <a:ext cx="6634448" cy="1450172"/>
          </a:xfrm>
        </p:spPr>
        <p:txBody>
          <a:bodyPr>
            <a:normAutofit/>
          </a:bodyPr>
          <a:lstStyle/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Vzájemně propojena </a:t>
            </a:r>
            <a:r>
              <a:rPr lang="cs-CZ" sz="1400" b="1" dirty="0"/>
              <a:t>síť city logistických dep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dirty="0"/>
              <a:t>Zboží ujede vždy tu </a:t>
            </a:r>
            <a:r>
              <a:rPr lang="cs-CZ" sz="1400" b="1" dirty="0"/>
              <a:t>nejkratší možnou trasu </a:t>
            </a:r>
            <a:r>
              <a:rPr lang="cs-CZ" sz="1400" dirty="0"/>
              <a:t>s ohledem na kvalitu služby, ekonomiku, dopravní situaci a životní prostředí</a:t>
            </a:r>
          </a:p>
          <a:p>
            <a:pPr marL="458787" lvl="1" indent="-28575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sz="1400" b="1" dirty="0"/>
              <a:t>Zapojení železniční a vodní dopravy </a:t>
            </a:r>
            <a:r>
              <a:rPr lang="cs-CZ" sz="1400" dirty="0"/>
              <a:t>do intermodální logistiky, </a:t>
            </a:r>
            <a:r>
              <a:rPr lang="cs-CZ" sz="1400" dirty="0" err="1"/>
              <a:t>balíkomaty</a:t>
            </a:r>
            <a:endParaRPr lang="cs-CZ" sz="1600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42948026-47C8-6D44-8176-5FB67F318EA5}"/>
              </a:ext>
            </a:extLst>
          </p:cNvPr>
          <p:cNvSpPr txBox="1">
            <a:spLocks/>
          </p:cNvSpPr>
          <p:nvPr/>
        </p:nvSpPr>
        <p:spPr>
          <a:xfrm>
            <a:off x="468000" y="6084665"/>
            <a:ext cx="6009728" cy="41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7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200" dirty="0"/>
              <a:t>Poznámka: Obrázky jsou ilustrativní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80EAB094-2DEE-E94B-A6BA-1DB26AC8F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1" y="2206500"/>
            <a:ext cx="2840400" cy="2140972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3EC9230C-EA50-5746-91C0-618A5BA2E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019" y="2180778"/>
            <a:ext cx="2840400" cy="21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690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ZyG22xANUGUspdmoiGUl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m0qMx9AUmIppGR5qSFz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fIL0q5ZUWZa7dKPjOO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a9xPczWUu5BpSsdfQ6b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EC.kErfgUmHnOlM8LzoQ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cECknexEyGtJ28o4STqw"/>
</p:tagLst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43138</TotalTime>
  <Words>1307</Words>
  <Application>Microsoft Macintosh PowerPoint</Application>
  <PresentationFormat>Předvádění na obrazovce (4:3)</PresentationFormat>
  <Paragraphs>191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Office</vt:lpstr>
      <vt:lpstr>Prezentace aplikace PowerPoint</vt:lpstr>
      <vt:lpstr>Proč je potřeba řešit city logistiku</vt:lpstr>
      <vt:lpstr>City logistika významnou měrou přispívá ke kvalitě života ve městě</vt:lpstr>
      <vt:lpstr>Mikro depo Florenc (1/4)</vt:lpstr>
      <vt:lpstr>Mikro depo Florenc (2/4)</vt:lpstr>
      <vt:lpstr>Mikro depo Florenc (3/4)</vt:lpstr>
      <vt:lpstr>Mikro depo Florenc (4/4)</vt:lpstr>
      <vt:lpstr>Mikro depo Anděl</vt:lpstr>
      <vt:lpstr>Kam směřuje City logistika</vt:lpstr>
      <vt:lpstr>Strategie městských překládkových dep (1/2)</vt:lpstr>
      <vt:lpstr>Strategie městských překládkových dep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1 slide popis city logistiky 2. 1-2 slajdy popis problémů, které se city logistika snaží řešit 3. několik slajdů s mými prioritami 4. další kroky – schůzky, koho budu oslovovat atd.</dc:title>
  <dc:creator>Sobčák Róbert (MHMP, ODO)</dc:creator>
  <cp:lastModifiedBy>Oliver Sobčák</cp:lastModifiedBy>
  <cp:revision>162</cp:revision>
  <dcterms:created xsi:type="dcterms:W3CDTF">2020-12-23T11:39:34Z</dcterms:created>
  <dcterms:modified xsi:type="dcterms:W3CDTF">2021-04-28T06:45:16Z</dcterms:modified>
</cp:coreProperties>
</file>