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handoutMasterIdLst>
    <p:handoutMasterId r:id="rId37"/>
  </p:handoutMasterIdLst>
  <p:sldIdLst>
    <p:sldId id="256" r:id="rId2"/>
    <p:sldId id="257" r:id="rId3"/>
    <p:sldId id="304" r:id="rId4"/>
    <p:sldId id="276" r:id="rId5"/>
    <p:sldId id="305" r:id="rId6"/>
    <p:sldId id="325" r:id="rId7"/>
    <p:sldId id="323" r:id="rId8"/>
    <p:sldId id="303" r:id="rId9"/>
    <p:sldId id="322" r:id="rId10"/>
    <p:sldId id="302" r:id="rId11"/>
    <p:sldId id="321" r:id="rId12"/>
    <p:sldId id="301" r:id="rId13"/>
    <p:sldId id="320" r:id="rId14"/>
    <p:sldId id="326" r:id="rId15"/>
    <p:sldId id="300" r:id="rId16"/>
    <p:sldId id="319" r:id="rId17"/>
    <p:sldId id="299" r:id="rId18"/>
    <p:sldId id="318" r:id="rId19"/>
    <p:sldId id="297" r:id="rId20"/>
    <p:sldId id="316" r:id="rId21"/>
    <p:sldId id="328" r:id="rId22"/>
    <p:sldId id="295" r:id="rId23"/>
    <p:sldId id="314" r:id="rId24"/>
    <p:sldId id="294" r:id="rId25"/>
    <p:sldId id="309" r:id="rId26"/>
    <p:sldId id="292" r:id="rId27"/>
    <p:sldId id="312" r:id="rId28"/>
    <p:sldId id="291" r:id="rId29"/>
    <p:sldId id="311" r:id="rId30"/>
    <p:sldId id="290" r:id="rId31"/>
    <p:sldId id="310" r:id="rId32"/>
    <p:sldId id="330" r:id="rId33"/>
    <p:sldId id="324" r:id="rId34"/>
    <p:sldId id="270" r:id="rId35"/>
  </p:sldIdLst>
  <p:sldSz cx="12192000" cy="6858000"/>
  <p:notesSz cx="9928225"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9909A-92BB-4464-9BF3-8E856765DDD8}" v="862" dt="2018-09-20T10:34:30.55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8" d="100"/>
          <a:sy n="68"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n Deutsch" userId="3976918f3a5483e0" providerId="LiveId" clId="{3715CEBC-F29F-4732-8749-504E2DBB098F}"/>
    <pc:docChg chg="custSel modSld">
      <pc:chgData name="Milan Deutsch" userId="3976918f3a5483e0" providerId="LiveId" clId="{3715CEBC-F29F-4732-8749-504E2DBB098F}" dt="2018-09-17T08:25:09.353" v="8" actId="478"/>
      <pc:docMkLst>
        <pc:docMk/>
      </pc:docMkLst>
      <pc:sldChg chg="modSp">
        <pc:chgData name="Milan Deutsch" userId="3976918f3a5483e0" providerId="LiveId" clId="{3715CEBC-F29F-4732-8749-504E2DBB098F}" dt="2018-09-17T08:24:25.063" v="0" actId="1076"/>
        <pc:sldMkLst>
          <pc:docMk/>
          <pc:sldMk cId="2136023903" sldId="294"/>
        </pc:sldMkLst>
        <pc:picChg chg="mod">
          <ac:chgData name="Milan Deutsch" userId="3976918f3a5483e0" providerId="LiveId" clId="{3715CEBC-F29F-4732-8749-504E2DBB098F}" dt="2018-09-17T08:24:25.063" v="0" actId="1076"/>
          <ac:picMkLst>
            <pc:docMk/>
            <pc:sldMk cId="2136023903" sldId="294"/>
            <ac:picMk id="6" creationId="{93EAEEDB-661A-4BF2-A0C2-0D6C9407FF73}"/>
          </ac:picMkLst>
        </pc:picChg>
      </pc:sldChg>
      <pc:sldChg chg="delSp modSp">
        <pc:chgData name="Milan Deutsch" userId="3976918f3a5483e0" providerId="LiveId" clId="{3715CEBC-F29F-4732-8749-504E2DBB098F}" dt="2018-09-17T08:25:09.353" v="8" actId="478"/>
        <pc:sldMkLst>
          <pc:docMk/>
          <pc:sldMk cId="9675398" sldId="312"/>
        </pc:sldMkLst>
        <pc:picChg chg="del mod">
          <ac:chgData name="Milan Deutsch" userId="3976918f3a5483e0" providerId="LiveId" clId="{3715CEBC-F29F-4732-8749-504E2DBB098F}" dt="2018-09-17T08:25:09.353" v="8" actId="478"/>
          <ac:picMkLst>
            <pc:docMk/>
            <pc:sldMk cId="9675398" sldId="312"/>
            <ac:picMk id="9" creationId="{4BDD717A-B445-4360-BFA1-E463F7F48B26}"/>
          </ac:picMkLst>
        </pc:picChg>
      </pc:sldChg>
      <pc:sldChg chg="delSp">
        <pc:chgData name="Milan Deutsch" userId="3976918f3a5483e0" providerId="LiveId" clId="{3715CEBC-F29F-4732-8749-504E2DBB098F}" dt="2018-09-17T08:24:53.530" v="3" actId="478"/>
        <pc:sldMkLst>
          <pc:docMk/>
          <pc:sldMk cId="1279114425" sldId="318"/>
        </pc:sldMkLst>
        <pc:picChg chg="del">
          <ac:chgData name="Milan Deutsch" userId="3976918f3a5483e0" providerId="LiveId" clId="{3715CEBC-F29F-4732-8749-504E2DBB098F}" dt="2018-09-17T08:24:53.530" v="3" actId="478"/>
          <ac:picMkLst>
            <pc:docMk/>
            <pc:sldMk cId="1279114425" sldId="318"/>
            <ac:picMk id="5" creationId="{108563F5-A8B0-458D-BF09-7A5471967D53}"/>
          </ac:picMkLst>
        </pc:picChg>
      </pc:sldChg>
      <pc:sldChg chg="delSp">
        <pc:chgData name="Milan Deutsch" userId="3976918f3a5483e0" providerId="LiveId" clId="{3715CEBC-F29F-4732-8749-504E2DBB098F}" dt="2018-09-17T08:24:50.155" v="2" actId="478"/>
        <pc:sldMkLst>
          <pc:docMk/>
          <pc:sldMk cId="2609861181" sldId="319"/>
        </pc:sldMkLst>
        <pc:picChg chg="del">
          <ac:chgData name="Milan Deutsch" userId="3976918f3a5483e0" providerId="LiveId" clId="{3715CEBC-F29F-4732-8749-504E2DBB098F}" dt="2018-09-17T08:24:50.155" v="2" actId="478"/>
          <ac:picMkLst>
            <pc:docMk/>
            <pc:sldMk cId="2609861181" sldId="319"/>
            <ac:picMk id="5" creationId="{FFA36EC4-44DC-4DF0-99B9-D809AA176D96}"/>
          </ac:picMkLst>
        </pc:picChg>
      </pc:sldChg>
      <pc:sldChg chg="delSp">
        <pc:chgData name="Milan Deutsch" userId="3976918f3a5483e0" providerId="LiveId" clId="{3715CEBC-F29F-4732-8749-504E2DBB098F}" dt="2018-09-17T08:24:47.744" v="1" actId="478"/>
        <pc:sldMkLst>
          <pc:docMk/>
          <pc:sldMk cId="2222597366" sldId="320"/>
        </pc:sldMkLst>
        <pc:picChg chg="del">
          <ac:chgData name="Milan Deutsch" userId="3976918f3a5483e0" providerId="LiveId" clId="{3715CEBC-F29F-4732-8749-504E2DBB098F}" dt="2018-09-17T08:24:47.744" v="1" actId="478"/>
          <ac:picMkLst>
            <pc:docMk/>
            <pc:sldMk cId="2222597366" sldId="320"/>
            <ac:picMk id="11" creationId="{90DDED81-ED0C-45D9-A029-801AC731F270}"/>
          </ac:picMkLst>
        </pc:picChg>
      </pc:sldChg>
    </pc:docChg>
  </pc:docChgLst>
  <pc:docChgLst>
    <pc:chgData name="Milan Deutsch" userId="3976918f3a5483e0" providerId="LiveId" clId="{0809909A-92BB-4464-9BF3-8E856765DDD8}"/>
    <pc:docChg chg="undo custSel addSld delSld modSld">
      <pc:chgData name="Milan Deutsch" userId="3976918f3a5483e0" providerId="LiveId" clId="{0809909A-92BB-4464-9BF3-8E856765DDD8}" dt="2018-09-20T10:34:30.557" v="860" actId="2696"/>
      <pc:docMkLst>
        <pc:docMk/>
      </pc:docMkLst>
      <pc:sldChg chg="modSp">
        <pc:chgData name="Milan Deutsch" userId="3976918f3a5483e0" providerId="LiveId" clId="{0809909A-92BB-4464-9BF3-8E856765DDD8}" dt="2018-09-20T07:06:38.543" v="585" actId="1076"/>
        <pc:sldMkLst>
          <pc:docMk/>
          <pc:sldMk cId="2136023903" sldId="294"/>
        </pc:sldMkLst>
        <pc:picChg chg="mod">
          <ac:chgData name="Milan Deutsch" userId="3976918f3a5483e0" providerId="LiveId" clId="{0809909A-92BB-4464-9BF3-8E856765DDD8}" dt="2018-09-20T07:06:38.543" v="585" actId="1076"/>
          <ac:picMkLst>
            <pc:docMk/>
            <pc:sldMk cId="2136023903" sldId="294"/>
            <ac:picMk id="8" creationId="{DC536737-3B0A-4DD7-A350-C6474F55F18F}"/>
          </ac:picMkLst>
        </pc:picChg>
      </pc:sldChg>
      <pc:sldChg chg="modSp">
        <pc:chgData name="Milan Deutsch" userId="3976918f3a5483e0" providerId="LiveId" clId="{0809909A-92BB-4464-9BF3-8E856765DDD8}" dt="2018-09-20T06:25:53.748" v="235" actId="1076"/>
        <pc:sldMkLst>
          <pc:docMk/>
          <pc:sldMk cId="4113452410" sldId="297"/>
        </pc:sldMkLst>
        <pc:picChg chg="mod">
          <ac:chgData name="Milan Deutsch" userId="3976918f3a5483e0" providerId="LiveId" clId="{0809909A-92BB-4464-9BF3-8E856765DDD8}" dt="2018-09-20T06:25:53.748" v="235" actId="1076"/>
          <ac:picMkLst>
            <pc:docMk/>
            <pc:sldMk cId="4113452410" sldId="297"/>
            <ac:picMk id="6" creationId="{3E8C2F9F-DA5D-454C-B302-40F953EB87A6}"/>
          </ac:picMkLst>
        </pc:picChg>
      </pc:sldChg>
      <pc:sldChg chg="modSp">
        <pc:chgData name="Milan Deutsch" userId="3976918f3a5483e0" providerId="LiveId" clId="{0809909A-92BB-4464-9BF3-8E856765DDD8}" dt="2018-09-20T06:33:47.149" v="348" actId="108"/>
        <pc:sldMkLst>
          <pc:docMk/>
          <pc:sldMk cId="3102633127" sldId="309"/>
        </pc:sldMkLst>
        <pc:spChg chg="mod">
          <ac:chgData name="Milan Deutsch" userId="3976918f3a5483e0" providerId="LiveId" clId="{0809909A-92BB-4464-9BF3-8E856765DDD8}" dt="2018-09-20T06:33:47.149" v="348" actId="108"/>
          <ac:spMkLst>
            <pc:docMk/>
            <pc:sldMk cId="3102633127" sldId="309"/>
            <ac:spMk id="9" creationId="{0A06EED4-6641-460C-A57F-E28FD5A7BEA1}"/>
          </ac:spMkLst>
        </pc:spChg>
      </pc:sldChg>
      <pc:sldChg chg="modSp">
        <pc:chgData name="Milan Deutsch" userId="3976918f3a5483e0" providerId="LiveId" clId="{0809909A-92BB-4464-9BF3-8E856765DDD8}" dt="2018-09-20T06:40:38.278" v="542" actId="20577"/>
        <pc:sldMkLst>
          <pc:docMk/>
          <pc:sldMk cId="2624068912" sldId="310"/>
        </pc:sldMkLst>
        <pc:spChg chg="mod">
          <ac:chgData name="Milan Deutsch" userId="3976918f3a5483e0" providerId="LiveId" clId="{0809909A-92BB-4464-9BF3-8E856765DDD8}" dt="2018-09-20T06:40:38.278" v="542" actId="20577"/>
          <ac:spMkLst>
            <pc:docMk/>
            <pc:sldMk cId="2624068912" sldId="310"/>
            <ac:spMk id="7" creationId="{0E9713A5-E05C-44D7-A99E-4CE39ED46CAB}"/>
          </ac:spMkLst>
        </pc:spChg>
      </pc:sldChg>
      <pc:sldChg chg="modSp">
        <pc:chgData name="Milan Deutsch" userId="3976918f3a5483e0" providerId="LiveId" clId="{0809909A-92BB-4464-9BF3-8E856765DDD8}" dt="2018-09-20T06:38:46.930" v="479" actId="20577"/>
        <pc:sldMkLst>
          <pc:docMk/>
          <pc:sldMk cId="39537715" sldId="311"/>
        </pc:sldMkLst>
        <pc:spChg chg="mod">
          <ac:chgData name="Milan Deutsch" userId="3976918f3a5483e0" providerId="LiveId" clId="{0809909A-92BB-4464-9BF3-8E856765DDD8}" dt="2018-09-20T06:38:46.930" v="479" actId="20577"/>
          <ac:spMkLst>
            <pc:docMk/>
            <pc:sldMk cId="39537715" sldId="311"/>
            <ac:spMk id="7" creationId="{2E9250A9-0C3C-4365-819F-084AA8DE03D0}"/>
          </ac:spMkLst>
        </pc:spChg>
      </pc:sldChg>
      <pc:sldChg chg="modSp">
        <pc:chgData name="Milan Deutsch" userId="3976918f3a5483e0" providerId="LiveId" clId="{0809909A-92BB-4464-9BF3-8E856765DDD8}" dt="2018-09-20T06:37:37.720" v="456" actId="20577"/>
        <pc:sldMkLst>
          <pc:docMk/>
          <pc:sldMk cId="9675398" sldId="312"/>
        </pc:sldMkLst>
        <pc:spChg chg="mod">
          <ac:chgData name="Milan Deutsch" userId="3976918f3a5483e0" providerId="LiveId" clId="{0809909A-92BB-4464-9BF3-8E856765DDD8}" dt="2018-09-20T06:37:37.720" v="456" actId="20577"/>
          <ac:spMkLst>
            <pc:docMk/>
            <pc:sldMk cId="9675398" sldId="312"/>
            <ac:spMk id="7" creationId="{D15AD8EB-F57C-4CBE-A466-07A6D41C7C8D}"/>
          </ac:spMkLst>
        </pc:spChg>
      </pc:sldChg>
      <pc:sldChg chg="modSp">
        <pc:chgData name="Milan Deutsch" userId="3976918f3a5483e0" providerId="LiveId" clId="{0809909A-92BB-4464-9BF3-8E856765DDD8}" dt="2018-09-20T06:30:25.298" v="310" actId="20577"/>
        <pc:sldMkLst>
          <pc:docMk/>
          <pc:sldMk cId="1213746585" sldId="314"/>
        </pc:sldMkLst>
        <pc:spChg chg="mod">
          <ac:chgData name="Milan Deutsch" userId="3976918f3a5483e0" providerId="LiveId" clId="{0809909A-92BB-4464-9BF3-8E856765DDD8}" dt="2018-09-20T06:30:25.298" v="310" actId="20577"/>
          <ac:spMkLst>
            <pc:docMk/>
            <pc:sldMk cId="1213746585" sldId="314"/>
            <ac:spMk id="7" creationId="{6E15DDDB-44BB-4986-8811-D5870618C224}"/>
          </ac:spMkLst>
        </pc:spChg>
      </pc:sldChg>
      <pc:sldChg chg="modSp">
        <pc:chgData name="Milan Deutsch" userId="3976918f3a5483e0" providerId="LiveId" clId="{0809909A-92BB-4464-9BF3-8E856765DDD8}" dt="2018-09-20T06:27:27.101" v="276" actId="20577"/>
        <pc:sldMkLst>
          <pc:docMk/>
          <pc:sldMk cId="2124174053" sldId="316"/>
        </pc:sldMkLst>
        <pc:spChg chg="mod">
          <ac:chgData name="Milan Deutsch" userId="3976918f3a5483e0" providerId="LiveId" clId="{0809909A-92BB-4464-9BF3-8E856765DDD8}" dt="2018-09-20T06:27:27.101" v="276" actId="20577"/>
          <ac:spMkLst>
            <pc:docMk/>
            <pc:sldMk cId="2124174053" sldId="316"/>
            <ac:spMk id="9" creationId="{5DDD02E6-AB7E-4D62-BC17-73E75E460E62}"/>
          </ac:spMkLst>
        </pc:spChg>
      </pc:sldChg>
      <pc:sldChg chg="modSp">
        <pc:chgData name="Milan Deutsch" userId="3976918f3a5483e0" providerId="LiveId" clId="{0809909A-92BB-4464-9BF3-8E856765DDD8}" dt="2018-09-20T06:23:36.162" v="234" actId="20577"/>
        <pc:sldMkLst>
          <pc:docMk/>
          <pc:sldMk cId="1279114425" sldId="318"/>
        </pc:sldMkLst>
        <pc:spChg chg="mod">
          <ac:chgData name="Milan Deutsch" userId="3976918f3a5483e0" providerId="LiveId" clId="{0809909A-92BB-4464-9BF3-8E856765DDD8}" dt="2018-09-20T06:23:36.162" v="234" actId="20577"/>
          <ac:spMkLst>
            <pc:docMk/>
            <pc:sldMk cId="1279114425" sldId="318"/>
            <ac:spMk id="8" creationId="{DC1F7533-6926-4440-A101-6D8706F504B3}"/>
          </ac:spMkLst>
        </pc:spChg>
      </pc:sldChg>
      <pc:sldChg chg="modSp">
        <pc:chgData name="Milan Deutsch" userId="3976918f3a5483e0" providerId="LiveId" clId="{0809909A-92BB-4464-9BF3-8E856765DDD8}" dt="2018-09-20T06:21:32.412" v="161" actId="20577"/>
        <pc:sldMkLst>
          <pc:docMk/>
          <pc:sldMk cId="2609861181" sldId="319"/>
        </pc:sldMkLst>
        <pc:spChg chg="mod">
          <ac:chgData name="Milan Deutsch" userId="3976918f3a5483e0" providerId="LiveId" clId="{0809909A-92BB-4464-9BF3-8E856765DDD8}" dt="2018-09-20T06:21:32.412" v="161" actId="20577"/>
          <ac:spMkLst>
            <pc:docMk/>
            <pc:sldMk cId="2609861181" sldId="319"/>
            <ac:spMk id="8" creationId="{6A33E48E-95BA-4056-A70D-EBBEE479CEA0}"/>
          </ac:spMkLst>
        </pc:spChg>
      </pc:sldChg>
      <pc:sldChg chg="modSp">
        <pc:chgData name="Milan Deutsch" userId="3976918f3a5483e0" providerId="LiveId" clId="{0809909A-92BB-4464-9BF3-8E856765DDD8}" dt="2018-09-20T06:19:57.024" v="119" actId="20577"/>
        <pc:sldMkLst>
          <pc:docMk/>
          <pc:sldMk cId="2222597366" sldId="320"/>
        </pc:sldMkLst>
        <pc:spChg chg="mod">
          <ac:chgData name="Milan Deutsch" userId="3976918f3a5483e0" providerId="LiveId" clId="{0809909A-92BB-4464-9BF3-8E856765DDD8}" dt="2018-09-20T06:19:57.024" v="119" actId="20577"/>
          <ac:spMkLst>
            <pc:docMk/>
            <pc:sldMk cId="2222597366" sldId="320"/>
            <ac:spMk id="9" creationId="{8287AA71-683E-443C-81DA-2664D5E52E49}"/>
          </ac:spMkLst>
        </pc:spChg>
      </pc:sldChg>
      <pc:sldChg chg="modSp">
        <pc:chgData name="Milan Deutsch" userId="3976918f3a5483e0" providerId="LiveId" clId="{0809909A-92BB-4464-9BF3-8E856765DDD8}" dt="2018-09-20T06:18:26.125" v="82" actId="20577"/>
        <pc:sldMkLst>
          <pc:docMk/>
          <pc:sldMk cId="1965170121" sldId="321"/>
        </pc:sldMkLst>
        <pc:spChg chg="mod">
          <ac:chgData name="Milan Deutsch" userId="3976918f3a5483e0" providerId="LiveId" clId="{0809909A-92BB-4464-9BF3-8E856765DDD8}" dt="2018-09-20T06:18:26.125" v="82" actId="20577"/>
          <ac:spMkLst>
            <pc:docMk/>
            <pc:sldMk cId="1965170121" sldId="321"/>
            <ac:spMk id="8" creationId="{21EC9893-0BFA-4C1F-A342-076022FB6AF5}"/>
          </ac:spMkLst>
        </pc:spChg>
      </pc:sldChg>
      <pc:sldChg chg="modSp">
        <pc:chgData name="Milan Deutsch" userId="3976918f3a5483e0" providerId="LiveId" clId="{0809909A-92BB-4464-9BF3-8E856765DDD8}" dt="2018-09-20T06:15:55.465" v="42" actId="20577"/>
        <pc:sldMkLst>
          <pc:docMk/>
          <pc:sldMk cId="1974898437" sldId="322"/>
        </pc:sldMkLst>
        <pc:spChg chg="mod">
          <ac:chgData name="Milan Deutsch" userId="3976918f3a5483e0" providerId="LiveId" clId="{0809909A-92BB-4464-9BF3-8E856765DDD8}" dt="2018-09-20T06:15:55.465" v="42" actId="20577"/>
          <ac:spMkLst>
            <pc:docMk/>
            <pc:sldMk cId="1974898437" sldId="322"/>
            <ac:spMk id="7" creationId="{BDD29044-9058-4042-A608-F6680549FB98}"/>
          </ac:spMkLst>
        </pc:spChg>
      </pc:sldChg>
      <pc:sldChg chg="delSp modSp">
        <pc:chgData name="Milan Deutsch" userId="3976918f3a5483e0" providerId="LiveId" clId="{0809909A-92BB-4464-9BF3-8E856765DDD8}" dt="2018-09-20T07:05:49.222" v="565" actId="1076"/>
        <pc:sldMkLst>
          <pc:docMk/>
          <pc:sldMk cId="947827363" sldId="326"/>
        </pc:sldMkLst>
        <pc:spChg chg="mod">
          <ac:chgData name="Milan Deutsch" userId="3976918f3a5483e0" providerId="LiveId" clId="{0809909A-92BB-4464-9BF3-8E856765DDD8}" dt="2018-09-20T07:05:44.977" v="564" actId="20577"/>
          <ac:spMkLst>
            <pc:docMk/>
            <pc:sldMk cId="947827363" sldId="326"/>
            <ac:spMk id="2" creationId="{00000000-0000-0000-0000-000000000000}"/>
          </ac:spMkLst>
        </pc:spChg>
        <pc:spChg chg="del">
          <ac:chgData name="Milan Deutsch" userId="3976918f3a5483e0" providerId="LiveId" clId="{0809909A-92BB-4464-9BF3-8E856765DDD8}" dt="2018-09-20T07:05:31.766" v="543" actId="478"/>
          <ac:spMkLst>
            <pc:docMk/>
            <pc:sldMk cId="947827363" sldId="326"/>
            <ac:spMk id="3" creationId="{00000000-0000-0000-0000-000000000000}"/>
          </ac:spMkLst>
        </pc:spChg>
        <pc:picChg chg="mod">
          <ac:chgData name="Milan Deutsch" userId="3976918f3a5483e0" providerId="LiveId" clId="{0809909A-92BB-4464-9BF3-8E856765DDD8}" dt="2018-09-20T07:05:49.222" v="565" actId="1076"/>
          <ac:picMkLst>
            <pc:docMk/>
            <pc:sldMk cId="947827363" sldId="326"/>
            <ac:picMk id="5" creationId="{A5C99AFC-0F24-434B-986A-FB1AEF1A6E46}"/>
          </ac:picMkLst>
        </pc:picChg>
      </pc:sldChg>
      <pc:sldChg chg="delSp modSp del">
        <pc:chgData name="Milan Deutsch" userId="3976918f3a5483e0" providerId="LiveId" clId="{0809909A-92BB-4464-9BF3-8E856765DDD8}" dt="2018-09-20T10:34:11.239" v="859" actId="2696"/>
        <pc:sldMkLst>
          <pc:docMk/>
          <pc:sldMk cId="2727840259" sldId="327"/>
        </pc:sldMkLst>
        <pc:spChg chg="mod">
          <ac:chgData name="Milan Deutsch" userId="3976918f3a5483e0" providerId="LiveId" clId="{0809909A-92BB-4464-9BF3-8E856765DDD8}" dt="2018-09-20T06:21:58.079" v="179" actId="20577"/>
          <ac:spMkLst>
            <pc:docMk/>
            <pc:sldMk cId="2727840259" sldId="327"/>
            <ac:spMk id="2" creationId="{00000000-0000-0000-0000-000000000000}"/>
          </ac:spMkLst>
        </pc:spChg>
        <pc:spChg chg="del">
          <ac:chgData name="Milan Deutsch" userId="3976918f3a5483e0" providerId="LiveId" clId="{0809909A-92BB-4464-9BF3-8E856765DDD8}" dt="2018-09-20T06:21:51.300" v="165" actId="478"/>
          <ac:spMkLst>
            <pc:docMk/>
            <pc:sldMk cId="2727840259" sldId="327"/>
            <ac:spMk id="3" creationId="{00000000-0000-0000-0000-000000000000}"/>
          </ac:spMkLst>
        </pc:spChg>
        <pc:picChg chg="mod">
          <ac:chgData name="Milan Deutsch" userId="3976918f3a5483e0" providerId="LiveId" clId="{0809909A-92BB-4464-9BF3-8E856765DDD8}" dt="2018-09-20T06:21:47.606" v="164" actId="1076"/>
          <ac:picMkLst>
            <pc:docMk/>
            <pc:sldMk cId="2727840259" sldId="327"/>
            <ac:picMk id="5" creationId="{3077366B-7B4C-457B-8DD2-FB7D49933DC3}"/>
          </ac:picMkLst>
        </pc:picChg>
      </pc:sldChg>
      <pc:sldChg chg="delSp modSp">
        <pc:chgData name="Milan Deutsch" userId="3976918f3a5483e0" providerId="LiveId" clId="{0809909A-92BB-4464-9BF3-8E856765DDD8}" dt="2018-09-20T07:06:30.639" v="584" actId="1076"/>
        <pc:sldMkLst>
          <pc:docMk/>
          <pc:sldMk cId="2756840862" sldId="328"/>
        </pc:sldMkLst>
        <pc:spChg chg="mod">
          <ac:chgData name="Milan Deutsch" userId="3976918f3a5483e0" providerId="LiveId" clId="{0809909A-92BB-4464-9BF3-8E856765DDD8}" dt="2018-09-20T07:06:24.116" v="580" actId="20577"/>
          <ac:spMkLst>
            <pc:docMk/>
            <pc:sldMk cId="2756840862" sldId="328"/>
            <ac:spMk id="2" creationId="{00000000-0000-0000-0000-000000000000}"/>
          </ac:spMkLst>
        </pc:spChg>
        <pc:spChg chg="del">
          <ac:chgData name="Milan Deutsch" userId="3976918f3a5483e0" providerId="LiveId" clId="{0809909A-92BB-4464-9BF3-8E856765DDD8}" dt="2018-09-20T07:06:21.373" v="566" actId="478"/>
          <ac:spMkLst>
            <pc:docMk/>
            <pc:sldMk cId="2756840862" sldId="328"/>
            <ac:spMk id="3" creationId="{00000000-0000-0000-0000-000000000000}"/>
          </ac:spMkLst>
        </pc:spChg>
        <pc:picChg chg="mod">
          <ac:chgData name="Milan Deutsch" userId="3976918f3a5483e0" providerId="LiveId" clId="{0809909A-92BB-4464-9BF3-8E856765DDD8}" dt="2018-09-20T07:06:29.750" v="583" actId="14100"/>
          <ac:picMkLst>
            <pc:docMk/>
            <pc:sldMk cId="2756840862" sldId="328"/>
            <ac:picMk id="5" creationId="{5949F2A8-05FF-4DFE-99BF-5B70C86C8CAC}"/>
          </ac:picMkLst>
        </pc:picChg>
        <pc:picChg chg="mod">
          <ac:chgData name="Milan Deutsch" userId="3976918f3a5483e0" providerId="LiveId" clId="{0809909A-92BB-4464-9BF3-8E856765DDD8}" dt="2018-09-20T07:06:30.639" v="584" actId="1076"/>
          <ac:picMkLst>
            <pc:docMk/>
            <pc:sldMk cId="2756840862" sldId="328"/>
            <ac:picMk id="6" creationId="{A5343E9D-E838-492A-9912-21A2FD9BE04B}"/>
          </ac:picMkLst>
        </pc:picChg>
      </pc:sldChg>
      <pc:sldChg chg="delSp modSp del">
        <pc:chgData name="Milan Deutsch" userId="3976918f3a5483e0" providerId="LiveId" clId="{0809909A-92BB-4464-9BF3-8E856765DDD8}" dt="2018-09-20T10:34:30.557" v="860" actId="2696"/>
        <pc:sldMkLst>
          <pc:docMk/>
          <pc:sldMk cId="930526091" sldId="329"/>
        </pc:sldMkLst>
        <pc:spChg chg="mod">
          <ac:chgData name="Milan Deutsch" userId="3976918f3a5483e0" providerId="LiveId" clId="{0809909A-92BB-4464-9BF3-8E856765DDD8}" dt="2018-09-20T06:34:18.480" v="367" actId="20577"/>
          <ac:spMkLst>
            <pc:docMk/>
            <pc:sldMk cId="930526091" sldId="329"/>
            <ac:spMk id="2" creationId="{00000000-0000-0000-0000-000000000000}"/>
          </ac:spMkLst>
        </pc:spChg>
        <pc:spChg chg="del">
          <ac:chgData name="Milan Deutsch" userId="3976918f3a5483e0" providerId="LiveId" clId="{0809909A-92BB-4464-9BF3-8E856765DDD8}" dt="2018-09-20T06:34:03.795" v="353" actId="478"/>
          <ac:spMkLst>
            <pc:docMk/>
            <pc:sldMk cId="930526091" sldId="329"/>
            <ac:spMk id="3" creationId="{00000000-0000-0000-0000-000000000000}"/>
          </ac:spMkLst>
        </pc:spChg>
        <pc:picChg chg="mod ord">
          <ac:chgData name="Milan Deutsch" userId="3976918f3a5483e0" providerId="LiveId" clId="{0809909A-92BB-4464-9BF3-8E856765DDD8}" dt="2018-09-20T06:34:14.321" v="357" actId="166"/>
          <ac:picMkLst>
            <pc:docMk/>
            <pc:sldMk cId="930526091" sldId="329"/>
            <ac:picMk id="5" creationId="{1C57EFA2-5C49-47D6-847D-5421A241C800}"/>
          </ac:picMkLst>
        </pc:picChg>
        <pc:picChg chg="mod">
          <ac:chgData name="Milan Deutsch" userId="3976918f3a5483e0" providerId="LiveId" clId="{0809909A-92BB-4464-9BF3-8E856765DDD8}" dt="2018-09-20T06:34:07.989" v="355" actId="14100"/>
          <ac:picMkLst>
            <pc:docMk/>
            <pc:sldMk cId="930526091" sldId="329"/>
            <ac:picMk id="7" creationId="{00000000-0000-0000-0000-000000000000}"/>
          </ac:picMkLst>
        </pc:picChg>
      </pc:sldChg>
      <pc:sldChg chg="addSp modSp add">
        <pc:chgData name="Milan Deutsch" userId="3976918f3a5483e0" providerId="LiveId" clId="{0809909A-92BB-4464-9BF3-8E856765DDD8}" dt="2018-09-20T07:12:32.681" v="858"/>
        <pc:sldMkLst>
          <pc:docMk/>
          <pc:sldMk cId="2867053948" sldId="330"/>
        </pc:sldMkLst>
        <pc:spChg chg="mod">
          <ac:chgData name="Milan Deutsch" userId="3976918f3a5483e0" providerId="LiveId" clId="{0809909A-92BB-4464-9BF3-8E856765DDD8}" dt="2018-09-20T07:09:48.654" v="691" actId="20577"/>
          <ac:spMkLst>
            <pc:docMk/>
            <pc:sldMk cId="2867053948" sldId="330"/>
            <ac:spMk id="2" creationId="{9203C998-47D6-45AC-BB18-E46F94886DDC}"/>
          </ac:spMkLst>
        </pc:spChg>
        <pc:spChg chg="mod">
          <ac:chgData name="Milan Deutsch" userId="3976918f3a5483e0" providerId="LiveId" clId="{0809909A-92BB-4464-9BF3-8E856765DDD8}" dt="2018-09-20T07:11:38.929" v="849" actId="20577"/>
          <ac:spMkLst>
            <pc:docMk/>
            <pc:sldMk cId="2867053948" sldId="330"/>
            <ac:spMk id="3" creationId="{32699B93-4BA3-4E37-B05A-41874C6C0A3F}"/>
          </ac:spMkLst>
        </pc:spChg>
        <pc:picChg chg="add mod modCrop">
          <ac:chgData name="Milan Deutsch" userId="3976918f3a5483e0" providerId="LiveId" clId="{0809909A-92BB-4464-9BF3-8E856765DDD8}" dt="2018-09-20T07:12:32.681" v="858"/>
          <ac:picMkLst>
            <pc:docMk/>
            <pc:sldMk cId="2867053948" sldId="330"/>
            <ac:picMk id="5" creationId="{7AD76B78-E2E2-4755-BD6E-DDC6B24A53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5D633158-96F8-45F4-BE32-7A874A657193}" type="datetimeFigureOut">
              <a:rPr lang="cs-CZ" smtClean="0"/>
              <a:t>20.09.2018</a:t>
            </a:fld>
            <a:endParaRPr lang="cs-CZ"/>
          </a:p>
        </p:txBody>
      </p:sp>
      <p:sp>
        <p:nvSpPr>
          <p:cNvPr id="4" name="Zástupný symbol pro zápatí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E1824FF8-EE2C-4C79-9B5E-7EA830631CFF}" type="slidenum">
              <a:rPr lang="cs-CZ" smtClean="0"/>
              <a:t>‹#›</a:t>
            </a:fld>
            <a:endParaRPr lang="cs-CZ"/>
          </a:p>
        </p:txBody>
      </p:sp>
    </p:spTree>
    <p:extLst>
      <p:ext uri="{BB962C8B-B14F-4D97-AF65-F5344CB8AC3E}">
        <p14:creationId xmlns:p14="http://schemas.microsoft.com/office/powerpoint/2010/main" val="197029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4302231" cy="341064"/>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623697" y="1"/>
            <a:ext cx="4302231" cy="341064"/>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925763" y="849313"/>
            <a:ext cx="4076700" cy="2293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92823" y="3271381"/>
            <a:ext cx="7942580" cy="267658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456612"/>
            <a:ext cx="4302231" cy="341063"/>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623697" y="6456612"/>
            <a:ext cx="4302231" cy="341063"/>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cs-CZ" sz="1200" b="0" i="0" u="none" strike="noStrike" cap="none">
                <a:solidFill>
                  <a:schemeClr val="dk1"/>
                </a:solidFill>
                <a:latin typeface="Calibri"/>
                <a:ea typeface="Calibri"/>
                <a:cs typeface="Calibri"/>
                <a:sym typeface="Calibri"/>
              </a:rPr>
              <a:t>‹#›</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646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92823" y="3271381"/>
            <a:ext cx="7942580" cy="2676585"/>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86" name="Shape 86"/>
          <p:cNvSpPr>
            <a:spLocks noGrp="1" noRot="1" noChangeAspect="1"/>
          </p:cNvSpPr>
          <p:nvPr>
            <p:ph type="sldImg" idx="2"/>
          </p:nvPr>
        </p:nvSpPr>
        <p:spPr>
          <a:xfrm>
            <a:off x="2925763" y="849313"/>
            <a:ext cx="4076700" cy="2293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67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2925763" y="849313"/>
            <a:ext cx="4076700" cy="22939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992823" y="3271382"/>
            <a:ext cx="7942580" cy="2676696"/>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95" name="Shape 95"/>
          <p:cNvSpPr txBox="1">
            <a:spLocks noGrp="1"/>
          </p:cNvSpPr>
          <p:nvPr>
            <p:ph type="sldNum" idx="12"/>
          </p:nvPr>
        </p:nvSpPr>
        <p:spPr>
          <a:xfrm>
            <a:off x="5623697" y="6456612"/>
            <a:ext cx="4302231" cy="340999"/>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cs-CZ"/>
              <a:t>2</a:t>
            </a:fld>
            <a:endParaRPr lang="cs-CZ"/>
          </a:p>
        </p:txBody>
      </p:sp>
    </p:spTree>
    <p:extLst>
      <p:ext uri="{BB962C8B-B14F-4D97-AF65-F5344CB8AC3E}">
        <p14:creationId xmlns:p14="http://schemas.microsoft.com/office/powerpoint/2010/main" val="3539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92823" y="3271382"/>
            <a:ext cx="7942580" cy="2676696"/>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209" name="Shape 209"/>
          <p:cNvSpPr>
            <a:spLocks noGrp="1" noRot="1" noChangeAspect="1"/>
          </p:cNvSpPr>
          <p:nvPr>
            <p:ph type="sldImg" idx="2"/>
          </p:nvPr>
        </p:nvSpPr>
        <p:spPr>
          <a:xfrm>
            <a:off x="2925763" y="849313"/>
            <a:ext cx="4076700" cy="22939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98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b="0" i="0" u="none" strike="noStrike" cap="none">
                <a:solidFill>
                  <a:srgbClr val="888888"/>
                </a:solidFill>
                <a:latin typeface="Calibri"/>
                <a:ea typeface="Calibri"/>
                <a:cs typeface="Calibri"/>
                <a:sym typeface="Calibri"/>
              </a:rPr>
              <a:t>‹#›</a:t>
            </a:fld>
            <a:endParaRPr lang="cs-C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dpis a svislý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Svislý nadpis a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b="0" i="0" u="none" strike="noStrike" cap="none">
                <a:solidFill>
                  <a:srgbClr val="888888"/>
                </a:solidFill>
                <a:latin typeface="Calibri"/>
                <a:ea typeface="Calibri"/>
                <a:cs typeface="Calibri"/>
                <a:sym typeface="Calibri"/>
              </a:rPr>
              <a:t>‹#›</a:t>
            </a:fld>
            <a:endParaRPr lang="cs-CZ"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sah s titulkem">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brázek s titulkem">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a:solidFill>
                  <a:srgbClr val="888888"/>
                </a:solidFill>
                <a:latin typeface="Calibri"/>
                <a:ea typeface="Calibri"/>
                <a:cs typeface="Calibri"/>
                <a:sym typeface="Calibri"/>
              </a:rPr>
              <a:t>‹#›</a:t>
            </a:fld>
            <a:endParaRPr lang="cs-CZ"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b="0" i="0" u="none" strike="noStrike" cap="none">
                <a:solidFill>
                  <a:srgbClr val="888888"/>
                </a:solidFill>
                <a:latin typeface="Calibri"/>
                <a:ea typeface="Calibri"/>
                <a:cs typeface="Calibri"/>
                <a:sym typeface="Calibri"/>
              </a:rPr>
              <a:t>‹#›</a:t>
            </a:fld>
            <a:endParaRPr lang="cs-CZ"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etra.kolinska@praha.e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milan.Deutsch@emd-pr.c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109019" y="1394032"/>
            <a:ext cx="9562477" cy="2580207"/>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dk1"/>
              </a:buClr>
              <a:buSzPts val="3600"/>
              <a:buFont typeface="Calibri"/>
              <a:buNone/>
            </a:pPr>
            <a:r>
              <a:rPr lang="cs-CZ" sz="3600" b="0" i="0" u="none" strike="noStrike" cap="none" dirty="0">
                <a:solidFill>
                  <a:schemeClr val="dk1"/>
                </a:solidFill>
                <a:latin typeface="Calibri"/>
                <a:ea typeface="Calibri"/>
                <a:cs typeface="Calibri"/>
                <a:sym typeface="Calibri"/>
              </a:rPr>
              <a:t>Tisková konference</a:t>
            </a:r>
            <a:br>
              <a:rPr lang="cs-CZ" sz="6000" b="0" i="0" u="none" strike="noStrike" cap="none" dirty="0">
                <a:solidFill>
                  <a:schemeClr val="dk1"/>
                </a:solidFill>
                <a:latin typeface="Calibri"/>
                <a:ea typeface="Calibri"/>
                <a:cs typeface="Calibri"/>
                <a:sym typeface="Calibri"/>
              </a:rPr>
            </a:br>
            <a:br>
              <a:rPr lang="cs-CZ" sz="6000" b="0" i="0" u="none" strike="noStrike" cap="none" dirty="0">
                <a:solidFill>
                  <a:schemeClr val="dk1"/>
                </a:solidFill>
                <a:latin typeface="Calibri"/>
                <a:ea typeface="Calibri"/>
                <a:cs typeface="Calibri"/>
                <a:sym typeface="Calibri"/>
              </a:rPr>
            </a:br>
            <a:r>
              <a:rPr lang="cs-CZ" sz="3200" b="1" i="0" u="none" strike="noStrike" cap="none" dirty="0">
                <a:solidFill>
                  <a:srgbClr val="1F3864"/>
                </a:solidFill>
                <a:latin typeface="Calibri"/>
                <a:ea typeface="Calibri"/>
                <a:cs typeface="Calibri"/>
                <a:sym typeface="Calibri"/>
              </a:rPr>
              <a:t>Revitalizace </a:t>
            </a:r>
            <a:r>
              <a:rPr lang="cs-CZ" sz="3200" b="1" i="0" u="none" strike="noStrike" cap="none" dirty="0">
                <a:solidFill>
                  <a:srgbClr val="33CC33"/>
                </a:solidFill>
                <a:latin typeface="Calibri"/>
                <a:ea typeface="Calibri"/>
                <a:cs typeface="Calibri"/>
                <a:sym typeface="Calibri"/>
              </a:rPr>
              <a:t>transformačních </a:t>
            </a:r>
            <a:r>
              <a:rPr lang="cs-CZ" sz="3200" b="1" i="0" u="none" strike="noStrike" cap="none" dirty="0">
                <a:solidFill>
                  <a:srgbClr val="33CC33"/>
                </a:solidFill>
                <a:sym typeface="Calibri"/>
              </a:rPr>
              <a:t>území</a:t>
            </a:r>
          </a:p>
        </p:txBody>
      </p:sp>
      <p:sp>
        <p:nvSpPr>
          <p:cNvPr id="89" name="Shape 89"/>
          <p:cNvSpPr txBox="1">
            <a:spLocks noGrp="1"/>
          </p:cNvSpPr>
          <p:nvPr>
            <p:ph type="subTitle" idx="1"/>
          </p:nvPr>
        </p:nvSpPr>
        <p:spPr>
          <a:xfrm>
            <a:off x="2109019" y="4690997"/>
            <a:ext cx="8431030" cy="775740"/>
          </a:xfrm>
          <a:prstGeom prst="rect">
            <a:avLst/>
          </a:prstGeom>
          <a:noFill/>
          <a:ln>
            <a:noFill/>
          </a:ln>
        </p:spPr>
        <p:txBody>
          <a:bodyPr wrap="square" lIns="91425" tIns="45700" rIns="91425" bIns="45700" anchor="t" anchorCtr="0">
            <a:noAutofit/>
          </a:bodyPr>
          <a:lstStyle/>
          <a:p>
            <a:pPr marL="0" marR="0" lvl="0" indent="-152400" algn="l" rtl="0">
              <a:lnSpc>
                <a:spcPct val="90000"/>
              </a:lnSpc>
              <a:spcBef>
                <a:spcPts val="0"/>
              </a:spcBef>
              <a:buClr>
                <a:schemeClr val="dk1"/>
              </a:buClr>
              <a:buSzPts val="2400"/>
              <a:buFont typeface="Arial"/>
              <a:buNone/>
            </a:pPr>
            <a:r>
              <a:rPr lang="cs-CZ" dirty="0"/>
              <a:t>18. 9</a:t>
            </a:r>
            <a:r>
              <a:rPr lang="cs-CZ" sz="2400" b="0" i="0" u="none" strike="noStrike" cap="none" dirty="0">
                <a:solidFill>
                  <a:schemeClr val="dk1"/>
                </a:solidFill>
                <a:latin typeface="Calibri"/>
                <a:ea typeface="Calibri"/>
                <a:cs typeface="Calibri"/>
                <a:sym typeface="Calibri"/>
              </a:rPr>
              <a:t>. 2018</a:t>
            </a:r>
          </a:p>
        </p:txBody>
      </p:sp>
      <p:cxnSp>
        <p:nvCxnSpPr>
          <p:cNvPr id="90" name="Shape 90"/>
          <p:cNvCxnSpPr>
            <a:cxnSpLocks/>
          </p:cNvCxnSpPr>
          <p:nvPr/>
        </p:nvCxnSpPr>
        <p:spPr>
          <a:xfrm>
            <a:off x="2264899" y="4213158"/>
            <a:ext cx="9045526" cy="0"/>
          </a:xfrm>
          <a:prstGeom prst="straightConnector1">
            <a:avLst/>
          </a:prstGeom>
          <a:noFill/>
          <a:ln w="19050" cap="flat" cmpd="sng">
            <a:solidFill>
              <a:schemeClr val="accent1"/>
            </a:solidFill>
            <a:prstDash val="solid"/>
            <a:miter lim="800000"/>
            <a:headEnd type="none" w="med" len="med"/>
            <a:tailEnd type="none" w="med" len="med"/>
          </a:ln>
        </p:spPr>
      </p:cxnSp>
      <p:sp>
        <p:nvSpPr>
          <p:cNvPr id="91" name="Shape 9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b="0" i="0" u="none" strike="noStrike" cap="none">
                <a:solidFill>
                  <a:srgbClr val="888888"/>
                </a:solidFill>
                <a:latin typeface="Calibri"/>
                <a:ea typeface="Calibri"/>
                <a:cs typeface="Calibri"/>
                <a:sym typeface="Calibri"/>
              </a:rPr>
              <a:t>1</a:t>
            </a:fld>
            <a:endParaRPr lang="cs-CZ"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1D3BA5-9A32-4DBF-A197-DBB9A8995DFB}"/>
              </a:ext>
            </a:extLst>
          </p:cNvPr>
          <p:cNvSpPr>
            <a:spLocks noGrp="1"/>
          </p:cNvSpPr>
          <p:nvPr>
            <p:ph type="title"/>
          </p:nvPr>
        </p:nvSpPr>
        <p:spPr/>
        <p:txBody>
          <a:bodyPr/>
          <a:lstStyle/>
          <a:p>
            <a:r>
              <a:rPr lang="cs-CZ" dirty="0"/>
              <a:t>Vysočany</a:t>
            </a:r>
          </a:p>
        </p:txBody>
      </p:sp>
      <p:sp>
        <p:nvSpPr>
          <p:cNvPr id="4" name="Zástupný symbol pro číslo snímku 3">
            <a:extLst>
              <a:ext uri="{FF2B5EF4-FFF2-40B4-BE49-F238E27FC236}">
                <a16:creationId xmlns:a16="http://schemas.microsoft.com/office/drawing/2014/main" id="{95CFEA67-758E-4929-A401-F850724DF8A2}"/>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10</a:t>
            </a:fld>
            <a:endParaRPr lang="cs-CZ" sz="1200" b="0" i="0" u="none" strike="noStrike" cap="none">
              <a:solidFill>
                <a:srgbClr val="888888"/>
              </a:solidFill>
              <a:latin typeface="Calibri"/>
              <a:ea typeface="Calibri"/>
              <a:cs typeface="Calibri"/>
              <a:sym typeface="Calibri"/>
            </a:endParaRPr>
          </a:p>
        </p:txBody>
      </p:sp>
      <p:pic>
        <p:nvPicPr>
          <p:cNvPr id="7" name="Obrázek 6">
            <a:extLst>
              <a:ext uri="{FF2B5EF4-FFF2-40B4-BE49-F238E27FC236}">
                <a16:creationId xmlns:a16="http://schemas.microsoft.com/office/drawing/2014/main" id="{B279E5B4-7C2D-41C6-BAFA-618838C576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3641" y="1629153"/>
            <a:ext cx="6211461" cy="3496300"/>
          </a:xfrm>
          <a:prstGeom prst="rect">
            <a:avLst/>
          </a:prstGeom>
        </p:spPr>
      </p:pic>
      <p:pic>
        <p:nvPicPr>
          <p:cNvPr id="9" name="Obrázek 8">
            <a:extLst>
              <a:ext uri="{FF2B5EF4-FFF2-40B4-BE49-F238E27FC236}">
                <a16:creationId xmlns:a16="http://schemas.microsoft.com/office/drawing/2014/main" id="{968A8208-AC1C-4572-87F0-5EF9E811F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196" y="1630192"/>
            <a:ext cx="3860404" cy="5056548"/>
          </a:xfrm>
          <a:prstGeom prst="rect">
            <a:avLst/>
          </a:prstGeom>
        </p:spPr>
      </p:pic>
    </p:spTree>
    <p:extLst>
      <p:ext uri="{BB962C8B-B14F-4D97-AF65-F5344CB8AC3E}">
        <p14:creationId xmlns:p14="http://schemas.microsoft.com/office/powerpoint/2010/main" val="300046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1D3BA5-9A32-4DBF-A197-DBB9A8995DFB}"/>
              </a:ext>
            </a:extLst>
          </p:cNvPr>
          <p:cNvSpPr>
            <a:spLocks noGrp="1"/>
          </p:cNvSpPr>
          <p:nvPr>
            <p:ph type="title"/>
          </p:nvPr>
        </p:nvSpPr>
        <p:spPr/>
        <p:txBody>
          <a:bodyPr/>
          <a:lstStyle/>
          <a:p>
            <a:r>
              <a:rPr lang="cs-CZ" dirty="0"/>
              <a:t>Vysočany</a:t>
            </a:r>
          </a:p>
        </p:txBody>
      </p:sp>
      <p:sp>
        <p:nvSpPr>
          <p:cNvPr id="4" name="Zástupný symbol pro číslo snímku 3">
            <a:extLst>
              <a:ext uri="{FF2B5EF4-FFF2-40B4-BE49-F238E27FC236}">
                <a16:creationId xmlns:a16="http://schemas.microsoft.com/office/drawing/2014/main" id="{95CFEA67-758E-4929-A401-F850724DF8A2}"/>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11</a:t>
            </a:fld>
            <a:endParaRPr lang="cs-CZ" sz="1200" b="0" i="0" u="none" strike="noStrike" cap="none">
              <a:solidFill>
                <a:srgbClr val="888888"/>
              </a:solidFill>
              <a:latin typeface="Calibri"/>
              <a:ea typeface="Calibri"/>
              <a:cs typeface="Calibri"/>
              <a:sym typeface="Calibri"/>
            </a:endParaRPr>
          </a:p>
        </p:txBody>
      </p:sp>
      <p:sp>
        <p:nvSpPr>
          <p:cNvPr id="8" name="Zástupný symbol pro text 2">
            <a:extLst>
              <a:ext uri="{FF2B5EF4-FFF2-40B4-BE49-F238E27FC236}">
                <a16:creationId xmlns:a16="http://schemas.microsoft.com/office/drawing/2014/main" id="{21EC9893-0BFA-4C1F-A342-076022FB6AF5}"/>
              </a:ext>
            </a:extLst>
          </p:cNvPr>
          <p:cNvSpPr>
            <a:spLocks noGrp="1"/>
          </p:cNvSpPr>
          <p:nvPr>
            <p:ph type="body" idx="1"/>
          </p:nvPr>
        </p:nvSpPr>
        <p:spPr>
          <a:xfrm>
            <a:off x="838200" y="1690687"/>
            <a:ext cx="10515600" cy="5030787"/>
          </a:xfrm>
        </p:spPr>
        <p:txBody>
          <a:bodyPr/>
          <a:lstStyle/>
          <a:p>
            <a:r>
              <a:rPr lang="cs-CZ" sz="2000" dirty="0"/>
              <a:t>  Velikost (ha):  </a:t>
            </a:r>
            <a:r>
              <a:rPr lang="cs-CZ" sz="2000" b="1" dirty="0">
                <a:solidFill>
                  <a:srgbClr val="33CC33"/>
                </a:solidFill>
              </a:rPr>
              <a:t>220</a:t>
            </a:r>
            <a:endParaRPr lang="cs-CZ" sz="2000" dirty="0"/>
          </a:p>
          <a:p>
            <a:r>
              <a:rPr lang="cs-CZ" sz="2000" dirty="0"/>
              <a:t> Celkem vlastníků: </a:t>
            </a:r>
            <a:r>
              <a:rPr lang="cs-CZ" sz="2000" b="1" dirty="0">
                <a:solidFill>
                  <a:srgbClr val="33CC33"/>
                </a:solidFill>
              </a:rPr>
              <a:t>31 (z toho 14 % Praha)</a:t>
            </a:r>
            <a:endParaRPr lang="cs-CZ" sz="2000" dirty="0"/>
          </a:p>
          <a:p>
            <a:r>
              <a:rPr lang="cs-CZ" sz="2000" dirty="0"/>
              <a:t>  Změna ÚP: 	</a:t>
            </a:r>
            <a:r>
              <a:rPr lang="cs-CZ" sz="2000" b="1" dirty="0">
                <a:solidFill>
                  <a:srgbClr val="33CC33"/>
                </a:solidFill>
              </a:rPr>
              <a:t>U 1287/01 (Nová Harfa) – schválený návrh - nyní jde do Společného jednání</a:t>
            </a:r>
          </a:p>
          <a:p>
            <a:pPr marL="177800" indent="0">
              <a:buNone/>
            </a:pPr>
            <a:r>
              <a:rPr lang="cs-CZ" sz="2000" b="1" dirty="0">
                <a:solidFill>
                  <a:srgbClr val="33CC33"/>
                </a:solidFill>
              </a:rPr>
              <a:t>		Z 3203/14 (Nová Harfa) – schválený podnět – předání UZR v únoru 2019</a:t>
            </a:r>
          </a:p>
          <a:p>
            <a:pPr marL="177800" indent="0">
              <a:buNone/>
            </a:pPr>
            <a:r>
              <a:rPr lang="cs-CZ" sz="2000" b="1" dirty="0">
                <a:solidFill>
                  <a:srgbClr val="33CC33"/>
                </a:solidFill>
              </a:rPr>
              <a:t>		Z 2794/00 (Tesla Hloubětín) – je po Společném jednání (2017)</a:t>
            </a:r>
          </a:p>
          <a:p>
            <a:pPr marL="177800" indent="0">
              <a:buNone/>
            </a:pPr>
            <a:r>
              <a:rPr lang="cs-CZ" sz="2000" b="1" dirty="0">
                <a:solidFill>
                  <a:srgbClr val="33CC33"/>
                </a:solidFill>
              </a:rPr>
              <a:t>		Z 2793/00 (Barvy </a:t>
            </a:r>
            <a:r>
              <a:rPr lang="cs-CZ" sz="2000" b="1" dirty="0" err="1">
                <a:solidFill>
                  <a:srgbClr val="33CC33"/>
                </a:solidFill>
              </a:rPr>
              <a:t>Tebas</a:t>
            </a:r>
            <a:r>
              <a:rPr lang="cs-CZ" sz="2000" b="1" dirty="0">
                <a:solidFill>
                  <a:srgbClr val="33CC33"/>
                </a:solidFill>
              </a:rPr>
              <a:t>) - je po Společném jednání (2017)</a:t>
            </a:r>
          </a:p>
          <a:p>
            <a:r>
              <a:rPr lang="cs-CZ" sz="2000" dirty="0"/>
              <a:t>  Studie ve stádiu: </a:t>
            </a:r>
            <a:r>
              <a:rPr lang="cs-CZ" sz="2000" b="1" dirty="0">
                <a:solidFill>
                  <a:srgbClr val="33CC33"/>
                </a:solidFill>
              </a:rPr>
              <a:t>Je pořizována Územní studie pro Územní plán části Prahy</a:t>
            </a:r>
          </a:p>
          <a:p>
            <a:r>
              <a:rPr lang="cs-CZ" sz="2000" dirty="0"/>
              <a:t>  Plánovaná kapacita obyvatel:  </a:t>
            </a:r>
            <a:r>
              <a:rPr lang="cs-CZ" sz="2000" b="1" dirty="0">
                <a:solidFill>
                  <a:srgbClr val="33CC33"/>
                </a:solidFill>
              </a:rPr>
              <a:t>43 000</a:t>
            </a:r>
          </a:p>
          <a:p>
            <a:r>
              <a:rPr lang="cs-CZ" sz="2000" b="1" dirty="0">
                <a:solidFill>
                  <a:srgbClr val="33CC33"/>
                </a:solidFill>
              </a:rPr>
              <a:t>  </a:t>
            </a:r>
            <a:r>
              <a:rPr lang="cs-CZ" sz="2000" dirty="0"/>
              <a:t>Plánovaná kapacitu pracujících:  </a:t>
            </a:r>
            <a:r>
              <a:rPr lang="cs-CZ" sz="2000" b="1" dirty="0">
                <a:solidFill>
                  <a:srgbClr val="33CC33"/>
                </a:solidFill>
              </a:rPr>
              <a:t>45 000</a:t>
            </a:r>
          </a:p>
          <a:p>
            <a:r>
              <a:rPr lang="cs-CZ" sz="2000" dirty="0">
                <a:solidFill>
                  <a:schemeClr val="tx1"/>
                </a:solidFill>
              </a:rPr>
              <a:t>Předpoklad otevření území pro výstavbu: </a:t>
            </a:r>
            <a:r>
              <a:rPr lang="cs-CZ" sz="2000" b="1" dirty="0">
                <a:solidFill>
                  <a:srgbClr val="33CC33"/>
                </a:solidFill>
              </a:rPr>
              <a:t>cca 2018-20</a:t>
            </a:r>
          </a:p>
          <a:p>
            <a:pPr marL="177800" indent="0">
              <a:buNone/>
            </a:pPr>
            <a:endParaRPr lang="cs-CZ" sz="2000" b="1" dirty="0">
              <a:solidFill>
                <a:srgbClr val="33CC33"/>
              </a:solidFill>
            </a:endParaRPr>
          </a:p>
          <a:p>
            <a:pPr marL="177800" indent="0">
              <a:buNone/>
            </a:pPr>
            <a:r>
              <a:rPr lang="cs-CZ" sz="2000" b="1" dirty="0">
                <a:solidFill>
                  <a:srgbClr val="33CC33"/>
                </a:solidFill>
              </a:rPr>
              <a:t>Postupuje se po jednotlivých areálech. </a:t>
            </a:r>
          </a:p>
          <a:p>
            <a:endParaRPr lang="cs-CZ" sz="2000" dirty="0"/>
          </a:p>
          <a:p>
            <a:pPr marL="177800" indent="0">
              <a:buNone/>
            </a:pPr>
            <a:endParaRPr lang="cs-CZ" sz="2000" dirty="0"/>
          </a:p>
        </p:txBody>
      </p:sp>
    </p:spTree>
    <p:extLst>
      <p:ext uri="{BB962C8B-B14F-4D97-AF65-F5344CB8AC3E}">
        <p14:creationId xmlns:p14="http://schemas.microsoft.com/office/powerpoint/2010/main" val="196517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BB51A-15AB-4E42-9C0C-B372B814E67D}"/>
              </a:ext>
            </a:extLst>
          </p:cNvPr>
          <p:cNvSpPr>
            <a:spLocks noGrp="1"/>
          </p:cNvSpPr>
          <p:nvPr>
            <p:ph type="title"/>
          </p:nvPr>
        </p:nvSpPr>
        <p:spPr/>
        <p:txBody>
          <a:bodyPr/>
          <a:lstStyle/>
          <a:p>
            <a:r>
              <a:rPr lang="cs-CZ" dirty="0"/>
              <a:t>Smíchov</a:t>
            </a:r>
          </a:p>
        </p:txBody>
      </p:sp>
      <p:sp>
        <p:nvSpPr>
          <p:cNvPr id="4" name="Zástupný symbol pro číslo snímku 3">
            <a:extLst>
              <a:ext uri="{FF2B5EF4-FFF2-40B4-BE49-F238E27FC236}">
                <a16:creationId xmlns:a16="http://schemas.microsoft.com/office/drawing/2014/main" id="{7FEBDEDC-C908-4F16-A44B-4AAC684847B8}"/>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12</a:t>
            </a:fld>
            <a:endParaRPr lang="cs-CZ" sz="1200" b="0" i="0" u="none" strike="noStrike" cap="none">
              <a:solidFill>
                <a:srgbClr val="888888"/>
              </a:solidFill>
              <a:latin typeface="Calibri"/>
              <a:ea typeface="Calibri"/>
              <a:cs typeface="Calibri"/>
              <a:sym typeface="Calibri"/>
            </a:endParaRPr>
          </a:p>
        </p:txBody>
      </p:sp>
      <p:pic>
        <p:nvPicPr>
          <p:cNvPr id="8" name="Obrázek 7">
            <a:extLst>
              <a:ext uri="{FF2B5EF4-FFF2-40B4-BE49-F238E27FC236}">
                <a16:creationId xmlns:a16="http://schemas.microsoft.com/office/drawing/2014/main" id="{95E61CE7-1236-495D-820F-3C56AFBBC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576" y="1415052"/>
            <a:ext cx="4053592" cy="5309595"/>
          </a:xfrm>
          <a:prstGeom prst="rect">
            <a:avLst/>
          </a:prstGeom>
        </p:spPr>
      </p:pic>
      <p:pic>
        <p:nvPicPr>
          <p:cNvPr id="10" name="Obrázek 9">
            <a:extLst>
              <a:ext uri="{FF2B5EF4-FFF2-40B4-BE49-F238E27FC236}">
                <a16:creationId xmlns:a16="http://schemas.microsoft.com/office/drawing/2014/main" id="{A027A500-5D27-4D16-81BB-8BC1D9D537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3333" y="1430283"/>
            <a:ext cx="6215844" cy="3498767"/>
          </a:xfrm>
          <a:prstGeom prst="rect">
            <a:avLst/>
          </a:prstGeom>
        </p:spPr>
      </p:pic>
    </p:spTree>
    <p:extLst>
      <p:ext uri="{BB962C8B-B14F-4D97-AF65-F5344CB8AC3E}">
        <p14:creationId xmlns:p14="http://schemas.microsoft.com/office/powerpoint/2010/main" val="233342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BB51A-15AB-4E42-9C0C-B372B814E67D}"/>
              </a:ext>
            </a:extLst>
          </p:cNvPr>
          <p:cNvSpPr>
            <a:spLocks noGrp="1"/>
          </p:cNvSpPr>
          <p:nvPr>
            <p:ph type="title"/>
          </p:nvPr>
        </p:nvSpPr>
        <p:spPr/>
        <p:txBody>
          <a:bodyPr/>
          <a:lstStyle/>
          <a:p>
            <a:r>
              <a:rPr lang="cs-CZ" dirty="0"/>
              <a:t>Smíchov</a:t>
            </a:r>
          </a:p>
        </p:txBody>
      </p:sp>
      <p:sp>
        <p:nvSpPr>
          <p:cNvPr id="4" name="Zástupný symbol pro číslo snímku 3">
            <a:extLst>
              <a:ext uri="{FF2B5EF4-FFF2-40B4-BE49-F238E27FC236}">
                <a16:creationId xmlns:a16="http://schemas.microsoft.com/office/drawing/2014/main" id="{7FEBDEDC-C908-4F16-A44B-4AAC684847B8}"/>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13</a:t>
            </a:fld>
            <a:endParaRPr lang="cs-CZ" sz="1200" b="0" i="0" u="none" strike="noStrike" cap="none">
              <a:solidFill>
                <a:srgbClr val="888888"/>
              </a:solidFill>
              <a:latin typeface="Calibri"/>
              <a:ea typeface="Calibri"/>
              <a:cs typeface="Calibri"/>
              <a:sym typeface="Calibri"/>
            </a:endParaRPr>
          </a:p>
        </p:txBody>
      </p:sp>
      <p:sp>
        <p:nvSpPr>
          <p:cNvPr id="9" name="Zástupný symbol pro text 2">
            <a:extLst>
              <a:ext uri="{FF2B5EF4-FFF2-40B4-BE49-F238E27FC236}">
                <a16:creationId xmlns:a16="http://schemas.microsoft.com/office/drawing/2014/main" id="{8287AA71-683E-443C-81DA-2664D5E52E49}"/>
              </a:ext>
            </a:extLst>
          </p:cNvPr>
          <p:cNvSpPr>
            <a:spLocks noGrp="1"/>
          </p:cNvSpPr>
          <p:nvPr>
            <p:ph type="body" idx="1"/>
          </p:nvPr>
        </p:nvSpPr>
        <p:spPr>
          <a:xfrm>
            <a:off x="838200" y="1690687"/>
            <a:ext cx="10515600" cy="5030787"/>
          </a:xfrm>
        </p:spPr>
        <p:txBody>
          <a:bodyPr/>
          <a:lstStyle/>
          <a:p>
            <a:r>
              <a:rPr lang="cs-CZ" sz="2000"/>
              <a:t> Velikost </a:t>
            </a:r>
            <a:r>
              <a:rPr lang="cs-CZ" sz="2000" dirty="0"/>
              <a:t>(ha):  </a:t>
            </a:r>
            <a:r>
              <a:rPr lang="cs-CZ" sz="2000" b="1" dirty="0">
                <a:solidFill>
                  <a:srgbClr val="33CC33"/>
                </a:solidFill>
              </a:rPr>
              <a:t>46</a:t>
            </a:r>
            <a:endParaRPr lang="cs-CZ" sz="2000" dirty="0"/>
          </a:p>
          <a:p>
            <a:r>
              <a:rPr lang="cs-CZ" sz="2000" dirty="0"/>
              <a:t> Celkem vlastníků: </a:t>
            </a:r>
            <a:r>
              <a:rPr lang="cs-CZ" sz="2000" b="1" dirty="0">
                <a:solidFill>
                  <a:srgbClr val="33CC33"/>
                </a:solidFill>
              </a:rPr>
              <a:t>13 (z toho 33 % Praha)</a:t>
            </a:r>
            <a:endParaRPr lang="cs-CZ" sz="2000" dirty="0"/>
          </a:p>
          <a:p>
            <a:r>
              <a:rPr lang="cs-CZ" sz="2000" dirty="0"/>
              <a:t>  Změna ÚP: 	</a:t>
            </a:r>
            <a:r>
              <a:rPr lang="cs-CZ" sz="2000" b="1" dirty="0">
                <a:solidFill>
                  <a:srgbClr val="33CC33"/>
                </a:solidFill>
              </a:rPr>
              <a:t>Z 2710/00 (revitalizace území v okolí nádraží Smíchov) – schváleno (2014)</a:t>
            </a:r>
            <a:br>
              <a:rPr lang="cs-CZ" sz="2000" b="1" dirty="0">
                <a:solidFill>
                  <a:srgbClr val="33CC33"/>
                </a:solidFill>
              </a:rPr>
            </a:br>
            <a:r>
              <a:rPr lang="cs-CZ" sz="2000" b="1" dirty="0">
                <a:solidFill>
                  <a:srgbClr val="33CC33"/>
                </a:solidFill>
              </a:rPr>
              <a:t>		Z 2772/00 (Smíchov - východ - Nádražní ulice, nábřeží) - po spol. jednání (2017)</a:t>
            </a:r>
            <a:br>
              <a:rPr lang="cs-CZ" sz="2000" b="1" dirty="0">
                <a:solidFill>
                  <a:srgbClr val="33CC33"/>
                </a:solidFill>
              </a:rPr>
            </a:br>
            <a:r>
              <a:rPr lang="cs-CZ" sz="2000" b="1" dirty="0">
                <a:solidFill>
                  <a:srgbClr val="33CC33"/>
                </a:solidFill>
              </a:rPr>
              <a:t>		Z 3205 (Šemíkův břeh) – schváleno zadání (2018)</a:t>
            </a:r>
          </a:p>
          <a:p>
            <a:r>
              <a:rPr lang="cs-CZ" sz="2000" dirty="0"/>
              <a:t> Studie ve stádiu: 	</a:t>
            </a:r>
            <a:r>
              <a:rPr lang="cs-CZ" sz="2000" b="1" dirty="0">
                <a:solidFill>
                  <a:srgbClr val="33CC33"/>
                </a:solidFill>
              </a:rPr>
              <a:t>podkladová studie pro Z 2710 (A69 architekti)</a:t>
            </a:r>
            <a:br>
              <a:rPr lang="cs-CZ" sz="2000" b="1" dirty="0">
                <a:solidFill>
                  <a:srgbClr val="33CC33"/>
                </a:solidFill>
              </a:rPr>
            </a:br>
            <a:r>
              <a:rPr lang="cs-CZ" sz="2000" b="1" dirty="0">
                <a:solidFill>
                  <a:srgbClr val="33CC33"/>
                </a:solidFill>
              </a:rPr>
              <a:t>			podkladová studie pro Z 2772 - (ADNS architekti)</a:t>
            </a:r>
          </a:p>
          <a:p>
            <a:r>
              <a:rPr lang="cs-CZ" sz="2000" dirty="0"/>
              <a:t>  Plánovaná kapacita obyvatel:  </a:t>
            </a:r>
            <a:r>
              <a:rPr lang="cs-CZ" sz="2000" b="1" dirty="0">
                <a:solidFill>
                  <a:srgbClr val="33CC33"/>
                </a:solidFill>
              </a:rPr>
              <a:t>9 068</a:t>
            </a:r>
          </a:p>
          <a:p>
            <a:r>
              <a:rPr lang="cs-CZ" sz="2000" b="1" dirty="0">
                <a:solidFill>
                  <a:srgbClr val="33CC33"/>
                </a:solidFill>
              </a:rPr>
              <a:t>  </a:t>
            </a:r>
            <a:r>
              <a:rPr lang="cs-CZ" sz="2000" dirty="0"/>
              <a:t>Plánovaná kapacitu pracujících:  </a:t>
            </a:r>
            <a:r>
              <a:rPr lang="cs-CZ" sz="2000" b="1" dirty="0">
                <a:solidFill>
                  <a:srgbClr val="33CC33"/>
                </a:solidFill>
              </a:rPr>
              <a:t>15 509</a:t>
            </a:r>
          </a:p>
          <a:p>
            <a:r>
              <a:rPr lang="cs-CZ" sz="2000" b="1" dirty="0">
                <a:solidFill>
                  <a:srgbClr val="33CC33"/>
                </a:solidFill>
              </a:rPr>
              <a:t> </a:t>
            </a:r>
            <a:r>
              <a:rPr lang="cs-CZ" sz="2000" dirty="0">
                <a:solidFill>
                  <a:schemeClr val="tx1"/>
                </a:solidFill>
              </a:rPr>
              <a:t>Předpoklad otevření území pro výstavbu: </a:t>
            </a:r>
            <a:r>
              <a:rPr lang="cs-CZ" sz="2000" b="1" dirty="0">
                <a:solidFill>
                  <a:srgbClr val="33CC33"/>
                </a:solidFill>
              </a:rPr>
              <a:t>cca 2018-2020</a:t>
            </a:r>
            <a:br>
              <a:rPr lang="cs-CZ" sz="2000" b="1" dirty="0">
                <a:solidFill>
                  <a:srgbClr val="33CC33"/>
                </a:solidFill>
              </a:rPr>
            </a:br>
            <a:br>
              <a:rPr lang="cs-CZ" sz="2000" b="1" dirty="0">
                <a:solidFill>
                  <a:srgbClr val="33CC33"/>
                </a:solidFill>
              </a:rPr>
            </a:br>
            <a:r>
              <a:rPr lang="cs-CZ" sz="2000" b="1" dirty="0">
                <a:solidFill>
                  <a:srgbClr val="33CC33"/>
                </a:solidFill>
              </a:rPr>
              <a:t>1/3 území uvolněna. Na první 2 bloky Smíchov City – sever je vydáno územní rozhodnutí.</a:t>
            </a:r>
            <a:br>
              <a:rPr lang="cs-CZ" sz="2000" b="1" dirty="0">
                <a:solidFill>
                  <a:srgbClr val="33CC33"/>
                </a:solidFill>
              </a:rPr>
            </a:br>
            <a:r>
              <a:rPr lang="cs-CZ" sz="2000" b="1" dirty="0">
                <a:solidFill>
                  <a:srgbClr val="33CC33"/>
                </a:solidFill>
              </a:rPr>
              <a:t>MČ Praha 5 uspořádala soutěž o návrh na základní školu.</a:t>
            </a:r>
            <a:br>
              <a:rPr lang="cs-CZ" sz="2000" b="1" dirty="0">
                <a:solidFill>
                  <a:srgbClr val="33CC33"/>
                </a:solidFill>
              </a:rPr>
            </a:br>
            <a:r>
              <a:rPr lang="cs-CZ" sz="2000" b="1" dirty="0">
                <a:solidFill>
                  <a:srgbClr val="33CC33"/>
                </a:solidFill>
              </a:rPr>
              <a:t>1/3 probíhá snímání stavebních uzávěr a změny ÚP. </a:t>
            </a:r>
            <a:br>
              <a:rPr lang="cs-CZ" sz="2000" b="1" dirty="0">
                <a:solidFill>
                  <a:srgbClr val="33CC33"/>
                </a:solidFill>
              </a:rPr>
            </a:br>
            <a:r>
              <a:rPr lang="cs-CZ" sz="2000" b="1" dirty="0">
                <a:solidFill>
                  <a:srgbClr val="33CC33"/>
                </a:solidFill>
              </a:rPr>
              <a:t>Zbytek stabilizované území a funkční nádraží Smíchov.</a:t>
            </a:r>
          </a:p>
          <a:p>
            <a:pPr marL="177800" indent="0">
              <a:buNone/>
            </a:pPr>
            <a:endParaRPr lang="cs-CZ" sz="2000" b="1" dirty="0">
              <a:solidFill>
                <a:srgbClr val="33CC33"/>
              </a:solidFill>
            </a:endParaRPr>
          </a:p>
        </p:txBody>
      </p:sp>
    </p:spTree>
    <p:extLst>
      <p:ext uri="{BB962C8B-B14F-4D97-AF65-F5344CB8AC3E}">
        <p14:creationId xmlns:p14="http://schemas.microsoft.com/office/powerpoint/2010/main" val="222259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Smíchov - studie</a:t>
            </a:r>
          </a:p>
        </p:txBody>
      </p:sp>
      <p:sp>
        <p:nvSpPr>
          <p:cNvPr id="4" name="Zástupný symbol pro číslo snímku 3"/>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14</a:t>
            </a:fld>
            <a:endParaRPr lang="cs-CZ" sz="1200" b="0" i="0" u="none" strike="noStrike" cap="none">
              <a:solidFill>
                <a:srgbClr val="888888"/>
              </a:solidFill>
              <a:latin typeface="Calibri"/>
              <a:ea typeface="Calibri"/>
              <a:cs typeface="Calibri"/>
              <a:sym typeface="Calibri"/>
            </a:endParaRPr>
          </a:p>
        </p:txBody>
      </p:sp>
      <p:pic>
        <p:nvPicPr>
          <p:cNvPr id="5" name="Obrázek 4">
            <a:extLst>
              <a:ext uri="{FF2B5EF4-FFF2-40B4-BE49-F238E27FC236}">
                <a16:creationId xmlns:a16="http://schemas.microsoft.com/office/drawing/2014/main" id="{A5C99AFC-0F24-434B-986A-FB1AEF1A6E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7420" y="1690688"/>
            <a:ext cx="6632512" cy="4553212"/>
          </a:xfrm>
          <a:prstGeom prst="rect">
            <a:avLst/>
          </a:prstGeom>
        </p:spPr>
      </p:pic>
    </p:spTree>
    <p:extLst>
      <p:ext uri="{BB962C8B-B14F-4D97-AF65-F5344CB8AC3E}">
        <p14:creationId xmlns:p14="http://schemas.microsoft.com/office/powerpoint/2010/main" val="9478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CFE5E-8B3C-4242-9CB5-D67F86CD44A1}"/>
              </a:ext>
            </a:extLst>
          </p:cNvPr>
          <p:cNvSpPr>
            <a:spLocks noGrp="1"/>
          </p:cNvSpPr>
          <p:nvPr>
            <p:ph type="title"/>
          </p:nvPr>
        </p:nvSpPr>
        <p:spPr/>
        <p:txBody>
          <a:bodyPr/>
          <a:lstStyle/>
          <a:p>
            <a:r>
              <a:rPr lang="cs-CZ" dirty="0"/>
              <a:t>Bubny</a:t>
            </a:r>
          </a:p>
        </p:txBody>
      </p:sp>
      <p:sp>
        <p:nvSpPr>
          <p:cNvPr id="4" name="Zástupný symbol pro číslo snímku 3">
            <a:extLst>
              <a:ext uri="{FF2B5EF4-FFF2-40B4-BE49-F238E27FC236}">
                <a16:creationId xmlns:a16="http://schemas.microsoft.com/office/drawing/2014/main" id="{78E20BBC-A7F7-48A7-93A4-0EDE0881348E}"/>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15</a:t>
            </a:fld>
            <a:endParaRPr lang="cs-CZ" sz="1200" b="0" i="0" u="none" strike="noStrike" cap="none">
              <a:solidFill>
                <a:srgbClr val="888888"/>
              </a:solidFill>
              <a:latin typeface="Calibri"/>
              <a:ea typeface="Calibri"/>
              <a:cs typeface="Calibri"/>
              <a:sym typeface="Calibri"/>
            </a:endParaRPr>
          </a:p>
        </p:txBody>
      </p:sp>
      <p:pic>
        <p:nvPicPr>
          <p:cNvPr id="7" name="Obrázek 6">
            <a:extLst>
              <a:ext uri="{FF2B5EF4-FFF2-40B4-BE49-F238E27FC236}">
                <a16:creationId xmlns:a16="http://schemas.microsoft.com/office/drawing/2014/main" id="{722BB017-01F7-4FD8-914E-C9A3DA8C00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298" y="1504456"/>
            <a:ext cx="3957586" cy="5183842"/>
          </a:xfrm>
          <a:prstGeom prst="rect">
            <a:avLst/>
          </a:prstGeom>
        </p:spPr>
      </p:pic>
      <p:pic>
        <p:nvPicPr>
          <p:cNvPr id="11" name="Obrázek 10">
            <a:extLst>
              <a:ext uri="{FF2B5EF4-FFF2-40B4-BE49-F238E27FC236}">
                <a16:creationId xmlns:a16="http://schemas.microsoft.com/office/drawing/2014/main" id="{8D242AB0-62AE-421B-BD8A-C95DBF09ED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1931" y="1504456"/>
            <a:ext cx="6651948" cy="3744241"/>
          </a:xfrm>
          <a:prstGeom prst="rect">
            <a:avLst/>
          </a:prstGeom>
        </p:spPr>
      </p:pic>
    </p:spTree>
    <p:extLst>
      <p:ext uri="{BB962C8B-B14F-4D97-AF65-F5344CB8AC3E}">
        <p14:creationId xmlns:p14="http://schemas.microsoft.com/office/powerpoint/2010/main" val="331408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CFE5E-8B3C-4242-9CB5-D67F86CD44A1}"/>
              </a:ext>
            </a:extLst>
          </p:cNvPr>
          <p:cNvSpPr>
            <a:spLocks noGrp="1"/>
          </p:cNvSpPr>
          <p:nvPr>
            <p:ph type="title"/>
          </p:nvPr>
        </p:nvSpPr>
        <p:spPr/>
        <p:txBody>
          <a:bodyPr/>
          <a:lstStyle/>
          <a:p>
            <a:r>
              <a:rPr lang="cs-CZ" dirty="0"/>
              <a:t>Bubny</a:t>
            </a:r>
          </a:p>
        </p:txBody>
      </p:sp>
      <p:sp>
        <p:nvSpPr>
          <p:cNvPr id="4" name="Zástupný symbol pro číslo snímku 3">
            <a:extLst>
              <a:ext uri="{FF2B5EF4-FFF2-40B4-BE49-F238E27FC236}">
                <a16:creationId xmlns:a16="http://schemas.microsoft.com/office/drawing/2014/main" id="{78E20BBC-A7F7-48A7-93A4-0EDE0881348E}"/>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16</a:t>
            </a:fld>
            <a:endParaRPr lang="cs-CZ" sz="1200" b="0" i="0" u="none" strike="noStrike" cap="none">
              <a:solidFill>
                <a:srgbClr val="888888"/>
              </a:solidFill>
              <a:latin typeface="Calibri"/>
              <a:ea typeface="Calibri"/>
              <a:cs typeface="Calibri"/>
              <a:sym typeface="Calibri"/>
            </a:endParaRPr>
          </a:p>
        </p:txBody>
      </p:sp>
      <p:sp>
        <p:nvSpPr>
          <p:cNvPr id="8" name="Zástupný symbol pro text 2">
            <a:extLst>
              <a:ext uri="{FF2B5EF4-FFF2-40B4-BE49-F238E27FC236}">
                <a16:creationId xmlns:a16="http://schemas.microsoft.com/office/drawing/2014/main" id="{6A33E48E-95BA-4056-A70D-EBBEE479CEA0}"/>
              </a:ext>
            </a:extLst>
          </p:cNvPr>
          <p:cNvSpPr>
            <a:spLocks noGrp="1"/>
          </p:cNvSpPr>
          <p:nvPr>
            <p:ph type="body" idx="1"/>
          </p:nvPr>
        </p:nvSpPr>
        <p:spPr>
          <a:xfrm>
            <a:off x="838200" y="1690688"/>
            <a:ext cx="10718074" cy="4300809"/>
          </a:xfrm>
        </p:spPr>
        <p:txBody>
          <a:bodyPr/>
          <a:lstStyle/>
          <a:p>
            <a:r>
              <a:rPr lang="cs-CZ" sz="2000" dirty="0"/>
              <a:t>  Velikost (ha):  </a:t>
            </a:r>
            <a:r>
              <a:rPr lang="cs-CZ" sz="2000" b="1" dirty="0">
                <a:solidFill>
                  <a:srgbClr val="33CC33"/>
                </a:solidFill>
              </a:rPr>
              <a:t>79</a:t>
            </a:r>
            <a:endParaRPr lang="cs-CZ" sz="2000" dirty="0"/>
          </a:p>
          <a:p>
            <a:r>
              <a:rPr lang="cs-CZ" sz="2000" dirty="0"/>
              <a:t> Celkem vlastníků: </a:t>
            </a:r>
            <a:r>
              <a:rPr lang="cs-CZ" sz="2000" b="1" dirty="0">
                <a:solidFill>
                  <a:srgbClr val="33CC33"/>
                </a:solidFill>
              </a:rPr>
              <a:t>23 (z toho 32 % Praha)</a:t>
            </a:r>
            <a:endParaRPr lang="cs-CZ" sz="2000" dirty="0"/>
          </a:p>
          <a:p>
            <a:r>
              <a:rPr lang="cs-CZ" sz="2000" dirty="0"/>
              <a:t>  Změna ÚP:  </a:t>
            </a:r>
            <a:r>
              <a:rPr lang="cs-CZ" sz="2000" b="1" dirty="0">
                <a:solidFill>
                  <a:srgbClr val="33CC33"/>
                </a:solidFill>
              </a:rPr>
              <a:t>Z 2531 (žadatel HMP) – schváleno zadání (2013)</a:t>
            </a:r>
          </a:p>
          <a:p>
            <a:r>
              <a:rPr lang="cs-CZ" sz="2000" dirty="0"/>
              <a:t>  Studie ve stádiu: </a:t>
            </a:r>
            <a:r>
              <a:rPr lang="cs-CZ" sz="2000" b="1" dirty="0">
                <a:solidFill>
                  <a:srgbClr val="33CC33"/>
                </a:solidFill>
              </a:rPr>
              <a:t>je pořizována Územní studie</a:t>
            </a:r>
          </a:p>
          <a:p>
            <a:r>
              <a:rPr lang="cs-CZ" sz="2000" dirty="0"/>
              <a:t>  Plánovaná kapacita obyvatel:  </a:t>
            </a:r>
            <a:r>
              <a:rPr lang="cs-CZ" sz="2000" b="1" dirty="0">
                <a:solidFill>
                  <a:srgbClr val="33CC33"/>
                </a:solidFill>
              </a:rPr>
              <a:t>23 000</a:t>
            </a:r>
          </a:p>
          <a:p>
            <a:r>
              <a:rPr lang="cs-CZ" sz="2000" b="1" dirty="0">
                <a:solidFill>
                  <a:srgbClr val="33CC33"/>
                </a:solidFill>
              </a:rPr>
              <a:t>  </a:t>
            </a:r>
            <a:r>
              <a:rPr lang="cs-CZ" sz="2000" dirty="0"/>
              <a:t>Plánovaná kapacitu pracujících:  </a:t>
            </a:r>
            <a:r>
              <a:rPr lang="cs-CZ" sz="2000" b="1" dirty="0">
                <a:solidFill>
                  <a:srgbClr val="33CC33"/>
                </a:solidFill>
              </a:rPr>
              <a:t>39 000</a:t>
            </a:r>
          </a:p>
          <a:p>
            <a:endParaRPr lang="cs-CZ" sz="2000" b="1" dirty="0">
              <a:solidFill>
                <a:srgbClr val="33CC33"/>
              </a:solidFill>
            </a:endParaRPr>
          </a:p>
          <a:p>
            <a:r>
              <a:rPr lang="cs-CZ" sz="2000" dirty="0">
                <a:solidFill>
                  <a:schemeClr val="tx1"/>
                </a:solidFill>
              </a:rPr>
              <a:t>Předpoklad otevření území pro výstavbu: </a:t>
            </a:r>
            <a:r>
              <a:rPr lang="cs-CZ" sz="2000" b="1" dirty="0">
                <a:solidFill>
                  <a:srgbClr val="33CC33"/>
                </a:solidFill>
              </a:rPr>
              <a:t>cca 2021</a:t>
            </a:r>
          </a:p>
          <a:p>
            <a:endParaRPr lang="cs-CZ" sz="2000" b="1" dirty="0">
              <a:solidFill>
                <a:srgbClr val="33CC33"/>
              </a:solidFill>
            </a:endParaRPr>
          </a:p>
          <a:p>
            <a:pPr marL="177800" indent="0">
              <a:buNone/>
            </a:pPr>
            <a:r>
              <a:rPr lang="cs-CZ" sz="2000" b="1" dirty="0">
                <a:solidFill>
                  <a:srgbClr val="33CC33"/>
                </a:solidFill>
              </a:rPr>
              <a:t>Proběhlo výběrové řízení na zpracování Územní studie, bylo napadeno, čeká se na výsledek řízení.</a:t>
            </a:r>
            <a:br>
              <a:rPr lang="cs-CZ" sz="2000" b="1" dirty="0">
                <a:solidFill>
                  <a:srgbClr val="33CC33"/>
                </a:solidFill>
              </a:rPr>
            </a:br>
            <a:r>
              <a:rPr lang="cs-CZ" sz="2000" b="1" dirty="0">
                <a:solidFill>
                  <a:srgbClr val="33CC33"/>
                </a:solidFill>
              </a:rPr>
              <a:t>V oblasti kolem Nádraží Holešovice bylo schváleno založení společného podniku DPP a Karlín Group.</a:t>
            </a:r>
            <a:br>
              <a:rPr lang="cs-CZ" sz="2000" b="1" dirty="0">
                <a:solidFill>
                  <a:srgbClr val="33CC33"/>
                </a:solidFill>
              </a:rPr>
            </a:br>
            <a:r>
              <a:rPr lang="cs-CZ" sz="2000" b="1" dirty="0">
                <a:solidFill>
                  <a:srgbClr val="33CC33"/>
                </a:solidFill>
              </a:rPr>
              <a:t>Na území budoucí Filharmonie (Vltavská) IPR připravuje zadání pro urbanistickou studii.</a:t>
            </a:r>
          </a:p>
          <a:p>
            <a:endParaRPr lang="cs-CZ" sz="2000" b="1" dirty="0">
              <a:solidFill>
                <a:srgbClr val="33CC33"/>
              </a:solidFill>
            </a:endParaRPr>
          </a:p>
        </p:txBody>
      </p:sp>
    </p:spTree>
    <p:extLst>
      <p:ext uri="{BB962C8B-B14F-4D97-AF65-F5344CB8AC3E}">
        <p14:creationId xmlns:p14="http://schemas.microsoft.com/office/powerpoint/2010/main" val="260986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EFE1F-3248-4229-8701-CD21B42A7D78}"/>
              </a:ext>
            </a:extLst>
          </p:cNvPr>
          <p:cNvSpPr>
            <a:spLocks noGrp="1"/>
          </p:cNvSpPr>
          <p:nvPr>
            <p:ph type="title"/>
          </p:nvPr>
        </p:nvSpPr>
        <p:spPr/>
        <p:txBody>
          <a:bodyPr/>
          <a:lstStyle/>
          <a:p>
            <a:r>
              <a:rPr lang="cs-CZ" dirty="0"/>
              <a:t>Letňany</a:t>
            </a:r>
          </a:p>
        </p:txBody>
      </p:sp>
      <p:sp>
        <p:nvSpPr>
          <p:cNvPr id="4" name="Zástupný symbol pro číslo snímku 3">
            <a:extLst>
              <a:ext uri="{FF2B5EF4-FFF2-40B4-BE49-F238E27FC236}">
                <a16:creationId xmlns:a16="http://schemas.microsoft.com/office/drawing/2014/main" id="{1C839163-F032-4BED-83DB-F615217635A0}"/>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17</a:t>
            </a:fld>
            <a:endParaRPr lang="cs-CZ" sz="1200" b="0" i="0" u="none" strike="noStrike" cap="none">
              <a:solidFill>
                <a:srgbClr val="888888"/>
              </a:solidFill>
              <a:latin typeface="Calibri"/>
              <a:ea typeface="Calibri"/>
              <a:cs typeface="Calibri"/>
              <a:sym typeface="Calibri"/>
            </a:endParaRPr>
          </a:p>
        </p:txBody>
      </p:sp>
      <p:pic>
        <p:nvPicPr>
          <p:cNvPr id="7" name="Obrázek 6">
            <a:extLst>
              <a:ext uri="{FF2B5EF4-FFF2-40B4-BE49-F238E27FC236}">
                <a16:creationId xmlns:a16="http://schemas.microsoft.com/office/drawing/2014/main" id="{EB69D647-A322-4EE0-B420-72ADA484A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2226" y="1501253"/>
            <a:ext cx="6094472" cy="3912958"/>
          </a:xfrm>
          <a:prstGeom prst="rect">
            <a:avLst/>
          </a:prstGeom>
        </p:spPr>
      </p:pic>
      <p:pic>
        <p:nvPicPr>
          <p:cNvPr id="9" name="Obrázek 8">
            <a:extLst>
              <a:ext uri="{FF2B5EF4-FFF2-40B4-BE49-F238E27FC236}">
                <a16:creationId xmlns:a16="http://schemas.microsoft.com/office/drawing/2014/main" id="{2B8A275F-25B7-4F4A-8BD0-07E718F6B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229" y="1502332"/>
            <a:ext cx="4006939" cy="5248487"/>
          </a:xfrm>
          <a:prstGeom prst="rect">
            <a:avLst/>
          </a:prstGeom>
        </p:spPr>
      </p:pic>
    </p:spTree>
    <p:extLst>
      <p:ext uri="{BB962C8B-B14F-4D97-AF65-F5344CB8AC3E}">
        <p14:creationId xmlns:p14="http://schemas.microsoft.com/office/powerpoint/2010/main" val="136776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EFE1F-3248-4229-8701-CD21B42A7D78}"/>
              </a:ext>
            </a:extLst>
          </p:cNvPr>
          <p:cNvSpPr>
            <a:spLocks noGrp="1"/>
          </p:cNvSpPr>
          <p:nvPr>
            <p:ph type="title"/>
          </p:nvPr>
        </p:nvSpPr>
        <p:spPr/>
        <p:txBody>
          <a:bodyPr/>
          <a:lstStyle/>
          <a:p>
            <a:r>
              <a:rPr lang="cs-CZ" dirty="0"/>
              <a:t>Letňany</a:t>
            </a:r>
          </a:p>
        </p:txBody>
      </p:sp>
      <p:sp>
        <p:nvSpPr>
          <p:cNvPr id="4" name="Zástupný symbol pro číslo snímku 3">
            <a:extLst>
              <a:ext uri="{FF2B5EF4-FFF2-40B4-BE49-F238E27FC236}">
                <a16:creationId xmlns:a16="http://schemas.microsoft.com/office/drawing/2014/main" id="{1C839163-F032-4BED-83DB-F615217635A0}"/>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18</a:t>
            </a:fld>
            <a:endParaRPr lang="cs-CZ" sz="1200" b="0" i="0" u="none" strike="noStrike" cap="none">
              <a:solidFill>
                <a:srgbClr val="888888"/>
              </a:solidFill>
              <a:latin typeface="Calibri"/>
              <a:ea typeface="Calibri"/>
              <a:cs typeface="Calibri"/>
              <a:sym typeface="Calibri"/>
            </a:endParaRPr>
          </a:p>
        </p:txBody>
      </p:sp>
      <p:sp>
        <p:nvSpPr>
          <p:cNvPr id="8" name="Zástupný symbol pro text 2">
            <a:extLst>
              <a:ext uri="{FF2B5EF4-FFF2-40B4-BE49-F238E27FC236}">
                <a16:creationId xmlns:a16="http://schemas.microsoft.com/office/drawing/2014/main" id="{DC1F7533-6926-4440-A101-6D8706F504B3}"/>
              </a:ext>
            </a:extLst>
          </p:cNvPr>
          <p:cNvSpPr>
            <a:spLocks noGrp="1"/>
          </p:cNvSpPr>
          <p:nvPr>
            <p:ph type="body" idx="1"/>
          </p:nvPr>
        </p:nvSpPr>
        <p:spPr>
          <a:xfrm>
            <a:off x="838199" y="1690688"/>
            <a:ext cx="10630989" cy="4326935"/>
          </a:xfrm>
        </p:spPr>
        <p:txBody>
          <a:bodyPr/>
          <a:lstStyle/>
          <a:p>
            <a:r>
              <a:rPr lang="cs-CZ" sz="2000" dirty="0"/>
              <a:t> Velikost (ha):  </a:t>
            </a:r>
            <a:r>
              <a:rPr lang="cs-CZ" sz="2000" b="1" dirty="0">
                <a:solidFill>
                  <a:srgbClr val="33CC33"/>
                </a:solidFill>
              </a:rPr>
              <a:t>67</a:t>
            </a:r>
            <a:endParaRPr lang="cs-CZ" sz="2000" dirty="0"/>
          </a:p>
          <a:p>
            <a:r>
              <a:rPr lang="cs-CZ" sz="2000" dirty="0"/>
              <a:t> Celkem vlastníků: </a:t>
            </a:r>
            <a:r>
              <a:rPr lang="cs-CZ" sz="2000" b="1" dirty="0">
                <a:solidFill>
                  <a:srgbClr val="33CC33"/>
                </a:solidFill>
              </a:rPr>
              <a:t>9 (z toho 1,5 % Praha)</a:t>
            </a:r>
            <a:endParaRPr lang="cs-CZ" sz="2000" dirty="0"/>
          </a:p>
          <a:p>
            <a:r>
              <a:rPr lang="cs-CZ" sz="2000" dirty="0"/>
              <a:t>  Změna ÚP: 	</a:t>
            </a:r>
            <a:r>
              <a:rPr lang="cs-CZ" sz="2000" b="1" dirty="0">
                <a:solidFill>
                  <a:srgbClr val="33CC33"/>
                </a:solidFill>
              </a:rPr>
              <a:t>Z 2808/00 (Avia) – po Společném jednání</a:t>
            </a:r>
            <a:r>
              <a:rPr lang="cs-CZ" sz="2000" b="1" dirty="0"/>
              <a:t> </a:t>
            </a:r>
            <a:r>
              <a:rPr lang="cs-CZ" sz="2000" b="1" dirty="0">
                <a:solidFill>
                  <a:srgbClr val="33CC33"/>
                </a:solidFill>
              </a:rPr>
              <a:t>(2017)</a:t>
            </a:r>
            <a:br>
              <a:rPr lang="cs-CZ" sz="2000" b="1" dirty="0"/>
            </a:br>
            <a:r>
              <a:rPr lang="cs-CZ" sz="2000" b="1" dirty="0"/>
              <a:t>		</a:t>
            </a:r>
            <a:r>
              <a:rPr lang="cs-CZ" sz="2000" b="1" dirty="0">
                <a:solidFill>
                  <a:srgbClr val="33CC33"/>
                </a:solidFill>
              </a:rPr>
              <a:t>Z 3204/14 (</a:t>
            </a:r>
            <a:r>
              <a:rPr lang="cs-CZ" sz="2000" b="1" dirty="0" err="1">
                <a:solidFill>
                  <a:srgbClr val="33CC33"/>
                </a:solidFill>
              </a:rPr>
              <a:t>Lemant</a:t>
            </a:r>
            <a:r>
              <a:rPr lang="cs-CZ" sz="2000" b="1" dirty="0">
                <a:solidFill>
                  <a:srgbClr val="33CC33"/>
                </a:solidFill>
              </a:rPr>
              <a:t>) – schválen podnět (zkrácené řízení) – </a:t>
            </a:r>
            <a:br>
              <a:rPr lang="cs-CZ" sz="2000" b="1" dirty="0">
                <a:solidFill>
                  <a:srgbClr val="33CC33"/>
                </a:solidFill>
              </a:rPr>
            </a:br>
            <a:r>
              <a:rPr lang="cs-CZ" sz="2000" b="1" dirty="0">
                <a:solidFill>
                  <a:srgbClr val="33CC33"/>
                </a:solidFill>
              </a:rPr>
              <a:t>		IPR zpracovává návrh a v únoru 2019 předá zpracovateli.</a:t>
            </a:r>
            <a:endParaRPr lang="cs-CZ" sz="2000" b="1" dirty="0"/>
          </a:p>
          <a:p>
            <a:r>
              <a:rPr lang="cs-CZ" sz="2000" dirty="0"/>
              <a:t> Studie ve stádiu: </a:t>
            </a:r>
            <a:r>
              <a:rPr lang="cs-CZ" sz="2000" b="1" dirty="0">
                <a:solidFill>
                  <a:srgbClr val="33CC33"/>
                </a:solidFill>
              </a:rPr>
              <a:t>podkladová studie pro změnu ÚP (Avia)</a:t>
            </a:r>
          </a:p>
          <a:p>
            <a:r>
              <a:rPr lang="cs-CZ" sz="2000" dirty="0"/>
              <a:t> Plánovaná kapacita obyvatel:  </a:t>
            </a:r>
            <a:r>
              <a:rPr lang="cs-CZ" sz="2000" b="1" dirty="0">
                <a:solidFill>
                  <a:srgbClr val="33CC33"/>
                </a:solidFill>
              </a:rPr>
              <a:t>4 000</a:t>
            </a:r>
          </a:p>
          <a:p>
            <a:r>
              <a:rPr lang="cs-CZ" sz="2000" b="1" dirty="0">
                <a:solidFill>
                  <a:srgbClr val="33CC33"/>
                </a:solidFill>
              </a:rPr>
              <a:t> </a:t>
            </a:r>
            <a:r>
              <a:rPr lang="cs-CZ" sz="2000" dirty="0"/>
              <a:t>Plánovaná kapacitu pracujících:  </a:t>
            </a:r>
            <a:r>
              <a:rPr lang="cs-CZ" sz="2000" b="1" dirty="0">
                <a:solidFill>
                  <a:srgbClr val="33CC33"/>
                </a:solidFill>
              </a:rPr>
              <a:t>4 000</a:t>
            </a:r>
          </a:p>
          <a:p>
            <a:endParaRPr lang="cs-CZ" sz="2000" b="1" dirty="0">
              <a:solidFill>
                <a:srgbClr val="33CC33"/>
              </a:solidFill>
            </a:endParaRPr>
          </a:p>
          <a:p>
            <a:r>
              <a:rPr lang="cs-CZ" sz="2000" b="1" dirty="0">
                <a:solidFill>
                  <a:srgbClr val="33CC33"/>
                </a:solidFill>
              </a:rPr>
              <a:t> </a:t>
            </a:r>
            <a:r>
              <a:rPr lang="cs-CZ" sz="2000" dirty="0">
                <a:solidFill>
                  <a:schemeClr val="tx1"/>
                </a:solidFill>
              </a:rPr>
              <a:t>Předpoklad otevření území pro výstavbu: </a:t>
            </a:r>
            <a:r>
              <a:rPr lang="cs-CZ" sz="2000" b="1" dirty="0">
                <a:solidFill>
                  <a:srgbClr val="33CC33"/>
                </a:solidFill>
              </a:rPr>
              <a:t>cca 2019</a:t>
            </a:r>
          </a:p>
          <a:p>
            <a:endParaRPr lang="cs-CZ" sz="2000" b="1" dirty="0">
              <a:solidFill>
                <a:srgbClr val="33CC33"/>
              </a:solidFill>
            </a:endParaRPr>
          </a:p>
          <a:p>
            <a:pPr marL="177800" indent="0">
              <a:buNone/>
            </a:pPr>
            <a:br>
              <a:rPr lang="cs-CZ" sz="2000" b="1" dirty="0">
                <a:solidFill>
                  <a:srgbClr val="33CC33"/>
                </a:solidFill>
              </a:rPr>
            </a:br>
            <a:endParaRPr lang="cs-CZ" sz="2000" b="1" dirty="0">
              <a:solidFill>
                <a:srgbClr val="33CC33"/>
              </a:solidFill>
            </a:endParaRPr>
          </a:p>
        </p:txBody>
      </p:sp>
    </p:spTree>
    <p:extLst>
      <p:ext uri="{BB962C8B-B14F-4D97-AF65-F5344CB8AC3E}">
        <p14:creationId xmlns:p14="http://schemas.microsoft.com/office/powerpoint/2010/main" val="1279114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A784B8-4AA2-4B36-BB4B-4A49B25F455D}"/>
              </a:ext>
            </a:extLst>
          </p:cNvPr>
          <p:cNvSpPr>
            <a:spLocks noGrp="1"/>
          </p:cNvSpPr>
          <p:nvPr>
            <p:ph type="title"/>
          </p:nvPr>
        </p:nvSpPr>
        <p:spPr/>
        <p:txBody>
          <a:bodyPr/>
          <a:lstStyle/>
          <a:p>
            <a:r>
              <a:rPr lang="cs-CZ" dirty="0"/>
              <a:t>Rohanský ostrov</a:t>
            </a:r>
          </a:p>
        </p:txBody>
      </p:sp>
      <p:sp>
        <p:nvSpPr>
          <p:cNvPr id="4" name="Zástupný symbol pro číslo snímku 3">
            <a:extLst>
              <a:ext uri="{FF2B5EF4-FFF2-40B4-BE49-F238E27FC236}">
                <a16:creationId xmlns:a16="http://schemas.microsoft.com/office/drawing/2014/main" id="{CD126F7F-41B1-400E-A55E-A7D27A96C5E1}"/>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19</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3E8C2F9F-DA5D-454C-B302-40F953EB87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2076" y="1428805"/>
            <a:ext cx="3866147" cy="5064070"/>
          </a:xfrm>
          <a:prstGeom prst="rect">
            <a:avLst/>
          </a:prstGeom>
        </p:spPr>
      </p:pic>
    </p:spTree>
    <p:extLst>
      <p:ext uri="{BB962C8B-B14F-4D97-AF65-F5344CB8AC3E}">
        <p14:creationId xmlns:p14="http://schemas.microsoft.com/office/powerpoint/2010/main" val="411345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1036604" y="174900"/>
            <a:ext cx="10850700" cy="779400"/>
          </a:xfrm>
          <a:prstGeom prst="rect">
            <a:avLst/>
          </a:prstGeom>
          <a:noFill/>
          <a:ln>
            <a:noFill/>
          </a:ln>
        </p:spPr>
        <p:txBody>
          <a:bodyPr wrap="square" lIns="91425" tIns="45700" rIns="91425" bIns="45700" anchor="b" anchorCtr="0">
            <a:noAutofit/>
          </a:bodyPr>
          <a:lstStyle/>
          <a:p>
            <a:pPr marL="0" lvl="0" indent="-203200" rtl="0">
              <a:spcBef>
                <a:spcPts val="0"/>
              </a:spcBef>
              <a:buClr>
                <a:srgbClr val="1F3864"/>
              </a:buClr>
              <a:buSzPts val="3200"/>
              <a:buFont typeface="Calibri"/>
              <a:buNone/>
            </a:pPr>
            <a:r>
              <a:rPr lang="cs-CZ" sz="3200" dirty="0">
                <a:solidFill>
                  <a:srgbClr val="1F3864"/>
                </a:solidFill>
              </a:rPr>
              <a:t>Prezentující </a:t>
            </a:r>
          </a:p>
        </p:txBody>
      </p:sp>
      <p:sp>
        <p:nvSpPr>
          <p:cNvPr id="99" name="Shape 99"/>
          <p:cNvSpPr txBox="1">
            <a:spLocks noGrp="1"/>
          </p:cNvSpPr>
          <p:nvPr>
            <p:ph type="body" idx="4294967295"/>
          </p:nvPr>
        </p:nvSpPr>
        <p:spPr>
          <a:xfrm>
            <a:off x="1187215" y="1397479"/>
            <a:ext cx="10515600" cy="4851726"/>
          </a:xfrm>
          <a:prstGeom prst="rect">
            <a:avLst/>
          </a:prstGeom>
          <a:noFill/>
          <a:ln>
            <a:noFill/>
          </a:ln>
        </p:spPr>
        <p:txBody>
          <a:bodyPr wrap="square" lIns="91425" tIns="45700" rIns="91425" bIns="45700" anchor="t" anchorCtr="0">
            <a:noAutofit/>
          </a:bodyPr>
          <a:lstStyle/>
          <a:p>
            <a:pPr marL="0" marR="0" lvl="0" indent="-69850" algn="l" rtl="0">
              <a:lnSpc>
                <a:spcPct val="90000"/>
              </a:lnSpc>
              <a:spcBef>
                <a:spcPts val="1000"/>
              </a:spcBef>
              <a:buClr>
                <a:schemeClr val="dk1"/>
              </a:buClr>
              <a:buSzPts val="1100"/>
              <a:buFont typeface="Arial"/>
              <a:buNone/>
            </a:pPr>
            <a:endParaRPr lang="cs-CZ" sz="2600" b="1" dirty="0">
              <a:solidFill>
                <a:srgbClr val="1F3864"/>
              </a:solidFill>
            </a:endParaRPr>
          </a:p>
          <a:p>
            <a:pPr marL="0" indent="0">
              <a:buSzPts val="1100"/>
              <a:buNone/>
            </a:pPr>
            <a:r>
              <a:rPr lang="cs-CZ" sz="2600" b="1" dirty="0">
                <a:solidFill>
                  <a:srgbClr val="1F3864"/>
                </a:solidFill>
              </a:rPr>
              <a:t>Petra Kolínská </a:t>
            </a:r>
          </a:p>
          <a:p>
            <a:pPr marL="0" marR="0" lvl="0" indent="-69850" algn="l" rtl="0">
              <a:lnSpc>
                <a:spcPct val="90000"/>
              </a:lnSpc>
              <a:spcBef>
                <a:spcPts val="1000"/>
              </a:spcBef>
              <a:buClr>
                <a:schemeClr val="dk1"/>
              </a:buClr>
              <a:buSzPts val="1100"/>
              <a:buFont typeface="Arial"/>
              <a:buNone/>
            </a:pPr>
            <a:r>
              <a:rPr lang="cs-CZ" sz="2600" b="1" dirty="0">
                <a:solidFill>
                  <a:srgbClr val="1F3864"/>
                </a:solidFill>
              </a:rPr>
              <a:t>	- </a:t>
            </a:r>
            <a:r>
              <a:rPr lang="cs-CZ" sz="2000" b="1" dirty="0">
                <a:solidFill>
                  <a:srgbClr val="33CC33"/>
                </a:solidFill>
              </a:rPr>
              <a:t>náměstkyně primátorky hl. m. Prahy</a:t>
            </a:r>
          </a:p>
          <a:p>
            <a:pPr marL="0" marR="0" lvl="0" indent="-69850" algn="l" rtl="0">
              <a:lnSpc>
                <a:spcPct val="90000"/>
              </a:lnSpc>
              <a:spcBef>
                <a:spcPts val="1000"/>
              </a:spcBef>
              <a:buClr>
                <a:schemeClr val="dk1"/>
              </a:buClr>
              <a:buSzPts val="1100"/>
              <a:buFont typeface="Arial"/>
              <a:buNone/>
            </a:pPr>
            <a:r>
              <a:rPr lang="cs-CZ" sz="2600" b="1" dirty="0">
                <a:solidFill>
                  <a:srgbClr val="1F3864"/>
                </a:solidFill>
              </a:rPr>
              <a:t>Ondřej Boháč</a:t>
            </a:r>
          </a:p>
          <a:p>
            <a:pPr marL="0" indent="-69850">
              <a:buSzPts val="1100"/>
              <a:buNone/>
            </a:pPr>
            <a:r>
              <a:rPr lang="cs-CZ" sz="2600" b="1" dirty="0">
                <a:solidFill>
                  <a:srgbClr val="1F3864"/>
                </a:solidFill>
              </a:rPr>
              <a:t>	- </a:t>
            </a:r>
            <a:r>
              <a:rPr lang="cs-CZ" sz="2000" b="1" dirty="0">
                <a:solidFill>
                  <a:srgbClr val="33CC33"/>
                </a:solidFill>
              </a:rPr>
              <a:t>ředitel IPR Praha</a:t>
            </a:r>
          </a:p>
          <a:p>
            <a:pPr marL="228600" marR="0" lvl="0" indent="-228600" algn="l" rtl="0">
              <a:lnSpc>
                <a:spcPct val="90000"/>
              </a:lnSpc>
              <a:spcBef>
                <a:spcPts val="1000"/>
              </a:spcBef>
              <a:buClr>
                <a:schemeClr val="dk1"/>
              </a:buClr>
              <a:buSzPts val="2800"/>
              <a:buFont typeface="Arial"/>
              <a:buNone/>
            </a:pPr>
            <a:endParaRPr sz="2600" dirty="0">
              <a:solidFill>
                <a:srgbClr val="1F3864"/>
              </a:solidFill>
            </a:endParaRPr>
          </a:p>
        </p:txBody>
      </p:sp>
      <p:cxnSp>
        <p:nvCxnSpPr>
          <p:cNvPr id="100" name="Shape 100"/>
          <p:cNvCxnSpPr/>
          <p:nvPr/>
        </p:nvCxnSpPr>
        <p:spPr>
          <a:xfrm>
            <a:off x="1070165" y="1124261"/>
            <a:ext cx="9817500" cy="0"/>
          </a:xfrm>
          <a:prstGeom prst="straightConnector1">
            <a:avLst/>
          </a:prstGeom>
          <a:noFill/>
          <a:ln w="19050" cap="flat" cmpd="sng">
            <a:solidFill>
              <a:schemeClr val="accent1"/>
            </a:solidFill>
            <a:prstDash val="solid"/>
            <a:miter lim="800000"/>
            <a:headEnd type="none" w="med" len="med"/>
            <a:tailEnd type="none" w="med" len="med"/>
          </a:ln>
        </p:spPr>
      </p:cxnSp>
      <p:sp>
        <p:nvSpPr>
          <p:cNvPr id="2" name="Zástupný symbol pro číslo snímku 1">
            <a:extLst>
              <a:ext uri="{FF2B5EF4-FFF2-40B4-BE49-F238E27FC236}">
                <a16:creationId xmlns:a16="http://schemas.microsoft.com/office/drawing/2014/main" id="{E8E58BA0-17D7-4682-BC57-CB106B9E66A8}"/>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a:t>
            </a:fld>
            <a:endParaRPr lang="cs-CZ"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A784B8-4AA2-4B36-BB4B-4A49B25F455D}"/>
              </a:ext>
            </a:extLst>
          </p:cNvPr>
          <p:cNvSpPr>
            <a:spLocks noGrp="1"/>
          </p:cNvSpPr>
          <p:nvPr>
            <p:ph type="title"/>
          </p:nvPr>
        </p:nvSpPr>
        <p:spPr/>
        <p:txBody>
          <a:bodyPr/>
          <a:lstStyle/>
          <a:p>
            <a:r>
              <a:rPr lang="cs-CZ" dirty="0"/>
              <a:t>Rohanský ostrov</a:t>
            </a:r>
          </a:p>
        </p:txBody>
      </p:sp>
      <p:sp>
        <p:nvSpPr>
          <p:cNvPr id="4" name="Zástupný symbol pro číslo snímku 3">
            <a:extLst>
              <a:ext uri="{FF2B5EF4-FFF2-40B4-BE49-F238E27FC236}">
                <a16:creationId xmlns:a16="http://schemas.microsoft.com/office/drawing/2014/main" id="{CD126F7F-41B1-400E-A55E-A7D27A96C5E1}"/>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20</a:t>
            </a:fld>
            <a:endParaRPr lang="cs-CZ" sz="1200" b="0" i="0" u="none" strike="noStrike" cap="none">
              <a:solidFill>
                <a:srgbClr val="888888"/>
              </a:solidFill>
              <a:latin typeface="Calibri"/>
              <a:ea typeface="Calibri"/>
              <a:cs typeface="Calibri"/>
              <a:sym typeface="Calibri"/>
            </a:endParaRPr>
          </a:p>
        </p:txBody>
      </p:sp>
      <p:sp>
        <p:nvSpPr>
          <p:cNvPr id="9" name="Zástupný symbol pro text 2">
            <a:extLst>
              <a:ext uri="{FF2B5EF4-FFF2-40B4-BE49-F238E27FC236}">
                <a16:creationId xmlns:a16="http://schemas.microsoft.com/office/drawing/2014/main" id="{5DDD02E6-AB7E-4D62-BC17-73E75E460E62}"/>
              </a:ext>
            </a:extLst>
          </p:cNvPr>
          <p:cNvSpPr>
            <a:spLocks noGrp="1"/>
          </p:cNvSpPr>
          <p:nvPr>
            <p:ph type="body" idx="1"/>
          </p:nvPr>
        </p:nvSpPr>
        <p:spPr>
          <a:xfrm>
            <a:off x="838200" y="1690688"/>
            <a:ext cx="10515600" cy="4351338"/>
          </a:xfrm>
        </p:spPr>
        <p:txBody>
          <a:bodyPr/>
          <a:lstStyle/>
          <a:p>
            <a:r>
              <a:rPr lang="cs-CZ" sz="2000" dirty="0"/>
              <a:t> Velikost (ha):  </a:t>
            </a:r>
            <a:r>
              <a:rPr lang="cs-CZ" sz="2000" b="1" dirty="0">
                <a:solidFill>
                  <a:srgbClr val="33CC33"/>
                </a:solidFill>
              </a:rPr>
              <a:t>69</a:t>
            </a:r>
            <a:endParaRPr lang="cs-CZ" sz="2000" dirty="0"/>
          </a:p>
          <a:p>
            <a:r>
              <a:rPr lang="cs-CZ" sz="2000" dirty="0"/>
              <a:t> Celkem vlastníků: </a:t>
            </a:r>
            <a:r>
              <a:rPr lang="cs-CZ" sz="2000" b="1" dirty="0">
                <a:solidFill>
                  <a:srgbClr val="33CC33"/>
                </a:solidFill>
              </a:rPr>
              <a:t>31 (z toho 68 % Praha)</a:t>
            </a:r>
            <a:endParaRPr lang="cs-CZ" sz="2000" dirty="0"/>
          </a:p>
          <a:p>
            <a:r>
              <a:rPr lang="cs-CZ" sz="2000" dirty="0"/>
              <a:t> Změna ÚP: </a:t>
            </a:r>
            <a:r>
              <a:rPr lang="cs-CZ" sz="2000" b="1" dirty="0">
                <a:solidFill>
                  <a:srgbClr val="33CC33"/>
                </a:solidFill>
              </a:rPr>
              <a:t>3126 – schválen podnět, IPR zpracovává zadání, žádost o zrychlený režim</a:t>
            </a:r>
          </a:p>
          <a:p>
            <a:r>
              <a:rPr lang="cs-CZ" sz="2000" dirty="0"/>
              <a:t> Studie ve stádiu: </a:t>
            </a:r>
            <a:r>
              <a:rPr lang="cs-CZ" sz="2000" b="1" dirty="0">
                <a:solidFill>
                  <a:srgbClr val="33CC33"/>
                </a:solidFill>
              </a:rPr>
              <a:t>je hotova podkladová Studie s regulačními prvky a bude schválena v RHMP</a:t>
            </a:r>
          </a:p>
          <a:p>
            <a:r>
              <a:rPr lang="cs-CZ" sz="2000" dirty="0"/>
              <a:t> Plánovaná kapacita obyvatel:  </a:t>
            </a:r>
            <a:r>
              <a:rPr lang="cs-CZ" sz="2000" b="1" dirty="0">
                <a:solidFill>
                  <a:srgbClr val="33CC33"/>
                </a:solidFill>
              </a:rPr>
              <a:t>15 000</a:t>
            </a:r>
          </a:p>
          <a:p>
            <a:r>
              <a:rPr lang="cs-CZ" sz="2000" b="1" dirty="0">
                <a:solidFill>
                  <a:srgbClr val="33CC33"/>
                </a:solidFill>
              </a:rPr>
              <a:t> </a:t>
            </a:r>
            <a:r>
              <a:rPr lang="cs-CZ" sz="2000" dirty="0"/>
              <a:t>Plánovaná kapacitu pracujících:  </a:t>
            </a:r>
            <a:r>
              <a:rPr lang="cs-CZ" sz="2000" b="1" dirty="0">
                <a:solidFill>
                  <a:srgbClr val="33CC33"/>
                </a:solidFill>
              </a:rPr>
              <a:t>23 000</a:t>
            </a:r>
          </a:p>
          <a:p>
            <a:r>
              <a:rPr lang="cs-CZ" sz="2000" dirty="0">
                <a:solidFill>
                  <a:schemeClr val="tx1"/>
                </a:solidFill>
              </a:rPr>
              <a:t>Předpoklad Otevření území pro výstavbu: </a:t>
            </a:r>
            <a:r>
              <a:rPr lang="cs-CZ" sz="2000" b="1" dirty="0">
                <a:solidFill>
                  <a:srgbClr val="33CC33"/>
                </a:solidFill>
              </a:rPr>
              <a:t>cca 2020</a:t>
            </a:r>
          </a:p>
          <a:p>
            <a:endParaRPr lang="cs-CZ" sz="2000" b="1" dirty="0">
              <a:solidFill>
                <a:srgbClr val="33CC33"/>
              </a:solidFill>
            </a:endParaRPr>
          </a:p>
          <a:p>
            <a:pPr marL="177800" indent="0">
              <a:buNone/>
            </a:pPr>
            <a:endParaRPr lang="cs-CZ" sz="2000" b="1" dirty="0">
              <a:solidFill>
                <a:srgbClr val="33CC33"/>
              </a:solidFill>
            </a:endParaRPr>
          </a:p>
          <a:p>
            <a:pPr marL="177800" indent="0">
              <a:buNone/>
            </a:pPr>
            <a:r>
              <a:rPr lang="cs-CZ" sz="2000" b="1" dirty="0">
                <a:solidFill>
                  <a:srgbClr val="33CC33"/>
                </a:solidFill>
              </a:rPr>
              <a:t>Jasná představa o budoucím rozvoji na základě smlouvy HMP a investora z roku 2008.</a:t>
            </a:r>
            <a:br>
              <a:rPr lang="cs-CZ" sz="2000" b="1" dirty="0">
                <a:solidFill>
                  <a:srgbClr val="33CC33"/>
                </a:solidFill>
              </a:rPr>
            </a:br>
            <a:r>
              <a:rPr lang="cs-CZ" sz="2000" b="1" dirty="0">
                <a:solidFill>
                  <a:srgbClr val="33CC33"/>
                </a:solidFill>
              </a:rPr>
              <a:t>Výhodou je, že pozemky patří městu.</a:t>
            </a:r>
          </a:p>
          <a:p>
            <a:endParaRPr lang="cs-CZ" sz="2000" dirty="0"/>
          </a:p>
          <a:p>
            <a:endParaRPr lang="cs-CZ" sz="2000" dirty="0"/>
          </a:p>
        </p:txBody>
      </p:sp>
    </p:spTree>
    <p:extLst>
      <p:ext uri="{BB962C8B-B14F-4D97-AF65-F5344CB8AC3E}">
        <p14:creationId xmlns:p14="http://schemas.microsoft.com/office/powerpoint/2010/main" val="212417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Rohan - studie</a:t>
            </a:r>
          </a:p>
        </p:txBody>
      </p:sp>
      <p:sp>
        <p:nvSpPr>
          <p:cNvPr id="4" name="Zástupný symbol pro číslo snímku 3"/>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21</a:t>
            </a:fld>
            <a:endParaRPr lang="cs-CZ" sz="1200" b="0" i="0" u="none" strike="noStrike" cap="none">
              <a:solidFill>
                <a:srgbClr val="888888"/>
              </a:solidFill>
              <a:latin typeface="Calibri"/>
              <a:ea typeface="Calibri"/>
              <a:cs typeface="Calibri"/>
              <a:sym typeface="Calibri"/>
            </a:endParaRPr>
          </a:p>
        </p:txBody>
      </p:sp>
      <p:pic>
        <p:nvPicPr>
          <p:cNvPr id="5" name="Obrázek 4">
            <a:extLst>
              <a:ext uri="{FF2B5EF4-FFF2-40B4-BE49-F238E27FC236}">
                <a16:creationId xmlns:a16="http://schemas.microsoft.com/office/drawing/2014/main" id="{5949F2A8-05FF-4DFE-99BF-5B70C86C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871" y="1825625"/>
            <a:ext cx="6147887" cy="4530725"/>
          </a:xfrm>
          <a:prstGeom prst="rect">
            <a:avLst/>
          </a:prstGeom>
        </p:spPr>
      </p:pic>
      <p:pic>
        <p:nvPicPr>
          <p:cNvPr id="6" name="Obrázek 5">
            <a:extLst>
              <a:ext uri="{FF2B5EF4-FFF2-40B4-BE49-F238E27FC236}">
                <a16:creationId xmlns:a16="http://schemas.microsoft.com/office/drawing/2014/main" id="{A5343E9D-E838-492A-9912-21A2FD9BE0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39" y="2428208"/>
            <a:ext cx="3433955" cy="2530675"/>
          </a:xfrm>
          <a:prstGeom prst="rect">
            <a:avLst/>
          </a:prstGeom>
        </p:spPr>
      </p:pic>
    </p:spTree>
    <p:extLst>
      <p:ext uri="{BB962C8B-B14F-4D97-AF65-F5344CB8AC3E}">
        <p14:creationId xmlns:p14="http://schemas.microsoft.com/office/powerpoint/2010/main" val="2756840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39C34-4555-4608-9845-0970D1744FA1}"/>
              </a:ext>
            </a:extLst>
          </p:cNvPr>
          <p:cNvSpPr>
            <a:spLocks noGrp="1"/>
          </p:cNvSpPr>
          <p:nvPr>
            <p:ph type="title"/>
          </p:nvPr>
        </p:nvSpPr>
        <p:spPr/>
        <p:txBody>
          <a:bodyPr/>
          <a:lstStyle/>
          <a:p>
            <a:r>
              <a:rPr lang="cs-CZ" dirty="0"/>
              <a:t>Jinonice</a:t>
            </a:r>
          </a:p>
        </p:txBody>
      </p:sp>
      <p:sp>
        <p:nvSpPr>
          <p:cNvPr id="4" name="Zástupný symbol pro číslo snímku 3">
            <a:extLst>
              <a:ext uri="{FF2B5EF4-FFF2-40B4-BE49-F238E27FC236}">
                <a16:creationId xmlns:a16="http://schemas.microsoft.com/office/drawing/2014/main" id="{D907D9BC-E4D5-4CAC-A28F-317D2B286E55}"/>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22</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21CBFD4B-2DA8-43AA-9A22-2CFB3E29A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138" y="1359296"/>
            <a:ext cx="6227080" cy="4241634"/>
          </a:xfrm>
          <a:prstGeom prst="rect">
            <a:avLst/>
          </a:prstGeom>
        </p:spPr>
      </p:pic>
      <p:pic>
        <p:nvPicPr>
          <p:cNvPr id="8" name="Obrázek 7">
            <a:extLst>
              <a:ext uri="{FF2B5EF4-FFF2-40B4-BE49-F238E27FC236}">
                <a16:creationId xmlns:a16="http://schemas.microsoft.com/office/drawing/2014/main" id="{89A0F3CE-7792-4F3D-B417-C89DFE4163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618" y="1360379"/>
            <a:ext cx="4023456" cy="5270121"/>
          </a:xfrm>
          <a:prstGeom prst="rect">
            <a:avLst/>
          </a:prstGeom>
        </p:spPr>
      </p:pic>
    </p:spTree>
    <p:extLst>
      <p:ext uri="{BB962C8B-B14F-4D97-AF65-F5344CB8AC3E}">
        <p14:creationId xmlns:p14="http://schemas.microsoft.com/office/powerpoint/2010/main" val="77174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39C34-4555-4608-9845-0970D1744FA1}"/>
              </a:ext>
            </a:extLst>
          </p:cNvPr>
          <p:cNvSpPr>
            <a:spLocks noGrp="1"/>
          </p:cNvSpPr>
          <p:nvPr>
            <p:ph type="title"/>
          </p:nvPr>
        </p:nvSpPr>
        <p:spPr/>
        <p:txBody>
          <a:bodyPr/>
          <a:lstStyle/>
          <a:p>
            <a:r>
              <a:rPr lang="cs-CZ" dirty="0"/>
              <a:t>Jinonice</a:t>
            </a:r>
          </a:p>
        </p:txBody>
      </p:sp>
      <p:sp>
        <p:nvSpPr>
          <p:cNvPr id="4" name="Zástupný symbol pro číslo snímku 3">
            <a:extLst>
              <a:ext uri="{FF2B5EF4-FFF2-40B4-BE49-F238E27FC236}">
                <a16:creationId xmlns:a16="http://schemas.microsoft.com/office/drawing/2014/main" id="{D907D9BC-E4D5-4CAC-A28F-317D2B286E55}"/>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23</a:t>
            </a:fld>
            <a:endParaRPr lang="cs-CZ" sz="1200" b="0" i="0" u="none" strike="noStrike" cap="none">
              <a:solidFill>
                <a:srgbClr val="888888"/>
              </a:solidFill>
              <a:latin typeface="Calibri"/>
              <a:ea typeface="Calibri"/>
              <a:cs typeface="Calibri"/>
              <a:sym typeface="Calibri"/>
            </a:endParaRPr>
          </a:p>
        </p:txBody>
      </p:sp>
      <p:sp>
        <p:nvSpPr>
          <p:cNvPr id="7" name="Zástupný symbol pro text 2">
            <a:extLst>
              <a:ext uri="{FF2B5EF4-FFF2-40B4-BE49-F238E27FC236}">
                <a16:creationId xmlns:a16="http://schemas.microsoft.com/office/drawing/2014/main" id="{6E15DDDB-44BB-4986-8811-D5870618C224}"/>
              </a:ext>
            </a:extLst>
          </p:cNvPr>
          <p:cNvSpPr>
            <a:spLocks noGrp="1"/>
          </p:cNvSpPr>
          <p:nvPr>
            <p:ph type="body" idx="1"/>
          </p:nvPr>
        </p:nvSpPr>
        <p:spPr>
          <a:xfrm>
            <a:off x="767860" y="1628676"/>
            <a:ext cx="10585939" cy="4615369"/>
          </a:xfrm>
        </p:spPr>
        <p:txBody>
          <a:bodyPr/>
          <a:lstStyle/>
          <a:p>
            <a:r>
              <a:rPr lang="cs-CZ" sz="2000" dirty="0"/>
              <a:t> Velikost (ha):  </a:t>
            </a:r>
            <a:r>
              <a:rPr lang="cs-CZ" sz="2000" b="1" dirty="0">
                <a:solidFill>
                  <a:srgbClr val="33CC33"/>
                </a:solidFill>
              </a:rPr>
              <a:t>72</a:t>
            </a:r>
            <a:endParaRPr lang="cs-CZ" sz="2000" dirty="0"/>
          </a:p>
          <a:p>
            <a:r>
              <a:rPr lang="cs-CZ" sz="2000" dirty="0"/>
              <a:t> Celkem vlastníků: </a:t>
            </a:r>
            <a:r>
              <a:rPr lang="cs-CZ" sz="2000" b="1" dirty="0">
                <a:solidFill>
                  <a:srgbClr val="33CC33"/>
                </a:solidFill>
              </a:rPr>
              <a:t>31 (z toho 11 %)</a:t>
            </a:r>
            <a:endParaRPr lang="cs-CZ" sz="2000" dirty="0"/>
          </a:p>
          <a:p>
            <a:r>
              <a:rPr lang="cs-CZ" sz="2000" dirty="0"/>
              <a:t> Změny ÚP: 	</a:t>
            </a:r>
            <a:r>
              <a:rPr lang="cs-CZ" sz="2000" b="1" dirty="0">
                <a:solidFill>
                  <a:srgbClr val="33CC33"/>
                </a:solidFill>
              </a:rPr>
              <a:t>Z 3103/10 – schváleno zadání (2018) zpracovává se návrh pro Společné jednání</a:t>
            </a:r>
            <a:br>
              <a:rPr lang="cs-CZ" sz="2000" b="1" dirty="0">
                <a:solidFill>
                  <a:srgbClr val="33CC33"/>
                </a:solidFill>
              </a:rPr>
            </a:br>
            <a:r>
              <a:rPr lang="cs-CZ" sz="2000" b="1" dirty="0">
                <a:solidFill>
                  <a:srgbClr val="33CC33"/>
                </a:solidFill>
              </a:rPr>
              <a:t>		P 58/2017 – poslední etapa </a:t>
            </a:r>
            <a:r>
              <a:rPr lang="cs-CZ" sz="2000" b="1" dirty="0" err="1">
                <a:solidFill>
                  <a:srgbClr val="33CC33"/>
                </a:solidFill>
              </a:rPr>
              <a:t>Waltrovky</a:t>
            </a:r>
            <a:r>
              <a:rPr lang="cs-CZ" sz="2000" b="1" dirty="0">
                <a:solidFill>
                  <a:srgbClr val="33CC33"/>
                </a:solidFill>
              </a:rPr>
              <a:t> – schválen podnět (2018)</a:t>
            </a:r>
            <a:br>
              <a:rPr lang="cs-CZ" sz="2000" b="1" dirty="0"/>
            </a:br>
            <a:r>
              <a:rPr lang="cs-CZ" sz="2000" b="1" dirty="0"/>
              <a:t>		</a:t>
            </a:r>
            <a:r>
              <a:rPr lang="cs-CZ" sz="2000" b="1" dirty="0">
                <a:solidFill>
                  <a:srgbClr val="33CC33"/>
                </a:solidFill>
              </a:rPr>
              <a:t>P 63/2017 (žadatel ČSOB) – schválen podnět (2018)</a:t>
            </a:r>
            <a:br>
              <a:rPr lang="cs-CZ" sz="2000" b="1" dirty="0">
                <a:solidFill>
                  <a:srgbClr val="33CC33"/>
                </a:solidFill>
              </a:rPr>
            </a:br>
            <a:r>
              <a:rPr lang="cs-CZ" sz="2000" dirty="0">
                <a:solidFill>
                  <a:srgbClr val="33CC33"/>
                </a:solidFill>
              </a:rPr>
              <a:t>		</a:t>
            </a:r>
          </a:p>
          <a:p>
            <a:r>
              <a:rPr lang="cs-CZ" sz="2000" dirty="0"/>
              <a:t> Studie ve stádiu: </a:t>
            </a:r>
            <a:r>
              <a:rPr lang="cs-CZ" sz="2000" b="1" dirty="0">
                <a:solidFill>
                  <a:srgbClr val="33CC33"/>
                </a:solidFill>
              </a:rPr>
              <a:t>Pravděpodobně bude požadavek na podkladové studie u nových podnětů</a:t>
            </a:r>
          </a:p>
          <a:p>
            <a:r>
              <a:rPr lang="cs-CZ" sz="2000" dirty="0"/>
              <a:t> Plánovaná kapacita obyvatel:  </a:t>
            </a:r>
            <a:r>
              <a:rPr lang="cs-CZ" sz="2000" b="1" dirty="0">
                <a:solidFill>
                  <a:srgbClr val="33CC33"/>
                </a:solidFill>
              </a:rPr>
              <a:t>7 000</a:t>
            </a:r>
          </a:p>
          <a:p>
            <a:r>
              <a:rPr lang="cs-CZ" sz="2000" b="1" dirty="0">
                <a:solidFill>
                  <a:srgbClr val="33CC33"/>
                </a:solidFill>
              </a:rPr>
              <a:t> </a:t>
            </a:r>
            <a:r>
              <a:rPr lang="cs-CZ" sz="2000" dirty="0"/>
              <a:t>Plánovaná kapacita pracujících:  </a:t>
            </a:r>
            <a:r>
              <a:rPr lang="cs-CZ" sz="2000" b="1" dirty="0">
                <a:solidFill>
                  <a:srgbClr val="33CC33"/>
                </a:solidFill>
              </a:rPr>
              <a:t>11 000</a:t>
            </a:r>
          </a:p>
          <a:p>
            <a:r>
              <a:rPr lang="cs-CZ" sz="2000" dirty="0">
                <a:solidFill>
                  <a:schemeClr val="tx1"/>
                </a:solidFill>
              </a:rPr>
              <a:t>Předpoklad otevření území pro výstavbu: </a:t>
            </a:r>
            <a:r>
              <a:rPr lang="cs-CZ" sz="2000" b="1" dirty="0">
                <a:solidFill>
                  <a:srgbClr val="33CC33"/>
                </a:solidFill>
              </a:rPr>
              <a:t>cca 2020</a:t>
            </a:r>
          </a:p>
          <a:p>
            <a:endParaRPr lang="cs-CZ" sz="2000" b="1" dirty="0">
              <a:solidFill>
                <a:srgbClr val="33CC33"/>
              </a:solidFill>
            </a:endParaRPr>
          </a:p>
          <a:p>
            <a:pPr marL="177800" indent="0">
              <a:buNone/>
            </a:pPr>
            <a:r>
              <a:rPr lang="cs-CZ" sz="2000" b="1" i="1" dirty="0">
                <a:solidFill>
                  <a:srgbClr val="33CC33"/>
                </a:solidFill>
              </a:rPr>
              <a:t>Na transformačním území </a:t>
            </a:r>
            <a:r>
              <a:rPr lang="cs-CZ" sz="2000" b="1" i="1" dirty="0" err="1">
                <a:solidFill>
                  <a:srgbClr val="33CC33"/>
                </a:solidFill>
              </a:rPr>
              <a:t>Waltrovky</a:t>
            </a:r>
            <a:r>
              <a:rPr lang="cs-CZ" sz="2000" b="1" i="1" dirty="0">
                <a:solidFill>
                  <a:srgbClr val="33CC33"/>
                </a:solidFill>
              </a:rPr>
              <a:t> je prakticky postaveno. Připravuje se poslední etapa.</a:t>
            </a:r>
            <a:br>
              <a:rPr lang="cs-CZ" sz="2000" b="1" i="1" dirty="0">
                <a:solidFill>
                  <a:srgbClr val="33CC33"/>
                </a:solidFill>
              </a:rPr>
            </a:br>
            <a:r>
              <a:rPr lang="cs-CZ" sz="2000" b="1" i="1" dirty="0">
                <a:solidFill>
                  <a:srgbClr val="33CC33"/>
                </a:solidFill>
              </a:rPr>
              <a:t>Rozvoj směrem na Dívčí hrady je závislý mj. na řešení Radlické. </a:t>
            </a:r>
            <a:br>
              <a:rPr lang="cs-CZ" sz="2000" b="1" i="1" dirty="0">
                <a:solidFill>
                  <a:srgbClr val="33CC33"/>
                </a:solidFill>
              </a:rPr>
            </a:br>
            <a:endParaRPr lang="cs-CZ" sz="2000" b="1" dirty="0">
              <a:solidFill>
                <a:srgbClr val="33CC33"/>
              </a:solidFill>
            </a:endParaRPr>
          </a:p>
          <a:p>
            <a:endParaRPr lang="cs-CZ" sz="2000" b="1" dirty="0">
              <a:solidFill>
                <a:srgbClr val="33CC33"/>
              </a:solidFill>
            </a:endParaRPr>
          </a:p>
        </p:txBody>
      </p:sp>
    </p:spTree>
    <p:extLst>
      <p:ext uri="{BB962C8B-B14F-4D97-AF65-F5344CB8AC3E}">
        <p14:creationId xmlns:p14="http://schemas.microsoft.com/office/powerpoint/2010/main" val="121374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610835-9A69-42C9-93FF-86FC2A299BFA}"/>
              </a:ext>
            </a:extLst>
          </p:cNvPr>
          <p:cNvSpPr>
            <a:spLocks noGrp="1"/>
          </p:cNvSpPr>
          <p:nvPr>
            <p:ph type="title"/>
          </p:nvPr>
        </p:nvSpPr>
        <p:spPr/>
        <p:txBody>
          <a:bodyPr/>
          <a:lstStyle/>
          <a:p>
            <a:r>
              <a:rPr lang="cs-CZ" dirty="0"/>
              <a:t>Nákladové nádraží Žižkov</a:t>
            </a:r>
          </a:p>
        </p:txBody>
      </p:sp>
      <p:sp>
        <p:nvSpPr>
          <p:cNvPr id="4" name="Zástupný symbol pro číslo snímku 3">
            <a:extLst>
              <a:ext uri="{FF2B5EF4-FFF2-40B4-BE49-F238E27FC236}">
                <a16:creationId xmlns:a16="http://schemas.microsoft.com/office/drawing/2014/main" id="{0249A5D7-A218-4EBA-83E2-9D1E0187E096}"/>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24</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93EAEEDB-661A-4BF2-A0C2-0D6C9407FF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649799"/>
            <a:ext cx="5372270" cy="3023937"/>
          </a:xfrm>
          <a:prstGeom prst="rect">
            <a:avLst/>
          </a:prstGeom>
        </p:spPr>
      </p:pic>
      <p:pic>
        <p:nvPicPr>
          <p:cNvPr id="8" name="Obrázek 7">
            <a:extLst>
              <a:ext uri="{FF2B5EF4-FFF2-40B4-BE49-F238E27FC236}">
                <a16:creationId xmlns:a16="http://schemas.microsoft.com/office/drawing/2014/main" id="{DC536737-3B0A-4DD7-A350-C6474F55F1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299" y="1615820"/>
            <a:ext cx="3943345" cy="5165188"/>
          </a:xfrm>
          <a:prstGeom prst="rect">
            <a:avLst/>
          </a:prstGeom>
        </p:spPr>
      </p:pic>
    </p:spTree>
    <p:extLst>
      <p:ext uri="{BB962C8B-B14F-4D97-AF65-F5344CB8AC3E}">
        <p14:creationId xmlns:p14="http://schemas.microsoft.com/office/powerpoint/2010/main" val="213602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610835-9A69-42C9-93FF-86FC2A299BFA}"/>
              </a:ext>
            </a:extLst>
          </p:cNvPr>
          <p:cNvSpPr>
            <a:spLocks noGrp="1"/>
          </p:cNvSpPr>
          <p:nvPr>
            <p:ph type="title"/>
          </p:nvPr>
        </p:nvSpPr>
        <p:spPr/>
        <p:txBody>
          <a:bodyPr/>
          <a:lstStyle/>
          <a:p>
            <a:r>
              <a:rPr lang="cs-CZ" dirty="0"/>
              <a:t>Nákladové nádraží Žižkov</a:t>
            </a:r>
          </a:p>
        </p:txBody>
      </p:sp>
      <p:sp>
        <p:nvSpPr>
          <p:cNvPr id="4" name="Zástupný symbol pro číslo snímku 3">
            <a:extLst>
              <a:ext uri="{FF2B5EF4-FFF2-40B4-BE49-F238E27FC236}">
                <a16:creationId xmlns:a16="http://schemas.microsoft.com/office/drawing/2014/main" id="{0249A5D7-A218-4EBA-83E2-9D1E0187E096}"/>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25</a:t>
            </a:fld>
            <a:endParaRPr lang="cs-CZ" sz="1200" b="0" i="0" u="none" strike="noStrike" cap="none">
              <a:solidFill>
                <a:srgbClr val="888888"/>
              </a:solidFill>
              <a:latin typeface="Calibri"/>
              <a:ea typeface="Calibri"/>
              <a:cs typeface="Calibri"/>
              <a:sym typeface="Calibri"/>
            </a:endParaRPr>
          </a:p>
        </p:txBody>
      </p:sp>
      <p:sp>
        <p:nvSpPr>
          <p:cNvPr id="9" name="Zástupný symbol pro text 2">
            <a:extLst>
              <a:ext uri="{FF2B5EF4-FFF2-40B4-BE49-F238E27FC236}">
                <a16:creationId xmlns:a16="http://schemas.microsoft.com/office/drawing/2014/main" id="{0A06EED4-6641-460C-A57F-E28FD5A7BEA1}"/>
              </a:ext>
            </a:extLst>
          </p:cNvPr>
          <p:cNvSpPr>
            <a:spLocks noGrp="1"/>
          </p:cNvSpPr>
          <p:nvPr>
            <p:ph type="body" idx="1"/>
          </p:nvPr>
        </p:nvSpPr>
        <p:spPr>
          <a:xfrm>
            <a:off x="767860" y="1628676"/>
            <a:ext cx="10585939" cy="4650203"/>
          </a:xfrm>
        </p:spPr>
        <p:txBody>
          <a:bodyPr/>
          <a:lstStyle/>
          <a:p>
            <a:r>
              <a:rPr lang="cs-CZ" sz="2000" dirty="0"/>
              <a:t>  Velikost (ha):  </a:t>
            </a:r>
            <a:r>
              <a:rPr lang="cs-CZ" sz="2000" b="1" dirty="0">
                <a:solidFill>
                  <a:srgbClr val="33CC33"/>
                </a:solidFill>
              </a:rPr>
              <a:t>69</a:t>
            </a:r>
            <a:endParaRPr lang="cs-CZ" sz="2000" dirty="0"/>
          </a:p>
          <a:p>
            <a:r>
              <a:rPr lang="cs-CZ" sz="2000" dirty="0"/>
              <a:t> Celkem vlastníků / MHMP: </a:t>
            </a:r>
            <a:r>
              <a:rPr lang="cs-CZ" sz="2000" b="1" dirty="0">
                <a:solidFill>
                  <a:srgbClr val="33CC33"/>
                </a:solidFill>
              </a:rPr>
              <a:t>31 (z toho 12 % Praha)</a:t>
            </a:r>
            <a:endParaRPr lang="cs-CZ" sz="2000" dirty="0"/>
          </a:p>
          <a:p>
            <a:r>
              <a:rPr lang="cs-CZ" sz="2000" dirty="0"/>
              <a:t>  Změna ÚP: </a:t>
            </a:r>
            <a:r>
              <a:rPr lang="cs-CZ" sz="2000" b="1" dirty="0">
                <a:solidFill>
                  <a:srgbClr val="33CC33"/>
                </a:solidFill>
              </a:rPr>
              <a:t>Z 2600 – jde na podzim do Společného jednání</a:t>
            </a:r>
            <a:endParaRPr lang="cs-CZ" sz="2000" dirty="0"/>
          </a:p>
          <a:p>
            <a:r>
              <a:rPr lang="cs-CZ" sz="2000" dirty="0"/>
              <a:t> Studie ve stádiu: </a:t>
            </a:r>
            <a:r>
              <a:rPr lang="cs-CZ" sz="2000" b="1" dirty="0">
                <a:solidFill>
                  <a:srgbClr val="33CC33"/>
                </a:solidFill>
              </a:rPr>
              <a:t>podkladová studie pro změnu ÚP – autor IPR</a:t>
            </a:r>
          </a:p>
          <a:p>
            <a:r>
              <a:rPr lang="cs-CZ" sz="2000" dirty="0"/>
              <a:t>  Plánovaná kapacita obyvatel:  </a:t>
            </a:r>
            <a:r>
              <a:rPr lang="cs-CZ" sz="2000" b="1" dirty="0">
                <a:solidFill>
                  <a:srgbClr val="33CC33"/>
                </a:solidFill>
              </a:rPr>
              <a:t>14 000</a:t>
            </a:r>
          </a:p>
          <a:p>
            <a:r>
              <a:rPr lang="cs-CZ" sz="2000" b="1" dirty="0">
                <a:solidFill>
                  <a:srgbClr val="33CC33"/>
                </a:solidFill>
              </a:rPr>
              <a:t>  </a:t>
            </a:r>
            <a:r>
              <a:rPr lang="cs-CZ" sz="2000" dirty="0"/>
              <a:t>Plánovaná kapacita pracujících: </a:t>
            </a:r>
            <a:r>
              <a:rPr lang="cs-CZ" sz="2000" b="1" dirty="0">
                <a:solidFill>
                  <a:srgbClr val="33CC33"/>
                </a:solidFill>
              </a:rPr>
              <a:t>22 000</a:t>
            </a:r>
          </a:p>
          <a:p>
            <a:r>
              <a:rPr lang="cs-CZ" sz="2000" dirty="0">
                <a:solidFill>
                  <a:schemeClr val="tx1"/>
                </a:solidFill>
              </a:rPr>
              <a:t>Předpoklad otevření území pro výstavbu: </a:t>
            </a:r>
            <a:r>
              <a:rPr lang="cs-CZ" sz="2000" b="1" dirty="0">
                <a:solidFill>
                  <a:srgbClr val="33CC33"/>
                </a:solidFill>
              </a:rPr>
              <a:t>cca 2019</a:t>
            </a:r>
          </a:p>
          <a:p>
            <a:endParaRPr lang="cs-CZ" sz="2000" b="1" dirty="0">
              <a:solidFill>
                <a:srgbClr val="33CC33"/>
              </a:solidFill>
            </a:endParaRPr>
          </a:p>
          <a:p>
            <a:pPr marL="177800" indent="0">
              <a:buNone/>
            </a:pPr>
            <a:br>
              <a:rPr lang="cs-CZ" sz="2000" i="1" dirty="0"/>
            </a:br>
            <a:r>
              <a:rPr lang="cs-CZ" sz="2000" b="1" i="1" dirty="0">
                <a:solidFill>
                  <a:srgbClr val="33CC33"/>
                </a:solidFill>
              </a:rPr>
              <a:t>Na území stavební uzávěra do pořízení Z 2600. Problémy s vlastnictvím snad vyřešeny, </a:t>
            </a:r>
            <a:br>
              <a:rPr lang="cs-CZ" sz="2000" b="1" i="1" dirty="0">
                <a:solidFill>
                  <a:srgbClr val="33CC33"/>
                </a:solidFill>
              </a:rPr>
            </a:br>
            <a:r>
              <a:rPr lang="cs-CZ" sz="2000" b="1" i="1" dirty="0">
                <a:solidFill>
                  <a:srgbClr val="33CC33"/>
                </a:solidFill>
              </a:rPr>
              <a:t>1. etapa zatím nemá výjimku ze stav. uzávěry, jinak ale v souladu s koncepcí. </a:t>
            </a:r>
            <a:endParaRPr lang="cs-CZ" sz="2000" b="1" dirty="0">
              <a:solidFill>
                <a:srgbClr val="33CC33"/>
              </a:solidFill>
            </a:endParaRPr>
          </a:p>
          <a:p>
            <a:pPr marL="177800" indent="0">
              <a:buNone/>
            </a:pPr>
            <a:endParaRPr lang="cs-CZ" dirty="0"/>
          </a:p>
          <a:p>
            <a:pPr marL="177800" indent="0">
              <a:buNone/>
            </a:pPr>
            <a:endParaRPr lang="cs-CZ" dirty="0"/>
          </a:p>
        </p:txBody>
      </p:sp>
    </p:spTree>
    <p:extLst>
      <p:ext uri="{BB962C8B-B14F-4D97-AF65-F5344CB8AC3E}">
        <p14:creationId xmlns:p14="http://schemas.microsoft.com/office/powerpoint/2010/main" val="310263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7DE79-1D82-4F7B-8A81-40B49C0C1891}"/>
              </a:ext>
            </a:extLst>
          </p:cNvPr>
          <p:cNvSpPr>
            <a:spLocks noGrp="1"/>
          </p:cNvSpPr>
          <p:nvPr>
            <p:ph type="title"/>
          </p:nvPr>
        </p:nvSpPr>
        <p:spPr/>
        <p:txBody>
          <a:bodyPr/>
          <a:lstStyle/>
          <a:p>
            <a:r>
              <a:rPr lang="cs-CZ" dirty="0"/>
              <a:t>Zličín</a:t>
            </a:r>
          </a:p>
        </p:txBody>
      </p:sp>
      <p:sp>
        <p:nvSpPr>
          <p:cNvPr id="4" name="Zástupný symbol pro číslo snímku 3">
            <a:extLst>
              <a:ext uri="{FF2B5EF4-FFF2-40B4-BE49-F238E27FC236}">
                <a16:creationId xmlns:a16="http://schemas.microsoft.com/office/drawing/2014/main" id="{04329B8E-B81D-4F41-8D12-FD5EC5FAE2F5}"/>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26</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E86D414B-9699-4862-BC49-F63EAAAEF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944" y="1417295"/>
            <a:ext cx="3909277" cy="5120564"/>
          </a:xfrm>
          <a:prstGeom prst="rect">
            <a:avLst/>
          </a:prstGeom>
        </p:spPr>
      </p:pic>
      <p:pic>
        <p:nvPicPr>
          <p:cNvPr id="8" name="Obrázek 7">
            <a:extLst>
              <a:ext uri="{FF2B5EF4-FFF2-40B4-BE49-F238E27FC236}">
                <a16:creationId xmlns:a16="http://schemas.microsoft.com/office/drawing/2014/main" id="{130CC653-522A-4843-AD08-DBB10AC04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7569" y="1416243"/>
            <a:ext cx="5906231" cy="3701508"/>
          </a:xfrm>
          <a:prstGeom prst="rect">
            <a:avLst/>
          </a:prstGeom>
        </p:spPr>
      </p:pic>
    </p:spTree>
    <p:extLst>
      <p:ext uri="{BB962C8B-B14F-4D97-AF65-F5344CB8AC3E}">
        <p14:creationId xmlns:p14="http://schemas.microsoft.com/office/powerpoint/2010/main" val="286374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7DE79-1D82-4F7B-8A81-40B49C0C1891}"/>
              </a:ext>
            </a:extLst>
          </p:cNvPr>
          <p:cNvSpPr>
            <a:spLocks noGrp="1"/>
          </p:cNvSpPr>
          <p:nvPr>
            <p:ph type="title"/>
          </p:nvPr>
        </p:nvSpPr>
        <p:spPr/>
        <p:txBody>
          <a:bodyPr/>
          <a:lstStyle/>
          <a:p>
            <a:r>
              <a:rPr lang="cs-CZ" dirty="0"/>
              <a:t>Zličín </a:t>
            </a:r>
          </a:p>
        </p:txBody>
      </p:sp>
      <p:sp>
        <p:nvSpPr>
          <p:cNvPr id="4" name="Zástupný symbol pro číslo snímku 3">
            <a:extLst>
              <a:ext uri="{FF2B5EF4-FFF2-40B4-BE49-F238E27FC236}">
                <a16:creationId xmlns:a16="http://schemas.microsoft.com/office/drawing/2014/main" id="{04329B8E-B81D-4F41-8D12-FD5EC5FAE2F5}"/>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27</a:t>
            </a:fld>
            <a:endParaRPr lang="cs-CZ" sz="1200" b="0" i="0" u="none" strike="noStrike" cap="none">
              <a:solidFill>
                <a:srgbClr val="888888"/>
              </a:solidFill>
              <a:latin typeface="Calibri"/>
              <a:ea typeface="Calibri"/>
              <a:cs typeface="Calibri"/>
              <a:sym typeface="Calibri"/>
            </a:endParaRPr>
          </a:p>
        </p:txBody>
      </p:sp>
      <p:sp>
        <p:nvSpPr>
          <p:cNvPr id="7" name="Zástupný symbol pro text 2">
            <a:extLst>
              <a:ext uri="{FF2B5EF4-FFF2-40B4-BE49-F238E27FC236}">
                <a16:creationId xmlns:a16="http://schemas.microsoft.com/office/drawing/2014/main" id="{D15AD8EB-F57C-4CBE-A466-07A6D41C7C8D}"/>
              </a:ext>
            </a:extLst>
          </p:cNvPr>
          <p:cNvSpPr>
            <a:spLocks noGrp="1"/>
          </p:cNvSpPr>
          <p:nvPr>
            <p:ph type="body" idx="1"/>
          </p:nvPr>
        </p:nvSpPr>
        <p:spPr>
          <a:xfrm>
            <a:off x="767861" y="1628677"/>
            <a:ext cx="10585939" cy="4351338"/>
          </a:xfrm>
        </p:spPr>
        <p:txBody>
          <a:bodyPr/>
          <a:lstStyle/>
          <a:p>
            <a:r>
              <a:rPr lang="cs-CZ" sz="2000" dirty="0"/>
              <a:t> Velikost (ha):  </a:t>
            </a:r>
            <a:r>
              <a:rPr lang="cs-CZ" sz="2000" b="1" dirty="0">
                <a:solidFill>
                  <a:srgbClr val="33CC33"/>
                </a:solidFill>
              </a:rPr>
              <a:t>34</a:t>
            </a:r>
            <a:endParaRPr lang="cs-CZ" sz="2000" dirty="0"/>
          </a:p>
          <a:p>
            <a:r>
              <a:rPr lang="cs-CZ" sz="2000" dirty="0"/>
              <a:t> Celkem vlastníků: </a:t>
            </a:r>
            <a:r>
              <a:rPr lang="cs-CZ" sz="2000" b="1" dirty="0">
                <a:solidFill>
                  <a:srgbClr val="33CC33"/>
                </a:solidFill>
              </a:rPr>
              <a:t>29 (z toho 5 % Praha)</a:t>
            </a:r>
            <a:endParaRPr lang="cs-CZ" sz="2000" dirty="0"/>
          </a:p>
          <a:p>
            <a:r>
              <a:rPr lang="cs-CZ" sz="2000" dirty="0"/>
              <a:t> Změna ÚP: 		</a:t>
            </a:r>
            <a:r>
              <a:rPr lang="cs-CZ" sz="2000" b="1" dirty="0">
                <a:solidFill>
                  <a:srgbClr val="33CC33"/>
                </a:solidFill>
              </a:rPr>
              <a:t>Z 1563 (žadatel </a:t>
            </a:r>
            <a:r>
              <a:rPr lang="cs-CZ" sz="2000" b="1" dirty="0" err="1">
                <a:solidFill>
                  <a:srgbClr val="33CC33"/>
                </a:solidFill>
              </a:rPr>
              <a:t>Ekospol</a:t>
            </a:r>
            <a:r>
              <a:rPr lang="cs-CZ" sz="2000" b="1" dirty="0">
                <a:solidFill>
                  <a:srgbClr val="33CC33"/>
                </a:solidFill>
              </a:rPr>
              <a:t>) - MČ požádala o zpětvzetí</a:t>
            </a:r>
          </a:p>
          <a:p>
            <a:r>
              <a:rPr lang="cs-CZ" sz="2000" dirty="0"/>
              <a:t> Studie ve stádiu: 	</a:t>
            </a:r>
            <a:r>
              <a:rPr lang="cs-CZ" sz="2000" b="1" dirty="0">
                <a:solidFill>
                  <a:srgbClr val="33CC33"/>
                </a:solidFill>
              </a:rPr>
              <a:t>Podkladová studie pro změnu ÚP (</a:t>
            </a:r>
            <a:r>
              <a:rPr lang="cs-CZ" sz="2000" b="1" dirty="0" err="1">
                <a:solidFill>
                  <a:srgbClr val="33CC33"/>
                </a:solidFill>
              </a:rPr>
              <a:t>Ekospol</a:t>
            </a:r>
            <a:r>
              <a:rPr lang="cs-CZ" sz="2000" b="1" dirty="0">
                <a:solidFill>
                  <a:srgbClr val="33CC33"/>
                </a:solidFill>
              </a:rPr>
              <a:t>)</a:t>
            </a:r>
          </a:p>
          <a:p>
            <a:r>
              <a:rPr lang="cs-CZ" sz="2000" dirty="0"/>
              <a:t> Plánovaná kapacita obyvatel:  </a:t>
            </a:r>
            <a:r>
              <a:rPr lang="cs-CZ" sz="2000" b="1" dirty="0">
                <a:solidFill>
                  <a:srgbClr val="33CC33"/>
                </a:solidFill>
              </a:rPr>
              <a:t>2 000</a:t>
            </a:r>
          </a:p>
          <a:p>
            <a:r>
              <a:rPr lang="cs-CZ" sz="2000" b="1" dirty="0">
                <a:solidFill>
                  <a:srgbClr val="33CC33"/>
                </a:solidFill>
              </a:rPr>
              <a:t> </a:t>
            </a:r>
            <a:r>
              <a:rPr lang="cs-CZ" sz="2000" dirty="0"/>
              <a:t>Plánovaná kapacitu pracujících:  </a:t>
            </a:r>
            <a:r>
              <a:rPr lang="cs-CZ" sz="2000" b="1" dirty="0">
                <a:solidFill>
                  <a:srgbClr val="33CC33"/>
                </a:solidFill>
              </a:rPr>
              <a:t>3 000</a:t>
            </a:r>
          </a:p>
          <a:p>
            <a:r>
              <a:rPr lang="cs-CZ" sz="2000" b="1" dirty="0">
                <a:solidFill>
                  <a:srgbClr val="33CC33"/>
                </a:solidFill>
              </a:rPr>
              <a:t> </a:t>
            </a:r>
            <a:r>
              <a:rPr lang="cs-CZ" sz="2000" dirty="0">
                <a:solidFill>
                  <a:schemeClr val="tx1"/>
                </a:solidFill>
              </a:rPr>
              <a:t>Předpoklad otevření území pro výstavbu: </a:t>
            </a:r>
            <a:r>
              <a:rPr lang="cs-CZ" sz="2000" b="1" dirty="0">
                <a:solidFill>
                  <a:srgbClr val="33CC33"/>
                </a:solidFill>
              </a:rPr>
              <a:t>cca 2022</a:t>
            </a:r>
          </a:p>
          <a:p>
            <a:endParaRPr lang="cs-CZ" sz="2000" b="1" dirty="0">
              <a:solidFill>
                <a:srgbClr val="33CC33"/>
              </a:solidFill>
            </a:endParaRPr>
          </a:p>
          <a:p>
            <a:endParaRPr lang="cs-CZ" sz="2000" b="1" dirty="0"/>
          </a:p>
          <a:p>
            <a:pPr marL="177800" indent="0">
              <a:buNone/>
            </a:pPr>
            <a:r>
              <a:rPr lang="cs-CZ" sz="2000" b="1" i="1" dirty="0">
                <a:solidFill>
                  <a:srgbClr val="33CC33"/>
                </a:solidFill>
              </a:rPr>
              <a:t>Je třeba vyřešit spor investora s MČ i s občany, území má potenciál prodloužení tramvaje2 826</a:t>
            </a:r>
            <a:endParaRPr lang="cs-CZ" sz="2000" b="1" dirty="0">
              <a:solidFill>
                <a:srgbClr val="33CC33"/>
              </a:solidFill>
            </a:endParaRPr>
          </a:p>
        </p:txBody>
      </p:sp>
    </p:spTree>
    <p:extLst>
      <p:ext uri="{BB962C8B-B14F-4D97-AF65-F5344CB8AC3E}">
        <p14:creationId xmlns:p14="http://schemas.microsoft.com/office/powerpoint/2010/main" val="967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52C91-864A-47F6-B37E-95E7747B24F0}"/>
              </a:ext>
            </a:extLst>
          </p:cNvPr>
          <p:cNvSpPr>
            <a:spLocks noGrp="1"/>
          </p:cNvSpPr>
          <p:nvPr>
            <p:ph type="title"/>
          </p:nvPr>
        </p:nvSpPr>
        <p:spPr/>
        <p:txBody>
          <a:bodyPr/>
          <a:lstStyle/>
          <a:p>
            <a:r>
              <a:rPr lang="cs-CZ" dirty="0" err="1"/>
              <a:t>Belárie</a:t>
            </a:r>
            <a:endParaRPr lang="cs-CZ" dirty="0"/>
          </a:p>
        </p:txBody>
      </p:sp>
      <p:sp>
        <p:nvSpPr>
          <p:cNvPr id="4" name="Zástupný symbol pro číslo snímku 3">
            <a:extLst>
              <a:ext uri="{FF2B5EF4-FFF2-40B4-BE49-F238E27FC236}">
                <a16:creationId xmlns:a16="http://schemas.microsoft.com/office/drawing/2014/main" id="{33F4FF1E-6A35-4993-A818-95F2B1322086}"/>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28</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80F6CAD8-EE3F-44BC-871E-B345F5B34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5670" y="1357480"/>
            <a:ext cx="5763126" cy="3788384"/>
          </a:xfrm>
          <a:prstGeom prst="rect">
            <a:avLst/>
          </a:prstGeom>
        </p:spPr>
      </p:pic>
      <p:pic>
        <p:nvPicPr>
          <p:cNvPr id="8" name="Obrázek 7">
            <a:extLst>
              <a:ext uri="{FF2B5EF4-FFF2-40B4-BE49-F238E27FC236}">
                <a16:creationId xmlns:a16="http://schemas.microsoft.com/office/drawing/2014/main" id="{F3E5AEB9-D888-45FC-BB67-A45F4D8F9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196" y="1358601"/>
            <a:ext cx="4164288" cy="5454590"/>
          </a:xfrm>
          <a:prstGeom prst="rect">
            <a:avLst/>
          </a:prstGeom>
        </p:spPr>
      </p:pic>
    </p:spTree>
    <p:extLst>
      <p:ext uri="{BB962C8B-B14F-4D97-AF65-F5344CB8AC3E}">
        <p14:creationId xmlns:p14="http://schemas.microsoft.com/office/powerpoint/2010/main" val="140462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52C91-864A-47F6-B37E-95E7747B24F0}"/>
              </a:ext>
            </a:extLst>
          </p:cNvPr>
          <p:cNvSpPr>
            <a:spLocks noGrp="1"/>
          </p:cNvSpPr>
          <p:nvPr>
            <p:ph type="title"/>
          </p:nvPr>
        </p:nvSpPr>
        <p:spPr/>
        <p:txBody>
          <a:bodyPr/>
          <a:lstStyle/>
          <a:p>
            <a:r>
              <a:rPr lang="cs-CZ" dirty="0" err="1"/>
              <a:t>Belárie</a:t>
            </a:r>
            <a:endParaRPr lang="cs-CZ" dirty="0"/>
          </a:p>
        </p:txBody>
      </p:sp>
      <p:sp>
        <p:nvSpPr>
          <p:cNvPr id="4" name="Zástupný symbol pro číslo snímku 3">
            <a:extLst>
              <a:ext uri="{FF2B5EF4-FFF2-40B4-BE49-F238E27FC236}">
                <a16:creationId xmlns:a16="http://schemas.microsoft.com/office/drawing/2014/main" id="{33F4FF1E-6A35-4993-A818-95F2B1322086}"/>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29</a:t>
            </a:fld>
            <a:endParaRPr lang="cs-CZ" sz="1200" b="0" i="0" u="none" strike="noStrike" cap="none">
              <a:solidFill>
                <a:srgbClr val="888888"/>
              </a:solidFill>
              <a:latin typeface="Calibri"/>
              <a:ea typeface="Calibri"/>
              <a:cs typeface="Calibri"/>
              <a:sym typeface="Calibri"/>
            </a:endParaRPr>
          </a:p>
        </p:txBody>
      </p:sp>
      <p:sp>
        <p:nvSpPr>
          <p:cNvPr id="7" name="Zástupný symbol pro text 2">
            <a:extLst>
              <a:ext uri="{FF2B5EF4-FFF2-40B4-BE49-F238E27FC236}">
                <a16:creationId xmlns:a16="http://schemas.microsoft.com/office/drawing/2014/main" id="{2E9250A9-0C3C-4365-819F-084AA8DE03D0}"/>
              </a:ext>
            </a:extLst>
          </p:cNvPr>
          <p:cNvSpPr>
            <a:spLocks noGrp="1"/>
          </p:cNvSpPr>
          <p:nvPr>
            <p:ph type="body" idx="1"/>
          </p:nvPr>
        </p:nvSpPr>
        <p:spPr>
          <a:xfrm>
            <a:off x="767861" y="1628677"/>
            <a:ext cx="10649076" cy="4351338"/>
          </a:xfrm>
        </p:spPr>
        <p:txBody>
          <a:bodyPr/>
          <a:lstStyle/>
          <a:p>
            <a:r>
              <a:rPr lang="cs-CZ" sz="2000" dirty="0"/>
              <a:t> Velikost (ha):  </a:t>
            </a:r>
            <a:r>
              <a:rPr lang="cs-CZ" sz="2000" b="1" dirty="0">
                <a:solidFill>
                  <a:srgbClr val="33CC33"/>
                </a:solidFill>
              </a:rPr>
              <a:t>47</a:t>
            </a:r>
            <a:endParaRPr lang="cs-CZ" sz="2000" dirty="0"/>
          </a:p>
          <a:p>
            <a:r>
              <a:rPr lang="cs-CZ" sz="2000" dirty="0"/>
              <a:t> Celkem vlastníků: </a:t>
            </a:r>
            <a:r>
              <a:rPr lang="cs-CZ" sz="2000" b="1" dirty="0">
                <a:solidFill>
                  <a:srgbClr val="33CC33"/>
                </a:solidFill>
              </a:rPr>
              <a:t>32 (z toho 30 % Praha)</a:t>
            </a:r>
            <a:endParaRPr lang="cs-CZ" sz="2000" dirty="0"/>
          </a:p>
          <a:p>
            <a:r>
              <a:rPr lang="cs-CZ" sz="2000" dirty="0"/>
              <a:t> Změna ÚP: 	</a:t>
            </a:r>
            <a:r>
              <a:rPr lang="cs-CZ" sz="2000" b="1" dirty="0">
                <a:solidFill>
                  <a:srgbClr val="33CC33"/>
                </a:solidFill>
              </a:rPr>
              <a:t>Z 3615 (</a:t>
            </a:r>
            <a:r>
              <a:rPr lang="cs-CZ" sz="2000" b="1" dirty="0" err="1">
                <a:solidFill>
                  <a:srgbClr val="33CC33"/>
                </a:solidFill>
              </a:rPr>
              <a:t>Mikrona</a:t>
            </a:r>
            <a:r>
              <a:rPr lang="cs-CZ" sz="2000" b="1" dirty="0">
                <a:solidFill>
                  <a:srgbClr val="33CC33"/>
                </a:solidFill>
              </a:rPr>
              <a:t>) – schválený podnět (2018)</a:t>
            </a:r>
            <a:br>
              <a:rPr lang="cs-CZ" sz="2000" b="1" dirty="0">
                <a:solidFill>
                  <a:srgbClr val="33CC33"/>
                </a:solidFill>
              </a:rPr>
            </a:br>
            <a:r>
              <a:rPr lang="cs-CZ" sz="2000" b="1" dirty="0">
                <a:solidFill>
                  <a:srgbClr val="33CC33"/>
                </a:solidFill>
              </a:rPr>
              <a:t>		Další změny již schváleny</a:t>
            </a:r>
          </a:p>
          <a:p>
            <a:r>
              <a:rPr lang="cs-CZ" sz="2000" dirty="0"/>
              <a:t> Studie ve stádiu: </a:t>
            </a:r>
            <a:r>
              <a:rPr lang="cs-CZ" sz="2000" b="1" dirty="0">
                <a:solidFill>
                  <a:srgbClr val="33CC33"/>
                </a:solidFill>
              </a:rPr>
              <a:t>jen menší studie na části území</a:t>
            </a:r>
          </a:p>
          <a:p>
            <a:r>
              <a:rPr lang="cs-CZ" sz="2000" dirty="0"/>
              <a:t> Plánovaná kapacita obyvatel: </a:t>
            </a:r>
            <a:r>
              <a:rPr lang="cs-CZ" sz="2000" b="1" dirty="0">
                <a:solidFill>
                  <a:srgbClr val="33CC33"/>
                </a:solidFill>
              </a:rPr>
              <a:t>7 000</a:t>
            </a:r>
          </a:p>
          <a:p>
            <a:r>
              <a:rPr lang="cs-CZ" sz="2000" b="1" dirty="0">
                <a:solidFill>
                  <a:srgbClr val="33CC33"/>
                </a:solidFill>
              </a:rPr>
              <a:t> </a:t>
            </a:r>
            <a:r>
              <a:rPr lang="cs-CZ" sz="2000" dirty="0"/>
              <a:t>Plánovaná kapacitu pracujících: </a:t>
            </a:r>
            <a:r>
              <a:rPr lang="cs-CZ" sz="2000" b="1" dirty="0">
                <a:solidFill>
                  <a:srgbClr val="33CC33"/>
                </a:solidFill>
              </a:rPr>
              <a:t>6 000</a:t>
            </a:r>
          </a:p>
          <a:p>
            <a:r>
              <a:rPr lang="cs-CZ" sz="2000" dirty="0">
                <a:solidFill>
                  <a:schemeClr val="tx1"/>
                </a:solidFill>
              </a:rPr>
              <a:t>Předpoklad otevření území pro výstavbu: </a:t>
            </a:r>
            <a:r>
              <a:rPr lang="cs-CZ" sz="2000" b="1" dirty="0">
                <a:solidFill>
                  <a:srgbClr val="33CC33"/>
                </a:solidFill>
              </a:rPr>
              <a:t>cca 2020</a:t>
            </a:r>
          </a:p>
          <a:p>
            <a:endParaRPr lang="cs-CZ" sz="2000" b="1" dirty="0">
              <a:solidFill>
                <a:srgbClr val="33CC33"/>
              </a:solidFill>
            </a:endParaRPr>
          </a:p>
          <a:p>
            <a:endParaRPr lang="cs-CZ" sz="2000" b="1" dirty="0">
              <a:solidFill>
                <a:srgbClr val="33CC33"/>
              </a:solidFill>
            </a:endParaRPr>
          </a:p>
          <a:p>
            <a:pPr marL="177800" indent="0">
              <a:buNone/>
            </a:pPr>
            <a:r>
              <a:rPr lang="cs-CZ" sz="2000" b="1" i="1" dirty="0">
                <a:solidFill>
                  <a:srgbClr val="33CC33"/>
                </a:solidFill>
              </a:rPr>
              <a:t>Zástavba v území je již částečně realizovaná. Na zbytku stále funguje výroba . Podněty nejsou podány. Území citlivé z hlediska krajiny Vltavy</a:t>
            </a:r>
            <a:endParaRPr lang="cs-CZ" sz="2000" b="1" dirty="0">
              <a:solidFill>
                <a:srgbClr val="33CC33"/>
              </a:solidFill>
            </a:endParaRPr>
          </a:p>
          <a:p>
            <a:pPr marL="177800" indent="0">
              <a:buNone/>
            </a:pPr>
            <a:endParaRPr lang="cs-CZ" sz="2000" b="1" dirty="0">
              <a:solidFill>
                <a:srgbClr val="33CC33"/>
              </a:solidFill>
            </a:endParaRPr>
          </a:p>
          <a:p>
            <a:endParaRPr lang="cs-CZ" sz="2000" dirty="0"/>
          </a:p>
          <a:p>
            <a:pPr marL="177800" indent="0">
              <a:buNone/>
            </a:pPr>
            <a:endParaRPr lang="cs-CZ" sz="2000" dirty="0"/>
          </a:p>
        </p:txBody>
      </p:sp>
    </p:spTree>
    <p:extLst>
      <p:ext uri="{BB962C8B-B14F-4D97-AF65-F5344CB8AC3E}">
        <p14:creationId xmlns:p14="http://schemas.microsoft.com/office/powerpoint/2010/main" val="3953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17093-7E62-471E-AECA-E71FF404F895}"/>
              </a:ext>
            </a:extLst>
          </p:cNvPr>
          <p:cNvSpPr>
            <a:spLocks noGrp="1"/>
          </p:cNvSpPr>
          <p:nvPr>
            <p:ph type="title"/>
          </p:nvPr>
        </p:nvSpPr>
        <p:spPr>
          <a:xfrm>
            <a:off x="838200" y="365126"/>
            <a:ext cx="10515600" cy="1263552"/>
          </a:xfrm>
        </p:spPr>
        <p:txBody>
          <a:bodyPr/>
          <a:lstStyle/>
          <a:p>
            <a:r>
              <a:rPr lang="cs-CZ" dirty="0"/>
              <a:t>Strategie revitalizace transformačních území </a:t>
            </a:r>
          </a:p>
        </p:txBody>
      </p:sp>
      <p:sp>
        <p:nvSpPr>
          <p:cNvPr id="3" name="Zástupný symbol pro text 2">
            <a:extLst>
              <a:ext uri="{FF2B5EF4-FFF2-40B4-BE49-F238E27FC236}">
                <a16:creationId xmlns:a16="http://schemas.microsoft.com/office/drawing/2014/main" id="{409DA8AF-8CCD-4B19-9345-4851B57043C1}"/>
              </a:ext>
            </a:extLst>
          </p:cNvPr>
          <p:cNvSpPr>
            <a:spLocks noGrp="1"/>
          </p:cNvSpPr>
          <p:nvPr>
            <p:ph type="body" idx="1"/>
          </p:nvPr>
        </p:nvSpPr>
        <p:spPr>
          <a:xfrm>
            <a:off x="767861" y="1628677"/>
            <a:ext cx="10515600" cy="4351338"/>
          </a:xfrm>
        </p:spPr>
        <p:txBody>
          <a:bodyPr/>
          <a:lstStyle/>
          <a:p>
            <a:r>
              <a:rPr lang="cs-CZ" sz="2000" dirty="0"/>
              <a:t> Cílem projektu je tvorba a implementace strategie, která povede k přestavbě transformačních území na nové městské čtvrti. Díky tomu se tedy předejde rozrůstání města do krajiny na rozvojových plochách, čímž město může ušetřit řadu nákladů a omezit negativní externality. </a:t>
            </a:r>
          </a:p>
          <a:p>
            <a:endParaRPr lang="cs-CZ" sz="2000" dirty="0"/>
          </a:p>
          <a:p>
            <a:r>
              <a:rPr lang="cs-CZ" sz="2000" dirty="0"/>
              <a:t> Návrhová část strategie – sestavení typologie transformačních území podle možností jejich transformace (vlastnické vztahy, dosavadní způsob užívání, fyzický stav území, ekologická zátěž, atraktivita pro budoucí využívání, ...), návrh nástrojů pro podporu transformace území, vymezení řešených území a etapizace, identifikace rozsahu finanční podpory a nároků na personální kapacity, sestavení variantních přístupů k řešení problematiky </a:t>
            </a:r>
          </a:p>
          <a:p>
            <a:endParaRPr lang="cs-CZ" sz="2000" dirty="0"/>
          </a:p>
          <a:p>
            <a:r>
              <a:rPr lang="cs-CZ" sz="2000" dirty="0"/>
              <a:t> Cíl: Výběr vhodné varianty řešení a její schválení Radou hlavního města Prahy. </a:t>
            </a:r>
          </a:p>
          <a:p>
            <a:endParaRPr lang="cs-CZ" sz="2000" dirty="0"/>
          </a:p>
          <a:p>
            <a:endParaRPr lang="cs-CZ" sz="2000" dirty="0"/>
          </a:p>
        </p:txBody>
      </p:sp>
      <p:sp>
        <p:nvSpPr>
          <p:cNvPr id="4" name="Zástupný symbol pro číslo snímku 3">
            <a:extLst>
              <a:ext uri="{FF2B5EF4-FFF2-40B4-BE49-F238E27FC236}">
                <a16:creationId xmlns:a16="http://schemas.microsoft.com/office/drawing/2014/main" id="{9B28DE08-06C3-465C-B414-4EA03C6CACBD}"/>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3</a:t>
            </a:fld>
            <a:endParaRPr lang="cs-CZ"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093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2DB45-2F0D-48F2-A515-52306E03B5C7}"/>
              </a:ext>
            </a:extLst>
          </p:cNvPr>
          <p:cNvSpPr>
            <a:spLocks noGrp="1"/>
          </p:cNvSpPr>
          <p:nvPr>
            <p:ph type="title"/>
          </p:nvPr>
        </p:nvSpPr>
        <p:spPr/>
        <p:txBody>
          <a:bodyPr/>
          <a:lstStyle/>
          <a:p>
            <a:r>
              <a:rPr lang="cs-CZ" dirty="0"/>
              <a:t>Ruzyně</a:t>
            </a:r>
          </a:p>
        </p:txBody>
      </p:sp>
      <p:sp>
        <p:nvSpPr>
          <p:cNvPr id="4" name="Zástupný symbol pro číslo snímku 3">
            <a:extLst>
              <a:ext uri="{FF2B5EF4-FFF2-40B4-BE49-F238E27FC236}">
                <a16:creationId xmlns:a16="http://schemas.microsoft.com/office/drawing/2014/main" id="{72857213-7C84-4AC7-89BA-D9E654295292}"/>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30</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07DA7E8B-F445-45FA-810C-E040D5CC4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1864" y="1523999"/>
            <a:ext cx="5859378" cy="3785035"/>
          </a:xfrm>
          <a:prstGeom prst="rect">
            <a:avLst/>
          </a:prstGeom>
        </p:spPr>
      </p:pic>
      <p:pic>
        <p:nvPicPr>
          <p:cNvPr id="8" name="Obrázek 7">
            <a:extLst>
              <a:ext uri="{FF2B5EF4-FFF2-40B4-BE49-F238E27FC236}">
                <a16:creationId xmlns:a16="http://schemas.microsoft.com/office/drawing/2014/main" id="{2E26B512-BF7A-4E86-8E49-B74624B316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1525066"/>
            <a:ext cx="3966365" cy="5195341"/>
          </a:xfrm>
          <a:prstGeom prst="rect">
            <a:avLst/>
          </a:prstGeom>
        </p:spPr>
      </p:pic>
    </p:spTree>
    <p:extLst>
      <p:ext uri="{BB962C8B-B14F-4D97-AF65-F5344CB8AC3E}">
        <p14:creationId xmlns:p14="http://schemas.microsoft.com/office/powerpoint/2010/main" val="350444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2DB45-2F0D-48F2-A515-52306E03B5C7}"/>
              </a:ext>
            </a:extLst>
          </p:cNvPr>
          <p:cNvSpPr>
            <a:spLocks noGrp="1"/>
          </p:cNvSpPr>
          <p:nvPr>
            <p:ph type="title"/>
          </p:nvPr>
        </p:nvSpPr>
        <p:spPr/>
        <p:txBody>
          <a:bodyPr/>
          <a:lstStyle/>
          <a:p>
            <a:r>
              <a:rPr lang="cs-CZ" dirty="0"/>
              <a:t>Ruzyně</a:t>
            </a:r>
          </a:p>
        </p:txBody>
      </p:sp>
      <p:sp>
        <p:nvSpPr>
          <p:cNvPr id="4" name="Zástupný symbol pro číslo snímku 3">
            <a:extLst>
              <a:ext uri="{FF2B5EF4-FFF2-40B4-BE49-F238E27FC236}">
                <a16:creationId xmlns:a16="http://schemas.microsoft.com/office/drawing/2014/main" id="{72857213-7C84-4AC7-89BA-D9E654295292}"/>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31</a:t>
            </a:fld>
            <a:endParaRPr lang="cs-CZ" sz="1200" b="0" i="0" u="none" strike="noStrike" cap="none">
              <a:solidFill>
                <a:srgbClr val="888888"/>
              </a:solidFill>
              <a:latin typeface="Calibri"/>
              <a:ea typeface="Calibri"/>
              <a:cs typeface="Calibri"/>
              <a:sym typeface="Calibri"/>
            </a:endParaRPr>
          </a:p>
        </p:txBody>
      </p:sp>
      <p:sp>
        <p:nvSpPr>
          <p:cNvPr id="7" name="Zástupný symbol pro text 2">
            <a:extLst>
              <a:ext uri="{FF2B5EF4-FFF2-40B4-BE49-F238E27FC236}">
                <a16:creationId xmlns:a16="http://schemas.microsoft.com/office/drawing/2014/main" id="{0E9713A5-E05C-44D7-A99E-4CE39ED46CAB}"/>
              </a:ext>
            </a:extLst>
          </p:cNvPr>
          <p:cNvSpPr>
            <a:spLocks noGrp="1"/>
          </p:cNvSpPr>
          <p:nvPr>
            <p:ph type="body" idx="1"/>
          </p:nvPr>
        </p:nvSpPr>
        <p:spPr>
          <a:xfrm>
            <a:off x="767860" y="1628677"/>
            <a:ext cx="10585939" cy="4351338"/>
          </a:xfrm>
        </p:spPr>
        <p:txBody>
          <a:bodyPr/>
          <a:lstStyle/>
          <a:p>
            <a:r>
              <a:rPr lang="cs-CZ" sz="2000" dirty="0"/>
              <a:t> Velikost (ha):  </a:t>
            </a:r>
            <a:r>
              <a:rPr lang="cs-CZ" sz="2000" b="1" dirty="0">
                <a:solidFill>
                  <a:srgbClr val="33CC33"/>
                </a:solidFill>
              </a:rPr>
              <a:t>39</a:t>
            </a:r>
            <a:endParaRPr lang="cs-CZ" sz="2000" dirty="0"/>
          </a:p>
          <a:p>
            <a:r>
              <a:rPr lang="cs-CZ" sz="2000" dirty="0"/>
              <a:t> Celkem vlastníků: </a:t>
            </a:r>
            <a:r>
              <a:rPr lang="cs-CZ" sz="2000" b="1" dirty="0">
                <a:solidFill>
                  <a:srgbClr val="33CC33"/>
                </a:solidFill>
              </a:rPr>
              <a:t>14 (z toho 2,6 % Praha)</a:t>
            </a:r>
            <a:endParaRPr lang="cs-CZ" sz="2000" dirty="0"/>
          </a:p>
          <a:p>
            <a:r>
              <a:rPr lang="cs-CZ" sz="2000" dirty="0"/>
              <a:t> Změna ÚP: </a:t>
            </a:r>
            <a:r>
              <a:rPr lang="cs-CZ" sz="2000" b="1" dirty="0">
                <a:solidFill>
                  <a:srgbClr val="33CC33"/>
                </a:solidFill>
              </a:rPr>
              <a:t>Z 2841 - schváleno zadání (2017)</a:t>
            </a:r>
          </a:p>
          <a:p>
            <a:r>
              <a:rPr lang="cs-CZ" sz="2000" dirty="0"/>
              <a:t> Studie ve stádiu: </a:t>
            </a:r>
            <a:r>
              <a:rPr lang="cs-CZ" sz="2000" b="1" dirty="0">
                <a:solidFill>
                  <a:srgbClr val="33CC33"/>
                </a:solidFill>
              </a:rPr>
              <a:t>Pořizuje se Územní studie</a:t>
            </a:r>
          </a:p>
          <a:p>
            <a:r>
              <a:rPr lang="cs-CZ" sz="2000" dirty="0"/>
              <a:t> Plánovaná kapacita obyvatel:  </a:t>
            </a:r>
            <a:r>
              <a:rPr lang="cs-CZ" sz="2000" b="1" dirty="0">
                <a:solidFill>
                  <a:srgbClr val="33CC33"/>
                </a:solidFill>
              </a:rPr>
              <a:t>5 000</a:t>
            </a:r>
          </a:p>
          <a:p>
            <a:r>
              <a:rPr lang="cs-CZ" sz="2000" b="1" dirty="0">
                <a:solidFill>
                  <a:srgbClr val="33CC33"/>
                </a:solidFill>
              </a:rPr>
              <a:t> </a:t>
            </a:r>
            <a:r>
              <a:rPr lang="cs-CZ" sz="2000" dirty="0"/>
              <a:t>Plánovaná kapacitu pracujících:  </a:t>
            </a:r>
            <a:r>
              <a:rPr lang="cs-CZ" sz="2000" b="1" dirty="0">
                <a:solidFill>
                  <a:srgbClr val="33CC33"/>
                </a:solidFill>
              </a:rPr>
              <a:t>4 000</a:t>
            </a:r>
          </a:p>
          <a:p>
            <a:r>
              <a:rPr lang="cs-CZ" sz="2000" dirty="0">
                <a:solidFill>
                  <a:schemeClr val="tx1"/>
                </a:solidFill>
              </a:rPr>
              <a:t>Předpoklad otevření území pro výstavbu: </a:t>
            </a:r>
            <a:r>
              <a:rPr lang="cs-CZ" sz="2000" b="1" dirty="0">
                <a:solidFill>
                  <a:srgbClr val="33CC33"/>
                </a:solidFill>
              </a:rPr>
              <a:t>cca 2020</a:t>
            </a:r>
          </a:p>
          <a:p>
            <a:endParaRPr lang="cs-CZ" sz="2000" b="1" dirty="0">
              <a:solidFill>
                <a:srgbClr val="33CC33"/>
              </a:solidFill>
            </a:endParaRPr>
          </a:p>
          <a:p>
            <a:endParaRPr lang="cs-CZ" sz="2000" b="1" dirty="0">
              <a:solidFill>
                <a:srgbClr val="33CC33"/>
              </a:solidFill>
            </a:endParaRPr>
          </a:p>
          <a:p>
            <a:pPr marL="177800" indent="0">
              <a:buNone/>
            </a:pPr>
            <a:r>
              <a:rPr lang="cs-CZ" sz="2000" b="1" i="1" dirty="0">
                <a:solidFill>
                  <a:srgbClr val="33CC33"/>
                </a:solidFill>
              </a:rPr>
              <a:t>Proběhla urbanistická soutěž a na jejím základě se pořizuje územní studie. </a:t>
            </a:r>
            <a:br>
              <a:rPr lang="cs-CZ" sz="2000" b="1" i="1" dirty="0">
                <a:solidFill>
                  <a:srgbClr val="33CC33"/>
                </a:solidFill>
              </a:rPr>
            </a:br>
            <a:r>
              <a:rPr lang="cs-CZ" sz="2000" b="1" i="1" dirty="0">
                <a:solidFill>
                  <a:srgbClr val="33CC33"/>
                </a:solidFill>
              </a:rPr>
              <a:t>Cca polovina území patří Armádě ČR a není předmětem transformace, </a:t>
            </a:r>
            <a:br>
              <a:rPr lang="cs-CZ" sz="2000" b="1" i="1" dirty="0">
                <a:solidFill>
                  <a:srgbClr val="33CC33"/>
                </a:solidFill>
              </a:rPr>
            </a:br>
            <a:r>
              <a:rPr lang="cs-CZ" sz="2000" b="1" i="1" dirty="0">
                <a:solidFill>
                  <a:srgbClr val="33CC33"/>
                </a:solidFill>
              </a:rPr>
              <a:t>druhá polovina je určena k výstavbě </a:t>
            </a:r>
            <a:r>
              <a:rPr lang="cs-CZ" sz="2000" b="1" i="1" dirty="0" err="1">
                <a:solidFill>
                  <a:srgbClr val="33CC33"/>
                </a:solidFill>
              </a:rPr>
              <a:t>Central</a:t>
            </a:r>
            <a:r>
              <a:rPr lang="cs-CZ" sz="2000" b="1" i="1" dirty="0">
                <a:solidFill>
                  <a:srgbClr val="33CC33"/>
                </a:solidFill>
              </a:rPr>
              <a:t> Group.</a:t>
            </a:r>
            <a:br>
              <a:rPr lang="cs-CZ" sz="2000" b="1" i="1" dirty="0">
                <a:solidFill>
                  <a:srgbClr val="33CC33"/>
                </a:solidFill>
              </a:rPr>
            </a:br>
            <a:r>
              <a:rPr lang="cs-CZ" sz="2000" b="1" i="1" dirty="0">
                <a:solidFill>
                  <a:srgbClr val="33CC33"/>
                </a:solidFill>
              </a:rPr>
              <a:t>Zbytek území závislý na dořešení železnice na letiště.</a:t>
            </a:r>
            <a:endParaRPr lang="cs-CZ" sz="2000" b="1" dirty="0">
              <a:solidFill>
                <a:srgbClr val="33CC33"/>
              </a:solidFill>
            </a:endParaRPr>
          </a:p>
          <a:p>
            <a:pPr marL="177800" indent="0">
              <a:buNone/>
            </a:pPr>
            <a:endParaRPr lang="cs-CZ" sz="2000" b="1" dirty="0">
              <a:solidFill>
                <a:srgbClr val="33CC33"/>
              </a:solidFill>
            </a:endParaRPr>
          </a:p>
          <a:p>
            <a:endParaRPr lang="cs-CZ" sz="2000" dirty="0"/>
          </a:p>
          <a:p>
            <a:pPr marL="177800" indent="0">
              <a:buNone/>
            </a:pPr>
            <a:endParaRPr lang="cs-CZ" sz="2000" dirty="0"/>
          </a:p>
        </p:txBody>
      </p:sp>
    </p:spTree>
    <p:extLst>
      <p:ext uri="{BB962C8B-B14F-4D97-AF65-F5344CB8AC3E}">
        <p14:creationId xmlns:p14="http://schemas.microsoft.com/office/powerpoint/2010/main" val="2624068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03C998-47D6-45AC-BB18-E46F94886DDC}"/>
              </a:ext>
            </a:extLst>
          </p:cNvPr>
          <p:cNvSpPr>
            <a:spLocks noGrp="1"/>
          </p:cNvSpPr>
          <p:nvPr>
            <p:ph type="title"/>
          </p:nvPr>
        </p:nvSpPr>
        <p:spPr/>
        <p:txBody>
          <a:bodyPr/>
          <a:lstStyle/>
          <a:p>
            <a:r>
              <a:rPr lang="cs-CZ" dirty="0"/>
              <a:t>Další rozvojová území – územní studie pořízené UZR HMP</a:t>
            </a:r>
          </a:p>
        </p:txBody>
      </p:sp>
      <p:sp>
        <p:nvSpPr>
          <p:cNvPr id="3" name="Zástupný symbol pro text 2">
            <a:extLst>
              <a:ext uri="{FF2B5EF4-FFF2-40B4-BE49-F238E27FC236}">
                <a16:creationId xmlns:a16="http://schemas.microsoft.com/office/drawing/2014/main" id="{32699B93-4BA3-4E37-B05A-41874C6C0A3F}"/>
              </a:ext>
            </a:extLst>
          </p:cNvPr>
          <p:cNvSpPr>
            <a:spLocks noGrp="1"/>
          </p:cNvSpPr>
          <p:nvPr>
            <p:ph type="body" idx="1"/>
          </p:nvPr>
        </p:nvSpPr>
        <p:spPr/>
        <p:txBody>
          <a:bodyPr/>
          <a:lstStyle/>
          <a:p>
            <a:r>
              <a:rPr lang="cs-CZ" dirty="0"/>
              <a:t> Praha – Kyje</a:t>
            </a:r>
          </a:p>
          <a:p>
            <a:r>
              <a:rPr lang="cs-CZ" dirty="0"/>
              <a:t> Komořany</a:t>
            </a:r>
          </a:p>
          <a:p>
            <a:r>
              <a:rPr lang="cs-CZ" dirty="0"/>
              <a:t> Metro Háje</a:t>
            </a:r>
          </a:p>
          <a:p>
            <a:r>
              <a:rPr lang="cs-CZ" dirty="0"/>
              <a:t> Roztyly</a:t>
            </a:r>
          </a:p>
          <a:p>
            <a:r>
              <a:rPr lang="cs-CZ" dirty="0"/>
              <a:t> Ďáblice</a:t>
            </a:r>
          </a:p>
          <a:p>
            <a:r>
              <a:rPr lang="cs-CZ" dirty="0"/>
              <a:t> Písnice</a:t>
            </a:r>
          </a:p>
          <a:p>
            <a:r>
              <a:rPr lang="cs-CZ" dirty="0"/>
              <a:t> Libuš (okolí budoucího metra D)</a:t>
            </a:r>
          </a:p>
          <a:p>
            <a:r>
              <a:rPr lang="cs-CZ" dirty="0"/>
              <a:t> Nemocnice Krč (okolí metra D)</a:t>
            </a:r>
          </a:p>
          <a:p>
            <a:r>
              <a:rPr lang="cs-CZ" dirty="0"/>
              <a:t> Barrandov</a:t>
            </a:r>
          </a:p>
        </p:txBody>
      </p:sp>
      <p:sp>
        <p:nvSpPr>
          <p:cNvPr id="4" name="Zástupný symbol pro číslo snímku 3">
            <a:extLst>
              <a:ext uri="{FF2B5EF4-FFF2-40B4-BE49-F238E27FC236}">
                <a16:creationId xmlns:a16="http://schemas.microsoft.com/office/drawing/2014/main" id="{16B522D2-DEF2-49A5-802A-81D80997D787}"/>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32</a:t>
            </a:fld>
            <a:endParaRPr lang="cs-CZ" sz="1200" b="0" i="0" u="none" strike="noStrike" cap="none">
              <a:solidFill>
                <a:srgbClr val="888888"/>
              </a:solidFill>
              <a:latin typeface="Calibri"/>
              <a:ea typeface="Calibri"/>
              <a:cs typeface="Calibri"/>
              <a:sym typeface="Calibri"/>
            </a:endParaRPr>
          </a:p>
        </p:txBody>
      </p:sp>
      <p:pic>
        <p:nvPicPr>
          <p:cNvPr id="5" name="Obrázek 4">
            <a:extLst>
              <a:ext uri="{FF2B5EF4-FFF2-40B4-BE49-F238E27FC236}">
                <a16:creationId xmlns:a16="http://schemas.microsoft.com/office/drawing/2014/main" id="{7AD76B78-E2E2-4755-BD6E-DDC6B24A539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a:ext>
            </a:extLst>
          </a:blip>
          <a:srcRect/>
          <a:stretch/>
        </p:blipFill>
        <p:spPr>
          <a:xfrm>
            <a:off x="6429951" y="1581180"/>
            <a:ext cx="5283747" cy="3123651"/>
          </a:xfrm>
          <a:prstGeom prst="rect">
            <a:avLst/>
          </a:prstGeom>
        </p:spPr>
      </p:pic>
    </p:spTree>
    <p:extLst>
      <p:ext uri="{BB962C8B-B14F-4D97-AF65-F5344CB8AC3E}">
        <p14:creationId xmlns:p14="http://schemas.microsoft.com/office/powerpoint/2010/main" val="286705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38200" y="1015727"/>
            <a:ext cx="10515600" cy="4351338"/>
          </a:xfrm>
        </p:spPr>
        <p:txBody>
          <a:bodyPr/>
          <a:lstStyle/>
          <a:p>
            <a:pPr marL="177800" indent="0">
              <a:buNone/>
            </a:pPr>
            <a:r>
              <a:rPr lang="cs-CZ" dirty="0"/>
              <a:t>Analytická část revitalizace transformačních území dále řeší </a:t>
            </a:r>
            <a:br>
              <a:rPr lang="cs-CZ" dirty="0"/>
            </a:br>
            <a:r>
              <a:rPr lang="cs-CZ" dirty="0"/>
              <a:t>rozvojové plochy nad 30 hektarů + stovky menších území.</a:t>
            </a:r>
          </a:p>
          <a:p>
            <a:pPr marL="177800" indent="0">
              <a:buNone/>
            </a:pPr>
            <a:endParaRPr lang="cs-CZ" dirty="0"/>
          </a:p>
          <a:p>
            <a:pPr marL="177800" indent="0">
              <a:buNone/>
            </a:pPr>
            <a:r>
              <a:rPr lang="cs-CZ" dirty="0"/>
              <a:t>Vše o implementaci Strategického plánu hl. m. Prahy na výstavě </a:t>
            </a:r>
            <a:r>
              <a:rPr lang="cs-CZ" i="1" dirty="0"/>
              <a:t>„Pře(d)stav si Prahu“ </a:t>
            </a:r>
            <a:r>
              <a:rPr lang="cs-CZ" dirty="0"/>
              <a:t>v </a:t>
            </a:r>
            <a:r>
              <a:rPr lang="cs-CZ" dirty="0" err="1"/>
              <a:t>CAMPu</a:t>
            </a:r>
            <a:endParaRPr lang="cs-CZ" dirty="0"/>
          </a:p>
          <a:p>
            <a:pPr marL="177800" indent="0">
              <a:buNone/>
            </a:pPr>
            <a:r>
              <a:rPr lang="cs-CZ" dirty="0"/>
              <a:t> </a:t>
            </a:r>
            <a:br>
              <a:rPr lang="cs-CZ" dirty="0"/>
            </a:br>
            <a:r>
              <a:rPr lang="cs-CZ" u="sng" dirty="0"/>
              <a:t>Vernisáž dnes v 19:00 hodin – jste srdečně zváni</a:t>
            </a:r>
            <a:endParaRPr lang="cs-CZ" dirty="0"/>
          </a:p>
          <a:p>
            <a:pPr marL="177800" indent="0">
              <a:buNone/>
            </a:pPr>
            <a:endParaRPr lang="cs-CZ" dirty="0"/>
          </a:p>
          <a:p>
            <a:endParaRPr lang="cs-CZ" dirty="0"/>
          </a:p>
        </p:txBody>
      </p:sp>
      <p:sp>
        <p:nvSpPr>
          <p:cNvPr id="4" name="Zástupný symbol pro číslo snímku 3"/>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33</a:t>
            </a:fld>
            <a:endParaRPr lang="cs-CZ"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29630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2819991" y="1387948"/>
            <a:ext cx="6900600" cy="2580300"/>
          </a:xfrm>
          <a:prstGeom prst="rect">
            <a:avLst/>
          </a:prstGeom>
          <a:noFill/>
          <a:ln>
            <a:noFill/>
          </a:ln>
        </p:spPr>
        <p:txBody>
          <a:bodyPr wrap="square" lIns="91425" tIns="45700" rIns="91425" bIns="45700" anchor="b" anchorCtr="0">
            <a:noAutofit/>
          </a:bodyPr>
          <a:lstStyle/>
          <a:p>
            <a:pPr marL="0" marR="0" lvl="0" indent="-228600" algn="l" rtl="0">
              <a:lnSpc>
                <a:spcPct val="90000"/>
              </a:lnSpc>
              <a:spcBef>
                <a:spcPts val="0"/>
              </a:spcBef>
              <a:buClr>
                <a:schemeClr val="dk1"/>
              </a:buClr>
              <a:buSzPts val="3600"/>
              <a:buFont typeface="Calibri"/>
              <a:buNone/>
            </a:pPr>
            <a:br>
              <a:rPr lang="cs-CZ" sz="6000" b="0" i="0" u="none" strike="noStrike" cap="none" dirty="0">
                <a:solidFill>
                  <a:schemeClr val="dk1"/>
                </a:solidFill>
                <a:latin typeface="Calibri"/>
                <a:ea typeface="Calibri"/>
                <a:cs typeface="Calibri"/>
                <a:sym typeface="Calibri"/>
              </a:rPr>
            </a:br>
            <a:r>
              <a:rPr lang="cs-CZ" sz="4400" b="0" i="0" u="none" strike="noStrike" cap="none" dirty="0">
                <a:solidFill>
                  <a:srgbClr val="1F3864"/>
                </a:solidFill>
                <a:latin typeface="Calibri"/>
                <a:ea typeface="Calibri"/>
                <a:cs typeface="Calibri"/>
                <a:sym typeface="Calibri"/>
              </a:rPr>
              <a:t>D</a:t>
            </a:r>
            <a:r>
              <a:rPr lang="cs-CZ" sz="4400" dirty="0">
                <a:solidFill>
                  <a:srgbClr val="1F3864"/>
                </a:solidFill>
              </a:rPr>
              <a:t>ěkujeme za pozornost</a:t>
            </a:r>
            <a:br>
              <a:rPr lang="cs-CZ" sz="4400" dirty="0">
                <a:solidFill>
                  <a:srgbClr val="1F3864"/>
                </a:solidFill>
              </a:rPr>
            </a:br>
            <a:endParaRPr lang="cs-CZ" sz="3200" dirty="0">
              <a:solidFill>
                <a:srgbClr val="1F3864"/>
              </a:solidFill>
            </a:endParaRPr>
          </a:p>
        </p:txBody>
      </p:sp>
      <p:cxnSp>
        <p:nvCxnSpPr>
          <p:cNvPr id="212" name="Shape 212"/>
          <p:cNvCxnSpPr/>
          <p:nvPr/>
        </p:nvCxnSpPr>
        <p:spPr>
          <a:xfrm>
            <a:off x="2893101" y="4227226"/>
            <a:ext cx="8724300" cy="0"/>
          </a:xfrm>
          <a:prstGeom prst="straightConnector1">
            <a:avLst/>
          </a:prstGeom>
          <a:noFill/>
          <a:ln w="19050" cap="flat" cmpd="sng">
            <a:solidFill>
              <a:schemeClr val="accent1"/>
            </a:solidFill>
            <a:prstDash val="solid"/>
            <a:miter lim="800000"/>
            <a:headEnd type="none" w="med" len="med"/>
            <a:tailEnd type="none" w="med" len="med"/>
          </a:ln>
        </p:spPr>
      </p:cxnSp>
      <p:sp>
        <p:nvSpPr>
          <p:cNvPr id="213" name="Shape 213"/>
          <p:cNvSpPr txBox="1">
            <a:spLocks noGrp="1"/>
          </p:cNvSpPr>
          <p:nvPr>
            <p:ph type="sldNum" idx="12"/>
          </p:nvPr>
        </p:nvSpPr>
        <p:spPr>
          <a:xfrm>
            <a:off x="8610600" y="6356350"/>
            <a:ext cx="2743200" cy="365100"/>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cs-CZ" sz="1200" b="0" i="0" u="none" strike="noStrike" cap="none">
                <a:solidFill>
                  <a:srgbClr val="888888"/>
                </a:solidFill>
                <a:latin typeface="Calibri"/>
                <a:ea typeface="Calibri"/>
                <a:cs typeface="Calibri"/>
                <a:sym typeface="Calibri"/>
              </a:rPr>
              <a:t>34</a:t>
            </a:fld>
            <a:endParaRPr lang="cs-CZ" sz="1200" b="0" i="0" u="none" strike="noStrike" cap="none">
              <a:solidFill>
                <a:srgbClr val="888888"/>
              </a:solidFill>
              <a:latin typeface="Calibri"/>
              <a:ea typeface="Calibri"/>
              <a:cs typeface="Calibri"/>
              <a:sym typeface="Calibri"/>
            </a:endParaRPr>
          </a:p>
        </p:txBody>
      </p:sp>
      <p:sp>
        <p:nvSpPr>
          <p:cNvPr id="2" name="Obdélník 1">
            <a:extLst>
              <a:ext uri="{FF2B5EF4-FFF2-40B4-BE49-F238E27FC236}">
                <a16:creationId xmlns:a16="http://schemas.microsoft.com/office/drawing/2014/main" id="{3BFAB62F-93B8-4E17-A1CB-F313BC758051}"/>
              </a:ext>
            </a:extLst>
          </p:cNvPr>
          <p:cNvSpPr/>
          <p:nvPr/>
        </p:nvSpPr>
        <p:spPr>
          <a:xfrm>
            <a:off x="2796699" y="4745184"/>
            <a:ext cx="5274201" cy="584775"/>
          </a:xfrm>
          <a:prstGeom prst="rect">
            <a:avLst/>
          </a:prstGeom>
        </p:spPr>
        <p:txBody>
          <a:bodyPr wrap="none">
            <a:spAutoFit/>
          </a:bodyPr>
          <a:lstStyle/>
          <a:p>
            <a:r>
              <a:rPr lang="cs-CZ" sz="1600" dirty="0">
                <a:solidFill>
                  <a:srgbClr val="1F3864"/>
                </a:solidFill>
              </a:rPr>
              <a:t>Petra Kolínská, </a:t>
            </a:r>
            <a:r>
              <a:rPr lang="cs-CZ" sz="1600" dirty="0">
                <a:solidFill>
                  <a:srgbClr val="1F3864"/>
                </a:solidFill>
                <a:hlinkClick r:id="rId3"/>
              </a:rPr>
              <a:t>petra.kolinska@praha.eu</a:t>
            </a:r>
            <a:r>
              <a:rPr lang="cs-CZ" sz="1600" dirty="0">
                <a:solidFill>
                  <a:srgbClr val="1F3864"/>
                </a:solidFill>
              </a:rPr>
              <a:t>, 776 552 022</a:t>
            </a:r>
          </a:p>
          <a:p>
            <a:r>
              <a:rPr lang="cs-CZ" sz="1600" dirty="0">
                <a:solidFill>
                  <a:srgbClr val="1F3864"/>
                </a:solidFill>
              </a:rPr>
              <a:t>Milan Deutsch, </a:t>
            </a:r>
            <a:r>
              <a:rPr lang="cs-CZ" sz="1600" dirty="0">
                <a:solidFill>
                  <a:srgbClr val="1F3864"/>
                </a:solidFill>
                <a:hlinkClick r:id="rId4"/>
              </a:rPr>
              <a:t>milan.Deutsch@emd-pr.cz</a:t>
            </a:r>
            <a:r>
              <a:rPr lang="cs-CZ" sz="1600" dirty="0">
                <a:solidFill>
                  <a:srgbClr val="1F3864"/>
                </a:solidFill>
              </a:rPr>
              <a:t>, 775 556 587</a:t>
            </a:r>
            <a:endParaRPr lang="cs-CZ"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BB7B7-0057-4231-935D-BA97D566391D}"/>
              </a:ext>
            </a:extLst>
          </p:cNvPr>
          <p:cNvSpPr>
            <a:spLocks noGrp="1"/>
          </p:cNvSpPr>
          <p:nvPr>
            <p:ph type="title"/>
          </p:nvPr>
        </p:nvSpPr>
        <p:spPr/>
        <p:txBody>
          <a:bodyPr/>
          <a:lstStyle/>
          <a:p>
            <a:r>
              <a:rPr lang="cs-CZ" dirty="0"/>
              <a:t>Transformační a rozvojové plochy v Praze</a:t>
            </a:r>
          </a:p>
        </p:txBody>
      </p:sp>
      <p:sp>
        <p:nvSpPr>
          <p:cNvPr id="4" name="Zástupný symbol pro číslo snímku 3">
            <a:extLst>
              <a:ext uri="{FF2B5EF4-FFF2-40B4-BE49-F238E27FC236}">
                <a16:creationId xmlns:a16="http://schemas.microsoft.com/office/drawing/2014/main" id="{B359037B-7301-4CED-902D-576759BD1A4A}"/>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4</a:t>
            </a:fld>
            <a:endParaRPr lang="cs-CZ" sz="1200" b="0" i="0" u="none" strike="noStrike" cap="none">
              <a:solidFill>
                <a:srgbClr val="888888"/>
              </a:solidFill>
              <a:latin typeface="Calibri"/>
              <a:ea typeface="Calibri"/>
              <a:cs typeface="Calibri"/>
              <a:sym typeface="Calibri"/>
            </a:endParaRPr>
          </a:p>
        </p:txBody>
      </p:sp>
      <p:pic>
        <p:nvPicPr>
          <p:cNvPr id="8" name="Obrázek 7">
            <a:extLst>
              <a:ext uri="{FF2B5EF4-FFF2-40B4-BE49-F238E27FC236}">
                <a16:creationId xmlns:a16="http://schemas.microsoft.com/office/drawing/2014/main" id="{A77B8D18-A474-475C-919B-2251F530E07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7981" y="1430753"/>
            <a:ext cx="8736037" cy="5062122"/>
          </a:xfrm>
          <a:prstGeom prst="rect">
            <a:avLst/>
          </a:prstGeom>
        </p:spPr>
      </p:pic>
    </p:spTree>
    <p:extLst>
      <p:ext uri="{BB962C8B-B14F-4D97-AF65-F5344CB8AC3E}">
        <p14:creationId xmlns:p14="http://schemas.microsoft.com/office/powerpoint/2010/main" val="177608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25ED28-76AA-440D-AEB9-7144994C276D}"/>
              </a:ext>
            </a:extLst>
          </p:cNvPr>
          <p:cNvSpPr>
            <a:spLocks noGrp="1"/>
          </p:cNvSpPr>
          <p:nvPr>
            <p:ph type="title"/>
          </p:nvPr>
        </p:nvSpPr>
        <p:spPr/>
        <p:txBody>
          <a:bodyPr/>
          <a:lstStyle/>
          <a:p>
            <a:r>
              <a:rPr lang="cs-CZ" dirty="0"/>
              <a:t>12 transformačních území nad 30 ha</a:t>
            </a:r>
          </a:p>
        </p:txBody>
      </p:sp>
      <p:sp>
        <p:nvSpPr>
          <p:cNvPr id="3" name="Zástupný symbol pro text 2">
            <a:extLst>
              <a:ext uri="{FF2B5EF4-FFF2-40B4-BE49-F238E27FC236}">
                <a16:creationId xmlns:a16="http://schemas.microsoft.com/office/drawing/2014/main" id="{E1E16686-5AE7-43F5-8704-E1951CB2FF20}"/>
              </a:ext>
            </a:extLst>
          </p:cNvPr>
          <p:cNvSpPr>
            <a:spLocks noGrp="1"/>
          </p:cNvSpPr>
          <p:nvPr>
            <p:ph type="body" idx="1"/>
          </p:nvPr>
        </p:nvSpPr>
        <p:spPr>
          <a:xfrm>
            <a:off x="838200" y="1825625"/>
            <a:ext cx="1975338" cy="4351338"/>
          </a:xfrm>
        </p:spPr>
        <p:txBody>
          <a:bodyPr/>
          <a:lstStyle/>
          <a:p>
            <a:pPr marL="177800" indent="0">
              <a:buNone/>
            </a:pPr>
            <a:r>
              <a:rPr lang="cs-CZ" dirty="0"/>
              <a:t>Ruzyně</a:t>
            </a:r>
          </a:p>
          <a:p>
            <a:pPr marL="177800" indent="0">
              <a:buNone/>
            </a:pPr>
            <a:r>
              <a:rPr lang="cs-CZ" dirty="0" err="1"/>
              <a:t>Belárie</a:t>
            </a:r>
            <a:endParaRPr lang="cs-CZ" dirty="0"/>
          </a:p>
          <a:p>
            <a:pPr marL="177800" indent="0">
              <a:buNone/>
            </a:pPr>
            <a:r>
              <a:rPr lang="cs-CZ" dirty="0"/>
              <a:t>Zličín I</a:t>
            </a:r>
          </a:p>
          <a:p>
            <a:pPr marL="177800" indent="0">
              <a:buNone/>
            </a:pPr>
            <a:r>
              <a:rPr lang="cs-CZ" dirty="0"/>
              <a:t>Zličín II</a:t>
            </a:r>
          </a:p>
          <a:p>
            <a:pPr marL="177800" indent="0">
              <a:buNone/>
            </a:pPr>
            <a:r>
              <a:rPr lang="cs-CZ" dirty="0"/>
              <a:t>NNŽ</a:t>
            </a:r>
          </a:p>
          <a:p>
            <a:pPr marL="177800" indent="0">
              <a:buNone/>
            </a:pPr>
            <a:r>
              <a:rPr lang="cs-CZ" dirty="0"/>
              <a:t>Jinonice</a:t>
            </a:r>
          </a:p>
          <a:p>
            <a:pPr marL="177800" indent="0">
              <a:buNone/>
            </a:pPr>
            <a:endParaRPr lang="cs-CZ" dirty="0"/>
          </a:p>
          <a:p>
            <a:endParaRPr lang="cs-CZ" dirty="0"/>
          </a:p>
        </p:txBody>
      </p:sp>
      <p:sp>
        <p:nvSpPr>
          <p:cNvPr id="4" name="Zástupný symbol pro číslo snímku 3">
            <a:extLst>
              <a:ext uri="{FF2B5EF4-FFF2-40B4-BE49-F238E27FC236}">
                <a16:creationId xmlns:a16="http://schemas.microsoft.com/office/drawing/2014/main" id="{1E7C428C-94C0-413E-AB75-EE14882465BB}"/>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5</a:t>
            </a:fld>
            <a:endParaRPr lang="cs-CZ" sz="1200" b="0" i="0" u="none" strike="noStrike" cap="none">
              <a:solidFill>
                <a:srgbClr val="888888"/>
              </a:solidFill>
              <a:latin typeface="Calibri"/>
              <a:ea typeface="Calibri"/>
              <a:cs typeface="Calibri"/>
              <a:sym typeface="Calibri"/>
            </a:endParaRPr>
          </a:p>
        </p:txBody>
      </p:sp>
      <p:sp>
        <p:nvSpPr>
          <p:cNvPr id="5" name="Zástupný symbol pro text 2">
            <a:extLst>
              <a:ext uri="{FF2B5EF4-FFF2-40B4-BE49-F238E27FC236}">
                <a16:creationId xmlns:a16="http://schemas.microsoft.com/office/drawing/2014/main" id="{A6E13580-BE0B-41E3-B6A3-62301EBD8AC2}"/>
              </a:ext>
            </a:extLst>
          </p:cNvPr>
          <p:cNvSpPr txBox="1">
            <a:spLocks/>
          </p:cNvSpPr>
          <p:nvPr/>
        </p:nvSpPr>
        <p:spPr>
          <a:xfrm>
            <a:off x="2330547" y="1847850"/>
            <a:ext cx="2171783" cy="435133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cs-CZ" dirty="0"/>
              <a:t>Rohanský o.</a:t>
            </a:r>
          </a:p>
          <a:p>
            <a:pPr marL="177800" indent="0">
              <a:buFont typeface="Arial"/>
              <a:buNone/>
            </a:pPr>
            <a:r>
              <a:rPr lang="cs-CZ" dirty="0"/>
              <a:t>Letňany</a:t>
            </a:r>
          </a:p>
          <a:p>
            <a:pPr marL="177800" indent="0">
              <a:buFont typeface="Arial"/>
              <a:buNone/>
            </a:pPr>
            <a:r>
              <a:rPr lang="cs-CZ" dirty="0"/>
              <a:t>Bubny</a:t>
            </a:r>
          </a:p>
          <a:p>
            <a:pPr marL="177800" indent="0">
              <a:buFont typeface="Arial"/>
              <a:buNone/>
            </a:pPr>
            <a:r>
              <a:rPr lang="cs-CZ" dirty="0"/>
              <a:t>Smíchov</a:t>
            </a:r>
          </a:p>
          <a:p>
            <a:pPr marL="177800" indent="0">
              <a:buFont typeface="Arial"/>
              <a:buNone/>
            </a:pPr>
            <a:r>
              <a:rPr lang="cs-CZ" dirty="0"/>
              <a:t>Vysočany</a:t>
            </a:r>
          </a:p>
          <a:p>
            <a:pPr marL="177800" indent="0">
              <a:buFont typeface="Arial"/>
              <a:buNone/>
            </a:pPr>
            <a:r>
              <a:rPr lang="cs-CZ" dirty="0"/>
              <a:t>Bohdalec</a:t>
            </a:r>
          </a:p>
          <a:p>
            <a:endParaRPr lang="cs-CZ" dirty="0"/>
          </a:p>
          <a:p>
            <a:endParaRPr lang="cs-CZ" dirty="0"/>
          </a:p>
        </p:txBody>
      </p:sp>
      <p:pic>
        <p:nvPicPr>
          <p:cNvPr id="6" name="Obrázek 5">
            <a:extLst>
              <a:ext uri="{FF2B5EF4-FFF2-40B4-BE49-F238E27FC236}">
                <a16:creationId xmlns:a16="http://schemas.microsoft.com/office/drawing/2014/main" id="{3E1B48DC-A85C-4EF9-B117-C8388D4DBF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7548" y="1280159"/>
            <a:ext cx="7617066" cy="5198648"/>
          </a:xfrm>
          <a:prstGeom prst="rect">
            <a:avLst/>
          </a:prstGeom>
        </p:spPr>
      </p:pic>
    </p:spTree>
    <p:extLst>
      <p:ext uri="{BB962C8B-B14F-4D97-AF65-F5344CB8AC3E}">
        <p14:creationId xmlns:p14="http://schemas.microsoft.com/office/powerpoint/2010/main" val="4156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1E7C428C-94C0-413E-AB75-EE14882465BB}"/>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6</a:t>
            </a:fld>
            <a:endParaRPr lang="cs-CZ" sz="1200" b="0" i="0" u="none" strike="noStrike" cap="none">
              <a:solidFill>
                <a:srgbClr val="888888"/>
              </a:solidFill>
              <a:latin typeface="Calibri"/>
              <a:ea typeface="Calibri"/>
              <a:cs typeface="Calibri"/>
              <a:sym typeface="Calibri"/>
            </a:endParaRPr>
          </a:p>
        </p:txBody>
      </p:sp>
      <p:pic>
        <p:nvPicPr>
          <p:cNvPr id="6" name="Obrázek 5">
            <a:extLst>
              <a:ext uri="{FF2B5EF4-FFF2-40B4-BE49-F238E27FC236}">
                <a16:creationId xmlns:a16="http://schemas.microsoft.com/office/drawing/2014/main" id="{3E1B48DC-A85C-4EF9-B117-C8388D4DB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97" y="1794173"/>
            <a:ext cx="6791391" cy="2838459"/>
          </a:xfrm>
          <a:prstGeom prst="rect">
            <a:avLst/>
          </a:prstGeom>
        </p:spPr>
      </p:pic>
      <p:pic>
        <p:nvPicPr>
          <p:cNvPr id="8" name="Obrázek 7">
            <a:extLst>
              <a:ext uri="{FF2B5EF4-FFF2-40B4-BE49-F238E27FC236}">
                <a16:creationId xmlns:a16="http://schemas.microsoft.com/office/drawing/2014/main" id="{A77B8D18-A474-475C-919B-2251F530E0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567" y="1565923"/>
            <a:ext cx="5188341" cy="3814437"/>
          </a:xfrm>
          <a:prstGeom prst="rect">
            <a:avLst/>
          </a:prstGeom>
        </p:spPr>
      </p:pic>
    </p:spTree>
    <p:extLst>
      <p:ext uri="{BB962C8B-B14F-4D97-AF65-F5344CB8AC3E}">
        <p14:creationId xmlns:p14="http://schemas.microsoft.com/office/powerpoint/2010/main" val="294602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Projektový plán pro tvorbu</a:t>
            </a:r>
            <a:br>
              <a:rPr lang="cs-CZ" dirty="0"/>
            </a:br>
            <a:r>
              <a:rPr lang="cs-CZ" dirty="0"/>
              <a:t>Strategie revitalizace transformačních území</a:t>
            </a:r>
          </a:p>
        </p:txBody>
      </p:sp>
      <p:sp>
        <p:nvSpPr>
          <p:cNvPr id="4" name="Zástupný symbol pro číslo snímku 3"/>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7</a:t>
            </a:fld>
            <a:endParaRPr lang="cs-CZ" sz="1200" b="0" i="0" u="none" strike="noStrike" cap="none">
              <a:solidFill>
                <a:srgbClr val="888888"/>
              </a:solidFill>
              <a:latin typeface="Calibri"/>
              <a:ea typeface="Calibri"/>
              <a:cs typeface="Calibri"/>
              <a:sym typeface="Calibri"/>
            </a:endParaRPr>
          </a:p>
        </p:txBody>
      </p:sp>
      <p:sp>
        <p:nvSpPr>
          <p:cNvPr id="6" name="Obdélník 5"/>
          <p:cNvSpPr/>
          <p:nvPr/>
        </p:nvSpPr>
        <p:spPr>
          <a:xfrm>
            <a:off x="933994" y="2256210"/>
            <a:ext cx="10419805" cy="2554545"/>
          </a:xfrm>
          <a:prstGeom prst="rect">
            <a:avLst/>
          </a:prstGeom>
        </p:spPr>
        <p:txBody>
          <a:bodyPr wrap="square">
            <a:spAutoFit/>
          </a:bodyPr>
          <a:lstStyle/>
          <a:p>
            <a:r>
              <a:rPr lang="cs-CZ" sz="2000" dirty="0"/>
              <a:t>Dokončení analytické a prognostické fáze: </a:t>
            </a:r>
            <a:r>
              <a:rPr lang="cs-CZ" sz="2000" b="1" dirty="0">
                <a:solidFill>
                  <a:srgbClr val="33CC33"/>
                </a:solidFill>
              </a:rPr>
              <a:t>30. 9. 2018</a:t>
            </a:r>
          </a:p>
          <a:p>
            <a:endParaRPr lang="cs-CZ" sz="2000" b="1" dirty="0">
              <a:solidFill>
                <a:srgbClr val="33CC33"/>
              </a:solidFill>
            </a:endParaRPr>
          </a:p>
          <a:p>
            <a:r>
              <a:rPr lang="cs-CZ" sz="2000" dirty="0">
                <a:solidFill>
                  <a:schemeClr val="tx1"/>
                </a:solidFill>
              </a:rPr>
              <a:t>Stanovení strategického směřování, priorit a variant: </a:t>
            </a:r>
            <a:r>
              <a:rPr lang="cs-CZ" sz="2000" b="1" dirty="0">
                <a:solidFill>
                  <a:srgbClr val="33CC33"/>
                </a:solidFill>
              </a:rPr>
              <a:t>Do 31. 3. 2019</a:t>
            </a:r>
          </a:p>
          <a:p>
            <a:endParaRPr lang="cs-CZ" sz="2000" b="1" dirty="0">
              <a:solidFill>
                <a:srgbClr val="33CC33"/>
              </a:solidFill>
            </a:endParaRPr>
          </a:p>
          <a:p>
            <a:r>
              <a:rPr lang="cs-CZ" sz="2000" dirty="0">
                <a:solidFill>
                  <a:schemeClr val="tx1"/>
                </a:solidFill>
              </a:rPr>
              <a:t>Schválení strategie: </a:t>
            </a:r>
            <a:r>
              <a:rPr lang="cs-CZ" sz="2000" b="1" dirty="0">
                <a:solidFill>
                  <a:srgbClr val="33CC33"/>
                </a:solidFill>
              </a:rPr>
              <a:t>31. 3. 2020</a:t>
            </a:r>
          </a:p>
          <a:p>
            <a:endParaRPr lang="cs-CZ" sz="2000" b="1" dirty="0">
              <a:solidFill>
                <a:srgbClr val="33CC33"/>
              </a:solidFill>
            </a:endParaRPr>
          </a:p>
          <a:p>
            <a:endParaRPr lang="cs-CZ" sz="2000" b="1" dirty="0">
              <a:solidFill>
                <a:srgbClr val="33CC33"/>
              </a:solidFill>
            </a:endParaRPr>
          </a:p>
          <a:p>
            <a:endParaRPr lang="cs-CZ" sz="2000" dirty="0"/>
          </a:p>
        </p:txBody>
      </p:sp>
    </p:spTree>
    <p:extLst>
      <p:ext uri="{BB962C8B-B14F-4D97-AF65-F5344CB8AC3E}">
        <p14:creationId xmlns:p14="http://schemas.microsoft.com/office/powerpoint/2010/main" val="174480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F1398-EBC3-4BC6-BD2F-BBF65406DFF4}"/>
              </a:ext>
            </a:extLst>
          </p:cNvPr>
          <p:cNvSpPr>
            <a:spLocks noGrp="1"/>
          </p:cNvSpPr>
          <p:nvPr>
            <p:ph type="title"/>
          </p:nvPr>
        </p:nvSpPr>
        <p:spPr/>
        <p:txBody>
          <a:bodyPr/>
          <a:lstStyle/>
          <a:p>
            <a:r>
              <a:rPr lang="cs-CZ" dirty="0"/>
              <a:t>Bohdalec</a:t>
            </a:r>
          </a:p>
        </p:txBody>
      </p:sp>
      <p:sp>
        <p:nvSpPr>
          <p:cNvPr id="4" name="Zástupný symbol pro číslo snímku 3">
            <a:extLst>
              <a:ext uri="{FF2B5EF4-FFF2-40B4-BE49-F238E27FC236}">
                <a16:creationId xmlns:a16="http://schemas.microsoft.com/office/drawing/2014/main" id="{9C7B96A3-9139-448C-B893-C71C205039F7}"/>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8</a:t>
            </a:fld>
            <a:endParaRPr lang="cs-CZ" sz="1200" b="0" i="0" u="none" strike="noStrike" cap="none">
              <a:solidFill>
                <a:srgbClr val="888888"/>
              </a:solidFill>
              <a:latin typeface="Calibri"/>
              <a:ea typeface="Calibri"/>
              <a:cs typeface="Calibri"/>
              <a:sym typeface="Calibri"/>
            </a:endParaRPr>
          </a:p>
        </p:txBody>
      </p:sp>
      <p:pic>
        <p:nvPicPr>
          <p:cNvPr id="10" name="Obrázek 9">
            <a:extLst>
              <a:ext uri="{FF2B5EF4-FFF2-40B4-BE49-F238E27FC236}">
                <a16:creationId xmlns:a16="http://schemas.microsoft.com/office/drawing/2014/main" id="{D138974B-D632-4E7E-8BA2-5D44FE5790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28289" y="1550398"/>
            <a:ext cx="6414466" cy="3875844"/>
          </a:xfrm>
          <a:prstGeom prst="rect">
            <a:avLst/>
          </a:prstGeom>
        </p:spPr>
      </p:pic>
      <p:pic>
        <p:nvPicPr>
          <p:cNvPr id="11" name="Obrázek 10">
            <a:extLst>
              <a:ext uri="{FF2B5EF4-FFF2-40B4-BE49-F238E27FC236}">
                <a16:creationId xmlns:a16="http://schemas.microsoft.com/office/drawing/2014/main" id="{A42E50DA-FB65-428C-9EB1-F9BAF8A5C7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516" y="1544755"/>
            <a:ext cx="3908284" cy="5119263"/>
          </a:xfrm>
          <a:prstGeom prst="rect">
            <a:avLst/>
          </a:prstGeom>
        </p:spPr>
      </p:pic>
    </p:spTree>
    <p:extLst>
      <p:ext uri="{BB962C8B-B14F-4D97-AF65-F5344CB8AC3E}">
        <p14:creationId xmlns:p14="http://schemas.microsoft.com/office/powerpoint/2010/main" val="425888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F1398-EBC3-4BC6-BD2F-BBF65406DFF4}"/>
              </a:ext>
            </a:extLst>
          </p:cNvPr>
          <p:cNvSpPr>
            <a:spLocks noGrp="1"/>
          </p:cNvSpPr>
          <p:nvPr>
            <p:ph type="title"/>
          </p:nvPr>
        </p:nvSpPr>
        <p:spPr/>
        <p:txBody>
          <a:bodyPr/>
          <a:lstStyle/>
          <a:p>
            <a:r>
              <a:rPr lang="cs-CZ" dirty="0"/>
              <a:t>Bohdalec</a:t>
            </a:r>
          </a:p>
        </p:txBody>
      </p:sp>
      <p:sp>
        <p:nvSpPr>
          <p:cNvPr id="4" name="Zástupný symbol pro číslo snímku 3">
            <a:extLst>
              <a:ext uri="{FF2B5EF4-FFF2-40B4-BE49-F238E27FC236}">
                <a16:creationId xmlns:a16="http://schemas.microsoft.com/office/drawing/2014/main" id="{9C7B96A3-9139-448C-B893-C71C205039F7}"/>
              </a:ext>
            </a:extLst>
          </p:cNvPr>
          <p:cNvSpPr>
            <a:spLocks noGrp="1"/>
          </p:cNvSpPr>
          <p:nvPr>
            <p:ph type="sldNum" idx="12"/>
          </p:nvPr>
        </p:nvSpPr>
        <p:spPr/>
        <p:txBody>
          <a:bodyPr/>
          <a:lstStyle/>
          <a:p>
            <a:pPr marL="0" marR="0" lvl="0" indent="0" algn="r" rtl="0">
              <a:spcBef>
                <a:spcPts val="0"/>
              </a:spcBef>
              <a:buNone/>
            </a:pPr>
            <a:fld id="{00000000-1234-1234-1234-123412341234}" type="slidenum">
              <a:rPr lang="cs-CZ" sz="1200" b="0" i="0" u="none" strike="noStrike" cap="none" smtClean="0">
                <a:solidFill>
                  <a:srgbClr val="888888"/>
                </a:solidFill>
                <a:latin typeface="Calibri"/>
                <a:ea typeface="Calibri"/>
                <a:cs typeface="Calibri"/>
                <a:sym typeface="Calibri"/>
              </a:rPr>
              <a:t>9</a:t>
            </a:fld>
            <a:endParaRPr lang="cs-CZ" sz="1200" b="0" i="0" u="none" strike="noStrike" cap="none">
              <a:solidFill>
                <a:srgbClr val="888888"/>
              </a:solidFill>
              <a:latin typeface="Calibri"/>
              <a:ea typeface="Calibri"/>
              <a:cs typeface="Calibri"/>
              <a:sym typeface="Calibri"/>
            </a:endParaRPr>
          </a:p>
        </p:txBody>
      </p:sp>
      <p:sp>
        <p:nvSpPr>
          <p:cNvPr id="7" name="Zástupný symbol pro text 2">
            <a:extLst>
              <a:ext uri="{FF2B5EF4-FFF2-40B4-BE49-F238E27FC236}">
                <a16:creationId xmlns:a16="http://schemas.microsoft.com/office/drawing/2014/main" id="{BDD29044-9058-4042-A608-F6680549FB98}"/>
              </a:ext>
            </a:extLst>
          </p:cNvPr>
          <p:cNvSpPr>
            <a:spLocks noGrp="1"/>
          </p:cNvSpPr>
          <p:nvPr>
            <p:ph type="body" idx="1"/>
          </p:nvPr>
        </p:nvSpPr>
        <p:spPr>
          <a:xfrm>
            <a:off x="838199" y="1690688"/>
            <a:ext cx="10674531" cy="4326935"/>
          </a:xfrm>
        </p:spPr>
        <p:txBody>
          <a:bodyPr/>
          <a:lstStyle/>
          <a:p>
            <a:r>
              <a:rPr lang="cs-CZ" sz="2000" dirty="0"/>
              <a:t> Velikost (ha):  </a:t>
            </a:r>
            <a:r>
              <a:rPr lang="cs-CZ" sz="2000" b="1" dirty="0">
                <a:solidFill>
                  <a:srgbClr val="33CC33"/>
                </a:solidFill>
              </a:rPr>
              <a:t>197</a:t>
            </a:r>
            <a:endParaRPr lang="cs-CZ" sz="2000" dirty="0"/>
          </a:p>
          <a:p>
            <a:r>
              <a:rPr lang="cs-CZ" sz="2000" dirty="0"/>
              <a:t> Celkem vlastníků: </a:t>
            </a:r>
            <a:r>
              <a:rPr lang="cs-CZ" sz="2000" b="1" dirty="0">
                <a:solidFill>
                  <a:srgbClr val="33CC33"/>
                </a:solidFill>
              </a:rPr>
              <a:t>31 (z toho 23 % Praha)</a:t>
            </a:r>
            <a:endParaRPr lang="cs-CZ" sz="2000" dirty="0"/>
          </a:p>
          <a:p>
            <a:r>
              <a:rPr lang="cs-CZ" sz="2000" dirty="0"/>
              <a:t> Změna ÚP: 	</a:t>
            </a:r>
            <a:r>
              <a:rPr lang="cs-CZ" sz="2000" b="1" dirty="0">
                <a:solidFill>
                  <a:srgbClr val="33CC33"/>
                </a:solidFill>
              </a:rPr>
              <a:t>Z 1275 (žadatel MČ) – schváleno zadání (2006) – čeká na dohodu MČ</a:t>
            </a:r>
            <a:br>
              <a:rPr lang="cs-CZ" sz="2000" dirty="0"/>
            </a:br>
            <a:r>
              <a:rPr lang="cs-CZ" sz="2000" dirty="0"/>
              <a:t>		</a:t>
            </a:r>
            <a:r>
              <a:rPr lang="cs-CZ" sz="2000" b="1" dirty="0">
                <a:solidFill>
                  <a:srgbClr val="33CC33"/>
                </a:solidFill>
              </a:rPr>
              <a:t>Z 2459 (žadatel </a:t>
            </a:r>
            <a:r>
              <a:rPr lang="cs-CZ" sz="2000" b="1" dirty="0" err="1">
                <a:solidFill>
                  <a:srgbClr val="33CC33"/>
                </a:solidFill>
              </a:rPr>
              <a:t>Sitel</a:t>
            </a:r>
            <a:r>
              <a:rPr lang="cs-CZ" sz="2000" b="1" dirty="0">
                <a:solidFill>
                  <a:srgbClr val="33CC33"/>
                </a:solidFill>
              </a:rPr>
              <a:t>) – schváleno zadání změny (2013) – čeká na dohodu MČ</a:t>
            </a:r>
          </a:p>
          <a:p>
            <a:r>
              <a:rPr lang="cs-CZ" sz="2000" dirty="0"/>
              <a:t> Studie ve stádiu: 	</a:t>
            </a:r>
            <a:r>
              <a:rPr lang="cs-CZ" sz="2000" b="1" dirty="0">
                <a:solidFill>
                  <a:srgbClr val="33CC33"/>
                </a:solidFill>
              </a:rPr>
              <a:t>Hotová studie objednaná MČ (schváleno zastupitelstvem MČ)</a:t>
            </a:r>
            <a:br>
              <a:rPr lang="cs-CZ" sz="2000" b="1" dirty="0">
                <a:solidFill>
                  <a:srgbClr val="33CC33"/>
                </a:solidFill>
              </a:rPr>
            </a:br>
            <a:r>
              <a:rPr lang="cs-CZ" sz="2000" b="1" dirty="0">
                <a:solidFill>
                  <a:srgbClr val="33CC33"/>
                </a:solidFill>
              </a:rPr>
              <a:t>			Byla pořizována územní studie na území Z 2459 (</a:t>
            </a:r>
            <a:r>
              <a:rPr lang="cs-CZ" sz="2000" b="1" dirty="0" err="1">
                <a:solidFill>
                  <a:srgbClr val="33CC33"/>
                </a:solidFill>
              </a:rPr>
              <a:t>Sitel</a:t>
            </a:r>
            <a:r>
              <a:rPr lang="cs-CZ" sz="2000" b="1" dirty="0">
                <a:solidFill>
                  <a:srgbClr val="33CC33"/>
                </a:solidFill>
              </a:rPr>
              <a:t>)</a:t>
            </a:r>
            <a:br>
              <a:rPr lang="cs-CZ" sz="2000" b="1" dirty="0">
                <a:solidFill>
                  <a:srgbClr val="33CC33"/>
                </a:solidFill>
              </a:rPr>
            </a:br>
            <a:endParaRPr lang="cs-CZ" sz="1000" b="1" dirty="0">
              <a:solidFill>
                <a:srgbClr val="33CC33"/>
              </a:solidFill>
            </a:endParaRPr>
          </a:p>
          <a:p>
            <a:r>
              <a:rPr lang="cs-CZ" sz="2000" dirty="0"/>
              <a:t> Plánovaná kapacita obyvatel:  </a:t>
            </a:r>
            <a:r>
              <a:rPr lang="cs-CZ" sz="2000" b="1" dirty="0">
                <a:solidFill>
                  <a:srgbClr val="33CC33"/>
                </a:solidFill>
              </a:rPr>
              <a:t>25 000</a:t>
            </a:r>
          </a:p>
          <a:p>
            <a:r>
              <a:rPr lang="cs-CZ" sz="2000" b="1" dirty="0">
                <a:solidFill>
                  <a:srgbClr val="33CC33"/>
                </a:solidFill>
              </a:rPr>
              <a:t> </a:t>
            </a:r>
            <a:r>
              <a:rPr lang="cs-CZ" sz="2000" dirty="0"/>
              <a:t>Plánovaná kapacitu pracujících:  </a:t>
            </a:r>
            <a:r>
              <a:rPr lang="cs-CZ" sz="2000" b="1" dirty="0">
                <a:solidFill>
                  <a:srgbClr val="33CC33"/>
                </a:solidFill>
              </a:rPr>
              <a:t>40 000</a:t>
            </a:r>
          </a:p>
          <a:p>
            <a:endParaRPr lang="cs-CZ" sz="2000" b="1" dirty="0">
              <a:solidFill>
                <a:srgbClr val="33CC33"/>
              </a:solidFill>
            </a:endParaRPr>
          </a:p>
          <a:p>
            <a:r>
              <a:rPr lang="cs-CZ" sz="2000" dirty="0">
                <a:solidFill>
                  <a:schemeClr val="tx1"/>
                </a:solidFill>
              </a:rPr>
              <a:t>Předpoklad otevření území pro výstavbu: </a:t>
            </a:r>
            <a:r>
              <a:rPr lang="cs-CZ" sz="2000" b="1" dirty="0">
                <a:solidFill>
                  <a:srgbClr val="33CC33"/>
                </a:solidFill>
              </a:rPr>
              <a:t>cca 2020</a:t>
            </a:r>
          </a:p>
          <a:p>
            <a:endParaRPr lang="cs-CZ" sz="2000" b="1" dirty="0">
              <a:solidFill>
                <a:srgbClr val="33CC33"/>
              </a:solidFill>
            </a:endParaRPr>
          </a:p>
          <a:p>
            <a:pPr marL="177800" indent="0">
              <a:buNone/>
            </a:pPr>
            <a:r>
              <a:rPr lang="cs-CZ" sz="2000" b="1" dirty="0">
                <a:solidFill>
                  <a:srgbClr val="33CC33"/>
                </a:solidFill>
              </a:rPr>
              <a:t>Velké rozvojové území. </a:t>
            </a:r>
            <a:r>
              <a:rPr lang="pl-PL" sz="2000" b="1" dirty="0">
                <a:solidFill>
                  <a:srgbClr val="33CC33"/>
                </a:solidFill>
              </a:rPr>
              <a:t>Čeká se na dohodu mezi žadatelem </a:t>
            </a:r>
            <a:r>
              <a:rPr lang="en-US" sz="2000" b="1" dirty="0">
                <a:solidFill>
                  <a:srgbClr val="33CC33"/>
                </a:solidFill>
              </a:rPr>
              <a:t>a MČ k </a:t>
            </a:r>
            <a:r>
              <a:rPr lang="cs-CZ" sz="2000" b="1" dirty="0">
                <a:solidFill>
                  <a:srgbClr val="33CC33"/>
                </a:solidFill>
              </a:rPr>
              <a:t>Ú</a:t>
            </a:r>
            <a:r>
              <a:rPr lang="en-US" sz="2000" b="1" dirty="0">
                <a:solidFill>
                  <a:srgbClr val="33CC33"/>
                </a:solidFill>
              </a:rPr>
              <a:t>S </a:t>
            </a:r>
            <a:r>
              <a:rPr lang="en-US" sz="2000" b="1" dirty="0" err="1">
                <a:solidFill>
                  <a:srgbClr val="33CC33"/>
                </a:solidFill>
              </a:rPr>
              <a:t>Bohdalec-Slatiny</a:t>
            </a:r>
            <a:r>
              <a:rPr lang="en-US" sz="2000" b="1" dirty="0">
                <a:solidFill>
                  <a:srgbClr val="33CC33"/>
                </a:solidFill>
              </a:rPr>
              <a:t>.</a:t>
            </a:r>
            <a:br>
              <a:rPr lang="cs-CZ" sz="2000" b="1" dirty="0">
                <a:solidFill>
                  <a:srgbClr val="33CC33"/>
                </a:solidFill>
              </a:rPr>
            </a:br>
            <a:r>
              <a:rPr lang="cs-CZ" sz="2000" b="1" dirty="0">
                <a:solidFill>
                  <a:srgbClr val="33CC33"/>
                </a:solidFill>
              </a:rPr>
              <a:t>Studie připomínkována IPR na jaře 2018.</a:t>
            </a:r>
          </a:p>
          <a:p>
            <a:pPr marL="177800" indent="0">
              <a:buNone/>
            </a:pPr>
            <a:endParaRPr lang="cs-CZ" sz="2400" b="1" dirty="0">
              <a:solidFill>
                <a:srgbClr val="33CC33"/>
              </a:solidFill>
            </a:endParaRPr>
          </a:p>
          <a:p>
            <a:endParaRPr lang="cs-CZ" dirty="0"/>
          </a:p>
          <a:p>
            <a:pPr marL="177800" indent="0">
              <a:buNone/>
            </a:pPr>
            <a:endParaRPr lang="cs-CZ" dirty="0"/>
          </a:p>
        </p:txBody>
      </p:sp>
    </p:spTree>
    <p:extLst>
      <p:ext uri="{BB962C8B-B14F-4D97-AF65-F5344CB8AC3E}">
        <p14:creationId xmlns:p14="http://schemas.microsoft.com/office/powerpoint/2010/main" val="1974898437"/>
      </p:ext>
    </p:extLst>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4998</TotalTime>
  <Words>811</Words>
  <Application>Microsoft Office PowerPoint</Application>
  <PresentationFormat>Širokoúhlá obrazovka</PresentationFormat>
  <Paragraphs>221</Paragraphs>
  <Slides>34</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34</vt:i4>
      </vt:variant>
    </vt:vector>
  </HeadingPairs>
  <TitlesOfParts>
    <vt:vector size="37" baseType="lpstr">
      <vt:lpstr>Arial</vt:lpstr>
      <vt:lpstr>Calibri</vt:lpstr>
      <vt:lpstr>Motiv Office</vt:lpstr>
      <vt:lpstr>Tisková konference  Revitalizace transformačních území</vt:lpstr>
      <vt:lpstr>Prezentující </vt:lpstr>
      <vt:lpstr>Strategie revitalizace transformačních území </vt:lpstr>
      <vt:lpstr>Transformační a rozvojové plochy v Praze</vt:lpstr>
      <vt:lpstr>12 transformačních území nad 30 ha</vt:lpstr>
      <vt:lpstr>Prezentace aplikace PowerPoint</vt:lpstr>
      <vt:lpstr>Projektový plán pro tvorbu Strategie revitalizace transformačních území</vt:lpstr>
      <vt:lpstr>Bohdalec</vt:lpstr>
      <vt:lpstr>Bohdalec</vt:lpstr>
      <vt:lpstr>Vysočany</vt:lpstr>
      <vt:lpstr>Vysočany</vt:lpstr>
      <vt:lpstr>Smíchov</vt:lpstr>
      <vt:lpstr>Smíchov</vt:lpstr>
      <vt:lpstr>Smíchov - studie</vt:lpstr>
      <vt:lpstr>Bubny</vt:lpstr>
      <vt:lpstr>Bubny</vt:lpstr>
      <vt:lpstr>Letňany</vt:lpstr>
      <vt:lpstr>Letňany</vt:lpstr>
      <vt:lpstr>Rohanský ostrov</vt:lpstr>
      <vt:lpstr>Rohanský ostrov</vt:lpstr>
      <vt:lpstr>Rohan - studie</vt:lpstr>
      <vt:lpstr>Jinonice</vt:lpstr>
      <vt:lpstr>Jinonice</vt:lpstr>
      <vt:lpstr>Nákladové nádraží Žižkov</vt:lpstr>
      <vt:lpstr>Nákladové nádraží Žižkov</vt:lpstr>
      <vt:lpstr>Zličín</vt:lpstr>
      <vt:lpstr>Zličín </vt:lpstr>
      <vt:lpstr>Belárie</vt:lpstr>
      <vt:lpstr>Belárie</vt:lpstr>
      <vt:lpstr>Ruzyně</vt:lpstr>
      <vt:lpstr>Ruzyně</vt:lpstr>
      <vt:lpstr>Další rozvojová území – územní studie pořízené UZR HMP</vt:lpstr>
      <vt:lpstr>Prezentace aplikace PowerPoint</vt:lpstr>
      <vt:lpstr> Děkujeme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Tisková konference  Dostupnost bydlení v Praze</dc:title>
  <dc:creator>Milan Deutsch</dc:creator>
  <cp:lastModifiedBy>Milan Deutsch</cp:lastModifiedBy>
  <cp:revision>276</cp:revision>
  <cp:lastPrinted>2018-09-20T05:44:45Z</cp:lastPrinted>
  <dcterms:modified xsi:type="dcterms:W3CDTF">2018-09-20T10:34:41Z</dcterms:modified>
</cp:coreProperties>
</file>