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6" r:id="rId3"/>
    <p:sldId id="265" r:id="rId4"/>
    <p:sldId id="264" r:id="rId5"/>
    <p:sldId id="268" r:id="rId6"/>
    <p:sldId id="257" r:id="rId7"/>
    <p:sldId id="260" r:id="rId8"/>
    <p:sldId id="261" r:id="rId9"/>
    <p:sldId id="262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1">
          <p15:clr>
            <a:srgbClr val="A4A3A4"/>
          </p15:clr>
        </p15:guide>
        <p15:guide id="2" orient="horz" pos="1061">
          <p15:clr>
            <a:srgbClr val="A4A3A4"/>
          </p15:clr>
        </p15:guide>
        <p15:guide id="3" pos="5404">
          <p15:clr>
            <a:srgbClr val="A4A3A4"/>
          </p15:clr>
        </p15:guide>
        <p15:guide id="4" pos="63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8C8C"/>
    <a:srgbClr val="3C3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28" autoAdjust="0"/>
    <p:restoredTop sz="94595" autoAdjust="0"/>
  </p:normalViewPr>
  <p:slideViewPr>
    <p:cSldViewPr snapToGrid="0" snapToObjects="1">
      <p:cViewPr varScale="1">
        <p:scale>
          <a:sx n="84" d="100"/>
          <a:sy n="84" d="100"/>
        </p:scale>
        <p:origin x="1565" y="58"/>
      </p:cViewPr>
      <p:guideLst>
        <p:guide orient="horz" pos="3971"/>
        <p:guide orient="horz" pos="1061"/>
        <p:guide pos="5404"/>
        <p:guide pos="6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CA02E-AB58-0448-BFD9-6F8C89DE582F}" type="datetime1">
              <a:rPr lang="en-US" smtClean="0"/>
              <a:pPr/>
              <a:t>1/25/2016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E68DF-5187-6D43-8CC8-FB8DF9D6AC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699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175024-5312-174F-838B-AD24A154FDF5}" type="datetime1">
              <a:rPr lang="en-US" smtClean="0"/>
              <a:pPr/>
              <a:t>1/25/2016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3159E-3EF3-F54A-B356-6CB6A50710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341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Uvodni obrazov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8015" y="961200"/>
            <a:ext cx="8718330" cy="1778001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6800"/>
              </a:lnSpc>
              <a:defRPr sz="6800" b="0" i="0" baseline="0">
                <a:solidFill>
                  <a:schemeClr val="bg1"/>
                </a:solidFill>
                <a:latin typeface="+mn-lt"/>
                <a:cs typeface="Times New Roman" pitchFamily="18" charset="0"/>
              </a:defRPr>
            </a:lvl1pPr>
          </a:lstStyle>
          <a:p>
            <a:r>
              <a:rPr lang="cs-CZ" dirty="0" smtClean="0"/>
              <a:t>Nový systém pro vydávání karet Opencard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" y="5940001"/>
            <a:ext cx="9144000" cy="918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98001" y="6120001"/>
            <a:ext cx="3546000" cy="7380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ts val="1400"/>
              </a:lnSpc>
              <a:spcBef>
                <a:spcPts val="0"/>
              </a:spcBef>
              <a:buNone/>
              <a:defRPr sz="1400" b="0" i="0" baseline="0">
                <a:solidFill>
                  <a:schemeClr val="bg1"/>
                </a:solidFill>
                <a:latin typeface="+mn-lt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z="1800" dirty="0" smtClean="0">
                <a:latin typeface="Comic Sans MS" charset="0"/>
                <a:ea typeface="Comic Sans MS" charset="0"/>
                <a:cs typeface="Comic Sans MS" charset="0"/>
              </a:rPr>
              <a:t>Ing. Václav </a:t>
            </a:r>
            <a:r>
              <a:rPr lang="en-US" sz="1800" dirty="0" err="1" smtClean="0">
                <a:latin typeface="Comic Sans MS" charset="0"/>
                <a:ea typeface="Comic Sans MS" charset="0"/>
                <a:cs typeface="Comic Sans MS" charset="0"/>
              </a:rPr>
              <a:t>Strnad</a:t>
            </a:r>
            <a:endParaRPr lang="en-US" sz="1800" dirty="0" smtClean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cs-CZ" sz="1800" dirty="0" smtClean="0">
                <a:latin typeface="Comic Sans MS" charset="0"/>
                <a:ea typeface="Comic Sans MS" charset="0"/>
                <a:cs typeface="Comic Sans MS" charset="0"/>
              </a:rPr>
              <a:t>Člen představenstva a IT ředitel</a:t>
            </a:r>
          </a:p>
          <a:p>
            <a:r>
              <a:rPr lang="cs-CZ" sz="1800" dirty="0" smtClean="0">
                <a:latin typeface="Comic Sans MS" charset="0"/>
                <a:ea typeface="Comic Sans MS" charset="0"/>
                <a:cs typeface="Comic Sans MS" charset="0"/>
              </a:rPr>
              <a:t>Operátor OPENCARD, </a:t>
            </a:r>
            <a:r>
              <a:rPr lang="cs-CZ" sz="1800" dirty="0" err="1" smtClean="0">
                <a:latin typeface="Comic Sans MS" charset="0"/>
                <a:ea typeface="Comic Sans MS" charset="0"/>
                <a:cs typeface="Comic Sans MS" charset="0"/>
              </a:rPr>
              <a:t>a.s</a:t>
            </a:r>
            <a:endParaRPr lang="cs-CZ" dirty="0" smtClean="0"/>
          </a:p>
        </p:txBody>
      </p:sp>
      <p:pic>
        <p:nvPicPr>
          <p:cNvPr id="5" name="Picture 4" descr="logo_praha_titu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98001" y="4543200"/>
            <a:ext cx="1396800" cy="13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30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Nadpis">
    <p:bg>
      <p:bgPr>
        <a:gradFill>
          <a:gsLst>
            <a:gs pos="0">
              <a:schemeClr val="accent1">
                <a:alpha val="92000"/>
              </a:schemeClr>
            </a:gs>
            <a:gs pos="28000">
              <a:schemeClr val="accent1">
                <a:tint val="44500"/>
                <a:satMod val="160000"/>
                <a:alpha val="85000"/>
              </a:schemeClr>
            </a:gs>
            <a:gs pos="5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89200" y="1054800"/>
            <a:ext cx="6883201" cy="900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600" b="1" i="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  <a:lvl2pPr marL="457200" indent="0">
              <a:buNone/>
              <a:defRPr sz="2500" b="0" i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914400" indent="0">
              <a:buNone/>
              <a:defRPr sz="2500" b="0" i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371600" indent="0">
              <a:buNone/>
              <a:defRPr sz="2500" b="0" i="0">
                <a:solidFill>
                  <a:schemeClr val="tx1"/>
                </a:solidFill>
                <a:latin typeface="Helvetica"/>
                <a:cs typeface="Helvetica"/>
              </a:defRPr>
            </a:lvl4pPr>
            <a:lvl5pPr marL="1828800" indent="0">
              <a:buNone/>
              <a:defRPr sz="2500" b="0" i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cs-CZ" dirty="0" smtClean="0"/>
              <a:t>Obsah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89201" y="1980000"/>
            <a:ext cx="6883200" cy="3985200"/>
          </a:xfrm>
          <a:prstGeom prst="rect">
            <a:avLst/>
          </a:prstGeom>
        </p:spPr>
        <p:txBody>
          <a:bodyPr vert="horz" lIns="0" tIns="0" rIns="0" bIns="0"/>
          <a:lstStyle>
            <a:lvl1pPr marL="342900" indent="-342900">
              <a:lnSpc>
                <a:spcPts val="2400"/>
              </a:lnSpc>
              <a:spcBef>
                <a:spcPts val="0"/>
              </a:spcBef>
              <a:buSzPct val="75000"/>
              <a:buFont typeface="Arial" panose="020B0604020202020204" pitchFamily="34" charset="0"/>
              <a:buChar char="•"/>
              <a:defRPr sz="2100" b="0" i="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  <a:lvl2pPr marL="457200" indent="0">
              <a:buNone/>
              <a:defRPr sz="2500" b="0" i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914400" indent="0">
              <a:buNone/>
              <a:defRPr sz="2500" b="0" i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371600" indent="0">
              <a:buNone/>
              <a:defRPr sz="2500" b="0" i="0">
                <a:solidFill>
                  <a:schemeClr val="tx1"/>
                </a:solidFill>
                <a:latin typeface="Helvetica"/>
                <a:cs typeface="Helvetica"/>
              </a:defRPr>
            </a:lvl4pPr>
            <a:lvl5pPr marL="1828800" indent="0">
              <a:buNone/>
              <a:defRPr sz="2500" b="0" i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r>
              <a:rPr lang="cs-CZ" dirty="0" smtClean="0"/>
              <a:t>Současný stav Opencard </a:t>
            </a:r>
          </a:p>
          <a:p>
            <a:r>
              <a:rPr lang="cs-CZ" dirty="0" smtClean="0"/>
              <a:t>Vlastnosti nového systému</a:t>
            </a:r>
          </a:p>
          <a:p>
            <a:r>
              <a:rPr lang="cs-CZ" dirty="0" smtClean="0"/>
              <a:t>Náklady na vývoj</a:t>
            </a:r>
          </a:p>
          <a:p>
            <a:r>
              <a:rPr lang="cs-CZ" dirty="0" smtClean="0"/>
              <a:t>Další rozvoj</a:t>
            </a:r>
          </a:p>
          <a:p>
            <a:r>
              <a:rPr lang="cs-CZ" dirty="0" smtClean="0"/>
              <a:t>Uvedení do provozu</a:t>
            </a:r>
            <a:endParaRPr lang="cs-CZ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5940000"/>
            <a:ext cx="9144000" cy="918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Picture 13" descr="logo_praha_titu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3963" y="5241600"/>
            <a:ext cx="698400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61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, Nadpis">
    <p:bg>
      <p:bgPr>
        <a:gradFill>
          <a:gsLst>
            <a:gs pos="0">
              <a:schemeClr val="accent1">
                <a:alpha val="92000"/>
              </a:schemeClr>
            </a:gs>
            <a:gs pos="28000">
              <a:schemeClr val="accent1">
                <a:tint val="44500"/>
                <a:satMod val="160000"/>
                <a:alpha val="85000"/>
              </a:schemeClr>
            </a:gs>
            <a:gs pos="5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89200" y="1054800"/>
            <a:ext cx="6883201" cy="900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600" b="1" i="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  <a:lvl2pPr marL="457200" indent="0">
              <a:buNone/>
              <a:defRPr sz="2500" b="0" i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914400" indent="0">
              <a:buNone/>
              <a:defRPr sz="2500" b="0" i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371600" indent="0">
              <a:buNone/>
              <a:defRPr sz="2500" b="0" i="0">
                <a:solidFill>
                  <a:schemeClr val="tx1"/>
                </a:solidFill>
                <a:latin typeface="Helvetica"/>
                <a:cs typeface="Helvetica"/>
              </a:defRPr>
            </a:lvl4pPr>
            <a:lvl5pPr marL="1828800" indent="0">
              <a:buNone/>
              <a:defRPr sz="2500" b="0" i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en-US" dirty="0" err="1" smtClean="0"/>
              <a:t>Současný</a:t>
            </a:r>
            <a:r>
              <a:rPr lang="en-US" dirty="0" smtClean="0"/>
              <a:t> </a:t>
            </a:r>
            <a:r>
              <a:rPr lang="en-US" dirty="0" err="1" smtClean="0"/>
              <a:t>stav</a:t>
            </a:r>
            <a:r>
              <a:rPr lang="en-US" dirty="0" smtClean="0"/>
              <a:t> Opencard</a:t>
            </a:r>
            <a:endParaRPr lang="cs-CZ" dirty="0" smtClean="0"/>
          </a:p>
        </p:txBody>
      </p:sp>
      <p:sp>
        <p:nvSpPr>
          <p:cNvPr id="6" name="Rectangle 5"/>
          <p:cNvSpPr/>
          <p:nvPr userDrawn="1"/>
        </p:nvSpPr>
        <p:spPr>
          <a:xfrm>
            <a:off x="0" y="5940000"/>
            <a:ext cx="9144000" cy="918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Picture 13" descr="logo_praha_titu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3963" y="5241600"/>
            <a:ext cx="698400" cy="698400"/>
          </a:xfrm>
          <a:prstGeom prst="rect">
            <a:avLst/>
          </a:prstGeom>
        </p:spPr>
      </p:pic>
      <p:sp>
        <p:nvSpPr>
          <p:cNvPr id="13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89201" y="1980000"/>
            <a:ext cx="6883200" cy="3960000"/>
          </a:xfrm>
          <a:prstGeom prst="rect">
            <a:avLst/>
          </a:prstGeom>
        </p:spPr>
        <p:txBody>
          <a:bodyPr vert="horz" lIns="0" tIns="0" rIns="0" bIns="0"/>
          <a:lstStyle>
            <a:lvl1pPr marL="342900" indent="-342900">
              <a:lnSpc>
                <a:spcPts val="2400"/>
              </a:lnSpc>
              <a:spcBef>
                <a:spcPts val="0"/>
              </a:spcBef>
              <a:buSzPct val="75000"/>
              <a:buFont typeface="Arial" panose="020B0604020202020204" pitchFamily="34" charset="0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0" i="0">
                <a:solidFill>
                  <a:schemeClr val="tx1"/>
                </a:solidFill>
                <a:latin typeface="+mn-lt"/>
                <a:cs typeface="Helvetica"/>
              </a:defRPr>
            </a:lvl2pPr>
            <a:lvl3pPr marL="914400" indent="0">
              <a:buNone/>
              <a:defRPr sz="2500" b="0" i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371600" indent="0">
              <a:buNone/>
              <a:defRPr sz="2500" b="0" i="0">
                <a:solidFill>
                  <a:schemeClr val="tx1"/>
                </a:solidFill>
                <a:latin typeface="Helvetica"/>
                <a:cs typeface="Helvetica"/>
              </a:defRPr>
            </a:lvl4pPr>
            <a:lvl5pPr marL="1828800" indent="0">
              <a:buNone/>
              <a:defRPr sz="2500" b="0" i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r>
              <a:rPr lang="cs-CZ" dirty="0" smtClean="0"/>
              <a:t>„Multifunkční karta Pražana“</a:t>
            </a:r>
          </a:p>
          <a:p>
            <a:pPr lvl="1"/>
            <a:r>
              <a:rPr lang="cs-CZ" dirty="0" smtClean="0"/>
              <a:t>Nevyužívané funkce</a:t>
            </a:r>
          </a:p>
          <a:p>
            <a:pPr lvl="1"/>
            <a:r>
              <a:rPr lang="cs-CZ" dirty="0" smtClean="0"/>
              <a:t>Chybějící on-line služby</a:t>
            </a:r>
          </a:p>
          <a:p>
            <a:pPr lvl="1"/>
            <a:r>
              <a:rPr lang="cs-CZ" dirty="0" smtClean="0"/>
              <a:t>Zbytečně složitý systém</a:t>
            </a:r>
          </a:p>
          <a:p>
            <a:r>
              <a:rPr lang="cs-CZ" dirty="0" smtClean="0"/>
              <a:t>Proprietární uzamčení (</a:t>
            </a:r>
            <a:r>
              <a:rPr lang="cs-CZ" dirty="0" err="1" smtClean="0"/>
              <a:t>vendor</a:t>
            </a:r>
            <a:r>
              <a:rPr lang="cs-CZ" dirty="0" smtClean="0"/>
              <a:t> </a:t>
            </a:r>
            <a:r>
              <a:rPr lang="cs-CZ" dirty="0" err="1" smtClean="0"/>
              <a:t>lock</a:t>
            </a:r>
            <a:r>
              <a:rPr lang="cs-CZ" dirty="0" smtClean="0"/>
              <a:t>-in)</a:t>
            </a:r>
          </a:p>
          <a:p>
            <a:pPr lvl="1"/>
            <a:r>
              <a:rPr lang="cs-CZ" dirty="0" smtClean="0"/>
              <a:t>Nemožnost úprav a rozvoje systému</a:t>
            </a:r>
          </a:p>
          <a:p>
            <a:pPr lvl="1"/>
            <a:r>
              <a:rPr lang="cs-CZ" dirty="0" smtClean="0"/>
              <a:t>Neúplná dokumentace</a:t>
            </a:r>
          </a:p>
          <a:p>
            <a:pPr lvl="1"/>
            <a:r>
              <a:rPr lang="cs-CZ" dirty="0" smtClean="0"/>
              <a:t>Závislost na </a:t>
            </a:r>
            <a:r>
              <a:rPr lang="cs-CZ" dirty="0" err="1" smtClean="0"/>
              <a:t>eMoneyServices</a:t>
            </a:r>
            <a:endParaRPr lang="cs-CZ" dirty="0" smtClean="0"/>
          </a:p>
          <a:p>
            <a:pPr lvl="0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091761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, Nadpis">
    <p:bg>
      <p:bgPr>
        <a:gradFill>
          <a:gsLst>
            <a:gs pos="0">
              <a:schemeClr val="accent1">
                <a:alpha val="92000"/>
              </a:schemeClr>
            </a:gs>
            <a:gs pos="28000">
              <a:schemeClr val="accent1">
                <a:tint val="44500"/>
                <a:satMod val="160000"/>
                <a:alpha val="85000"/>
              </a:schemeClr>
            </a:gs>
            <a:gs pos="5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89200" y="1054800"/>
            <a:ext cx="6883201" cy="900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600" b="1" i="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  <a:lvl2pPr marL="457200" indent="0">
              <a:buNone/>
              <a:defRPr sz="2500" b="0" i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914400" indent="0">
              <a:buNone/>
              <a:defRPr sz="2500" b="0" i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371600" indent="0">
              <a:buNone/>
              <a:defRPr sz="2500" b="0" i="0">
                <a:solidFill>
                  <a:schemeClr val="tx1"/>
                </a:solidFill>
                <a:latin typeface="Helvetica"/>
                <a:cs typeface="Helvetica"/>
              </a:defRPr>
            </a:lvl4pPr>
            <a:lvl5pPr marL="1828800" indent="0">
              <a:buNone/>
              <a:defRPr sz="2500" b="0" i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cs-CZ" dirty="0" smtClean="0"/>
              <a:t>Vlastnosti nového systému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5940000"/>
            <a:ext cx="9144000" cy="918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Picture 13" descr="logo_praha_titu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3963" y="5241600"/>
            <a:ext cx="698400" cy="698400"/>
          </a:xfrm>
          <a:prstGeom prst="rect">
            <a:avLst/>
          </a:prstGeom>
        </p:spPr>
      </p:pic>
      <p:sp>
        <p:nvSpPr>
          <p:cNvPr id="9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89200" y="1954800"/>
            <a:ext cx="6883201" cy="3557000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 panose="020B0604020202020204" pitchFamily="34" charset="0"/>
              <a:buChar char="•"/>
              <a:defRPr sz="2000" b="0" i="0">
                <a:latin typeface="+mn-lt"/>
                <a:cs typeface="Helvetica"/>
              </a:defRPr>
            </a:lvl1pPr>
          </a:lstStyle>
          <a:p>
            <a:r>
              <a:rPr lang="cs-CZ" dirty="0" smtClean="0"/>
              <a:t>Určen zejména pro dopravní odbavování</a:t>
            </a:r>
          </a:p>
          <a:p>
            <a:r>
              <a:rPr lang="cs-CZ" dirty="0" smtClean="0"/>
              <a:t>Kompletně pod kontrolou Hlavního města Prahy</a:t>
            </a:r>
          </a:p>
          <a:p>
            <a:r>
              <a:rPr lang="cs-CZ" dirty="0" smtClean="0"/>
              <a:t>Nezávislý na dodavatelích</a:t>
            </a:r>
          </a:p>
          <a:p>
            <a:r>
              <a:rPr lang="cs-CZ" dirty="0" smtClean="0"/>
              <a:t>Postaven na soudobé architektuře</a:t>
            </a:r>
          </a:p>
        </p:txBody>
      </p:sp>
    </p:spTree>
    <p:extLst>
      <p:ext uri="{BB962C8B-B14F-4D97-AF65-F5344CB8AC3E}">
        <p14:creationId xmlns:p14="http://schemas.microsoft.com/office/powerpoint/2010/main" val="2091761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vodni obrazovka">
    <p:bg>
      <p:bgPr>
        <a:gradFill>
          <a:gsLst>
            <a:gs pos="0">
              <a:schemeClr val="accent1">
                <a:alpha val="92000"/>
              </a:schemeClr>
            </a:gs>
            <a:gs pos="28000">
              <a:schemeClr val="accent1">
                <a:tint val="44500"/>
                <a:satMod val="160000"/>
                <a:alpha val="85000"/>
              </a:schemeClr>
            </a:gs>
            <a:gs pos="5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89200" y="1054801"/>
            <a:ext cx="6553000" cy="5581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600"/>
              </a:lnSpc>
              <a:defRPr sz="3600" b="1" i="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</a:lstStyle>
          <a:p>
            <a:r>
              <a:rPr lang="cs-CZ" dirty="0" smtClean="0"/>
              <a:t>Náklady na vývoj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5940000"/>
            <a:ext cx="9144000" cy="918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Picture 4" descr="logo_praha_titu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98001" y="4543200"/>
            <a:ext cx="1396800" cy="1396800"/>
          </a:xfrm>
          <a:prstGeom prst="rect">
            <a:avLst/>
          </a:prstGeom>
        </p:spPr>
      </p:pic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89200" y="1800000"/>
            <a:ext cx="6553000" cy="2743200"/>
          </a:xfrm>
          <a:prstGeom prst="rect">
            <a:avLst/>
          </a:prstGeom>
        </p:spPr>
        <p:txBody>
          <a:bodyPr vert="horz" lIns="0" tIns="0" rIns="0" bIns="0"/>
          <a:lstStyle>
            <a:lvl1pPr marL="342900" indent="-342900">
              <a:lnSpc>
                <a:spcPts val="2400"/>
              </a:lnSpc>
              <a:spcBef>
                <a:spcPts val="0"/>
              </a:spcBef>
              <a:buSzPct val="75000"/>
              <a:buFont typeface="Arial" panose="020B0604020202020204" pitchFamily="34" charset="0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0" i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914400" indent="0">
              <a:buNone/>
              <a:defRPr sz="2500" b="0" i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371600" indent="0">
              <a:buNone/>
              <a:defRPr sz="2500" b="0" i="0">
                <a:solidFill>
                  <a:schemeClr val="tx1"/>
                </a:solidFill>
                <a:latin typeface="Helvetica"/>
                <a:cs typeface="Helvetica"/>
              </a:defRPr>
            </a:lvl4pPr>
            <a:lvl5pPr marL="1828800" indent="0">
              <a:buNone/>
              <a:defRPr sz="2500" b="0" i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r>
              <a:rPr lang="cs-CZ" dirty="0" smtClean="0"/>
              <a:t>1,6 mil. Kč programové vybavení</a:t>
            </a:r>
          </a:p>
          <a:p>
            <a:r>
              <a:rPr lang="cs-CZ" dirty="0" smtClean="0"/>
              <a:t>Odhad celkových nákladů: cca 6 mil. Kč</a:t>
            </a:r>
          </a:p>
          <a:p>
            <a:pPr lvl="1"/>
            <a:r>
              <a:rPr lang="cs-CZ" dirty="0" smtClean="0"/>
              <a:t>Hardware</a:t>
            </a:r>
          </a:p>
          <a:p>
            <a:pPr lvl="1"/>
            <a:r>
              <a:rPr lang="cs-CZ" dirty="0" smtClean="0"/>
              <a:t>Právní služby</a:t>
            </a:r>
          </a:p>
          <a:p>
            <a:pPr lvl="1"/>
            <a:r>
              <a:rPr lang="cs-CZ" dirty="0" smtClean="0"/>
              <a:t>Posudky znalců</a:t>
            </a:r>
          </a:p>
          <a:p>
            <a:pPr lvl="1"/>
            <a:r>
              <a:rPr lang="cs-CZ" dirty="0" smtClean="0"/>
              <a:t>Vlastní lidské zdroje</a:t>
            </a:r>
          </a:p>
        </p:txBody>
      </p:sp>
    </p:spTree>
    <p:extLst>
      <p:ext uri="{BB962C8B-B14F-4D97-AF65-F5344CB8AC3E}">
        <p14:creationId xmlns:p14="http://schemas.microsoft.com/office/powerpoint/2010/main" val="3308530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vodni obrazovka">
    <p:bg>
      <p:bgPr>
        <a:gradFill>
          <a:gsLst>
            <a:gs pos="0">
              <a:schemeClr val="accent1">
                <a:alpha val="92000"/>
              </a:schemeClr>
            </a:gs>
            <a:gs pos="28000">
              <a:schemeClr val="accent1">
                <a:tint val="44500"/>
                <a:satMod val="160000"/>
                <a:alpha val="85000"/>
              </a:schemeClr>
            </a:gs>
            <a:gs pos="5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89200" y="1054801"/>
            <a:ext cx="6553000" cy="5581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600"/>
              </a:lnSpc>
              <a:defRPr sz="3600" b="1" i="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</a:lstStyle>
          <a:p>
            <a:r>
              <a:rPr lang="cs-CZ" dirty="0" smtClean="0"/>
              <a:t>Další rozvoj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5940000"/>
            <a:ext cx="9144000" cy="918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Picture 4" descr="logo_praha_titu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98001" y="4543200"/>
            <a:ext cx="1396800" cy="1396800"/>
          </a:xfrm>
          <a:prstGeom prst="rect">
            <a:avLst/>
          </a:prstGeom>
        </p:spPr>
      </p:pic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89200" y="1800000"/>
            <a:ext cx="6553000" cy="2743200"/>
          </a:xfrm>
          <a:prstGeom prst="rect">
            <a:avLst/>
          </a:prstGeom>
        </p:spPr>
        <p:txBody>
          <a:bodyPr vert="horz" lIns="0" tIns="0" rIns="0" bIns="0"/>
          <a:lstStyle>
            <a:lvl1pPr marL="342900" indent="-342900">
              <a:lnSpc>
                <a:spcPts val="2400"/>
              </a:lnSpc>
              <a:spcBef>
                <a:spcPts val="0"/>
              </a:spcBef>
              <a:buSzPct val="75000"/>
              <a:buFont typeface="Arial" panose="020B0604020202020204" pitchFamily="34" charset="0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0" i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914400" indent="0">
              <a:buNone/>
              <a:defRPr sz="2500" b="0" i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371600" indent="0">
              <a:buNone/>
              <a:defRPr sz="2500" b="0" i="0">
                <a:solidFill>
                  <a:schemeClr val="tx1"/>
                </a:solidFill>
                <a:latin typeface="Helvetica"/>
                <a:cs typeface="Helvetica"/>
              </a:defRPr>
            </a:lvl4pPr>
            <a:lvl5pPr marL="1828800" indent="0">
              <a:buNone/>
              <a:defRPr sz="2500" b="0" i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r>
              <a:rPr lang="cs-CZ" dirty="0" smtClean="0"/>
              <a:t>Nasazení online služeb</a:t>
            </a:r>
          </a:p>
          <a:p>
            <a:r>
              <a:rPr lang="cs-CZ" dirty="0" smtClean="0"/>
              <a:t>Optimalizace hromadného vydávání</a:t>
            </a:r>
          </a:p>
          <a:p>
            <a:r>
              <a:rPr lang="cs-CZ" dirty="0" smtClean="0"/>
              <a:t>Zjednodušení procesu vydávání</a:t>
            </a:r>
          </a:p>
          <a:p>
            <a:r>
              <a:rPr lang="cs-CZ" dirty="0" smtClean="0"/>
              <a:t>Další rozšiřování služeb pro zákaznický komfort</a:t>
            </a:r>
          </a:p>
        </p:txBody>
      </p:sp>
    </p:spTree>
    <p:extLst>
      <p:ext uri="{BB962C8B-B14F-4D97-AF65-F5344CB8AC3E}">
        <p14:creationId xmlns:p14="http://schemas.microsoft.com/office/powerpoint/2010/main" val="3362466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Uvodni obrazovka">
    <p:bg>
      <p:bgPr>
        <a:gradFill>
          <a:gsLst>
            <a:gs pos="0">
              <a:schemeClr val="accent1">
                <a:alpha val="92000"/>
              </a:schemeClr>
            </a:gs>
            <a:gs pos="28000">
              <a:schemeClr val="accent1">
                <a:tint val="44500"/>
                <a:satMod val="160000"/>
                <a:alpha val="85000"/>
              </a:schemeClr>
            </a:gs>
            <a:gs pos="5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89200" y="1054801"/>
            <a:ext cx="6553000" cy="558100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600"/>
              </a:lnSpc>
              <a:defRPr sz="3600" b="1" i="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</a:lstStyle>
          <a:p>
            <a:r>
              <a:rPr lang="cs-CZ" dirty="0" smtClean="0"/>
              <a:t>Uvedení do provozu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5940000"/>
            <a:ext cx="9144000" cy="918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Picture 4" descr="logo_praha_titu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98001" y="4543200"/>
            <a:ext cx="1396800" cy="1396800"/>
          </a:xfrm>
          <a:prstGeom prst="rect">
            <a:avLst/>
          </a:prstGeom>
        </p:spPr>
      </p:pic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89200" y="1800000"/>
            <a:ext cx="6553000" cy="2743200"/>
          </a:xfrm>
          <a:prstGeom prst="rect">
            <a:avLst/>
          </a:prstGeom>
        </p:spPr>
        <p:txBody>
          <a:bodyPr vert="horz" lIns="0" tIns="0" rIns="0" bIns="0"/>
          <a:lstStyle>
            <a:lvl1pPr marL="342900" indent="-342900">
              <a:lnSpc>
                <a:spcPts val="2400"/>
              </a:lnSpc>
              <a:spcBef>
                <a:spcPts val="0"/>
              </a:spcBef>
              <a:buSzPct val="75000"/>
              <a:buFont typeface="Arial" panose="020B0604020202020204" pitchFamily="34" charset="0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Times New Roman" pitchFamily="18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0" i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914400" indent="0">
              <a:buNone/>
              <a:defRPr sz="2500" b="0" i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371600" indent="0">
              <a:buNone/>
              <a:defRPr sz="2500" b="0" i="0">
                <a:solidFill>
                  <a:schemeClr val="tx1"/>
                </a:solidFill>
                <a:latin typeface="Helvetica"/>
                <a:cs typeface="Helvetica"/>
              </a:defRPr>
            </a:lvl4pPr>
            <a:lvl5pPr marL="1828800" indent="0">
              <a:buNone/>
              <a:defRPr sz="2500" b="0" i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r>
              <a:rPr lang="cs-CZ" dirty="0" smtClean="0"/>
              <a:t>Nyní fáze testování a úpravy provozních procesů</a:t>
            </a:r>
          </a:p>
          <a:p>
            <a:r>
              <a:rPr lang="cs-CZ" dirty="0" smtClean="0"/>
              <a:t>Předpokládané spuštění: V průběhu února 2016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8078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vodni obrazov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4800" y="961200"/>
            <a:ext cx="7354800" cy="1778001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6800"/>
              </a:lnSpc>
              <a:defRPr sz="6800" b="0" i="0" baseline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cs-CZ" dirty="0" smtClean="0"/>
              <a:t>Děkujeme</a:t>
            </a:r>
            <a:br>
              <a:rPr lang="cs-CZ" dirty="0" smtClean="0"/>
            </a:br>
            <a:r>
              <a:rPr lang="cs-CZ" dirty="0" smtClean="0"/>
              <a:t>za pozornost!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5940000"/>
            <a:ext cx="9144000" cy="918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Picture 4" descr="logo_praha_titu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98001" y="4543200"/>
            <a:ext cx="1396800" cy="13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30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006475" y="6303963"/>
            <a:ext cx="2133600" cy="5540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0" i="0">
                <a:solidFill>
                  <a:srgbClr val="8C8C8C"/>
                </a:solidFill>
                <a:latin typeface="Helvetica"/>
                <a:cs typeface="Helvetica"/>
              </a:defRPr>
            </a:lvl1pPr>
          </a:lstStyle>
          <a:p>
            <a:fld id="{96062837-A25B-364E-8F85-180BC3187C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028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73" r:id="rId3"/>
    <p:sldLayoutId id="2147483675" r:id="rId4"/>
    <p:sldLayoutId id="2147483674" r:id="rId5"/>
    <p:sldLayoutId id="2147483677" r:id="rId6"/>
    <p:sldLayoutId id="2147483678" r:id="rId7"/>
    <p:sldLayoutId id="2147483676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Nový systém pro vydávání </a:t>
            </a:r>
            <a:r>
              <a:rPr lang="cs-CZ" dirty="0" smtClean="0"/>
              <a:t>čipových karet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24500" y="6146800"/>
            <a:ext cx="2958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Adriana </a:t>
            </a:r>
            <a:r>
              <a:rPr lang="en-US" sz="1400" dirty="0" err="1">
                <a:solidFill>
                  <a:schemeClr val="bg1"/>
                </a:solidFill>
              </a:rPr>
              <a:t>Krnáčová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Hlavní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město</a:t>
            </a:r>
            <a:r>
              <a:rPr lang="en-US" sz="1400" dirty="0">
                <a:solidFill>
                  <a:schemeClr val="bg1"/>
                </a:solidFill>
              </a:rPr>
              <a:t> Praha</a:t>
            </a:r>
          </a:p>
          <a:p>
            <a:r>
              <a:rPr lang="en-US" sz="1400" dirty="0" err="1">
                <a:solidFill>
                  <a:schemeClr val="bg1"/>
                </a:solidFill>
              </a:rPr>
              <a:t>Václav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Strnad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Operátor</a:t>
            </a:r>
            <a:r>
              <a:rPr lang="en-US" sz="1400" dirty="0">
                <a:solidFill>
                  <a:schemeClr val="bg1"/>
                </a:solidFill>
              </a:rPr>
              <a:t> ICT</a:t>
            </a:r>
            <a:endParaRPr lang="en-US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26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Uvedení do provozu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sz="2000" dirty="0"/>
              <a:t>Nyní fáze testování a úpravy provozních procesů</a:t>
            </a:r>
          </a:p>
          <a:p>
            <a:r>
              <a:rPr lang="cs-CZ" sz="2000" dirty="0"/>
              <a:t>Předpokládané spuštění: V průběhu února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9201" y="0"/>
            <a:ext cx="719999" cy="720000"/>
          </a:xfrm>
        </p:spPr>
        <p:txBody>
          <a:bodyPr/>
          <a:lstStyle/>
          <a:p>
            <a:fld id="{96062837-A25B-364E-8F85-180BC3187CB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5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2477"/>
          <a:stretch/>
        </p:blipFill>
        <p:spPr>
          <a:xfrm>
            <a:off x="2173726" y="787400"/>
            <a:ext cx="4796548" cy="46324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1200" y="5457984"/>
            <a:ext cx="7175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/>
              <a:t>Zdroj</a:t>
            </a:r>
            <a:r>
              <a:rPr lang="en-US" sz="1000" dirty="0"/>
              <a:t>: </a:t>
            </a:r>
            <a:r>
              <a:rPr lang="en-US" sz="1000" dirty="0" err="1"/>
              <a:t>Shrnující</a:t>
            </a:r>
            <a:r>
              <a:rPr lang="en-US" sz="1000" dirty="0"/>
              <a:t> </a:t>
            </a:r>
            <a:r>
              <a:rPr lang="en-US" sz="1000" dirty="0" err="1"/>
              <a:t>písemná</a:t>
            </a:r>
            <a:r>
              <a:rPr lang="en-US" sz="1000" dirty="0"/>
              <a:t> </a:t>
            </a:r>
            <a:r>
              <a:rPr lang="en-US" sz="1000" dirty="0" err="1"/>
              <a:t>zpráva</a:t>
            </a:r>
            <a:r>
              <a:rPr lang="en-US" sz="1000" dirty="0"/>
              <a:t> </a:t>
            </a:r>
            <a:r>
              <a:rPr lang="en-US" sz="1000" dirty="0" err="1"/>
              <a:t>ekonomické</a:t>
            </a:r>
            <a:r>
              <a:rPr lang="en-US" sz="1000" dirty="0"/>
              <a:t>, </a:t>
            </a:r>
            <a:r>
              <a:rPr lang="en-US" sz="1000" dirty="0" err="1"/>
              <a:t>procesní</a:t>
            </a:r>
            <a:r>
              <a:rPr lang="en-US" sz="1000" dirty="0"/>
              <a:t> a IT/ICT </a:t>
            </a:r>
            <a:r>
              <a:rPr lang="en-US" sz="1000" dirty="0" err="1"/>
              <a:t>poradenství</a:t>
            </a:r>
            <a:r>
              <a:rPr lang="en-US" sz="1000" dirty="0"/>
              <a:t> v </a:t>
            </a:r>
            <a:r>
              <a:rPr lang="en-US" sz="1000" dirty="0" err="1"/>
              <a:t>oblasti</a:t>
            </a:r>
            <a:r>
              <a:rPr lang="en-US" sz="1000" dirty="0"/>
              <a:t> </a:t>
            </a:r>
            <a:r>
              <a:rPr lang="en-US" sz="1000" dirty="0" err="1"/>
              <a:t>platebních</a:t>
            </a:r>
            <a:r>
              <a:rPr lang="en-US" sz="1000" dirty="0"/>
              <a:t> </a:t>
            </a:r>
            <a:r>
              <a:rPr lang="en-US" sz="1000" dirty="0" err="1"/>
              <a:t>systémů</a:t>
            </a:r>
            <a:r>
              <a:rPr lang="en-US" sz="1000" dirty="0"/>
              <a:t> a </a:t>
            </a:r>
            <a:r>
              <a:rPr lang="en-US" sz="1000" dirty="0" err="1"/>
              <a:t>odbavení</a:t>
            </a:r>
            <a:r>
              <a:rPr lang="en-US" sz="1000" dirty="0"/>
              <a:t> </a:t>
            </a:r>
            <a:r>
              <a:rPr lang="en-US" sz="1000" dirty="0" err="1"/>
              <a:t>ve</a:t>
            </a:r>
            <a:r>
              <a:rPr lang="en-US" sz="1000" dirty="0"/>
              <a:t> </a:t>
            </a:r>
            <a:r>
              <a:rPr lang="en-US" sz="1000" dirty="0" err="1"/>
              <a:t>veřejné</a:t>
            </a:r>
            <a:r>
              <a:rPr lang="en-US" sz="1000" dirty="0"/>
              <a:t> </a:t>
            </a:r>
            <a:r>
              <a:rPr lang="en-US" sz="1000" dirty="0" err="1"/>
              <a:t>dopravě</a:t>
            </a:r>
            <a:r>
              <a:rPr lang="en-US" sz="1000" dirty="0"/>
              <a:t> </a:t>
            </a:r>
            <a:r>
              <a:rPr lang="en-US" sz="1000" dirty="0" err="1"/>
              <a:t>na</a:t>
            </a:r>
            <a:r>
              <a:rPr lang="en-US" sz="1000" dirty="0"/>
              <a:t> </a:t>
            </a:r>
            <a:r>
              <a:rPr lang="en-US" sz="1000" dirty="0" err="1"/>
              <a:t>posouzení</a:t>
            </a:r>
            <a:r>
              <a:rPr lang="en-US" sz="1000" dirty="0"/>
              <a:t> </a:t>
            </a:r>
            <a:r>
              <a:rPr lang="en-US" sz="1000" dirty="0" err="1"/>
              <a:t>aktuálního</a:t>
            </a:r>
            <a:r>
              <a:rPr lang="en-US" sz="1000" dirty="0"/>
              <a:t> </a:t>
            </a:r>
            <a:r>
              <a:rPr lang="en-US" sz="1000" dirty="0" err="1"/>
              <a:t>provozu</a:t>
            </a:r>
            <a:r>
              <a:rPr lang="en-US" sz="1000" dirty="0"/>
              <a:t>, </a:t>
            </a:r>
            <a:r>
              <a:rPr lang="en-US" sz="1000" dirty="0" err="1"/>
              <a:t>využívání</a:t>
            </a:r>
            <a:r>
              <a:rPr lang="en-US" sz="1000" dirty="0"/>
              <a:t> a </a:t>
            </a:r>
            <a:r>
              <a:rPr lang="en-US" sz="1000" dirty="0" err="1"/>
              <a:t>rizik</a:t>
            </a:r>
            <a:r>
              <a:rPr lang="en-US" sz="1000" dirty="0"/>
              <a:t> </a:t>
            </a:r>
            <a:r>
              <a:rPr lang="en-US" sz="1000" dirty="0" err="1"/>
              <a:t>karty</a:t>
            </a:r>
            <a:r>
              <a:rPr lang="en-US" sz="1000" dirty="0"/>
              <a:t> </a:t>
            </a:r>
            <a:r>
              <a:rPr lang="en-US" sz="1000" dirty="0" err="1"/>
              <a:t>Opencard</a:t>
            </a:r>
            <a:r>
              <a:rPr lang="en-US" sz="1000" dirty="0" smtClean="0"/>
              <a:t>. </a:t>
            </a:r>
            <a:r>
              <a:rPr lang="en-US" sz="1000" dirty="0" err="1" smtClean="0"/>
              <a:t>Nexia</a:t>
            </a:r>
            <a:r>
              <a:rPr lang="en-US" sz="1000" dirty="0" smtClean="0"/>
              <a:t> </a:t>
            </a:r>
            <a:r>
              <a:rPr lang="en-US" sz="1000" dirty="0"/>
              <a:t>AP, </a:t>
            </a:r>
            <a:r>
              <a:rPr lang="en-US" sz="1000" dirty="0" err="1"/>
              <a:t>a.s</a:t>
            </a:r>
            <a:r>
              <a:rPr lang="en-US" sz="1000" dirty="0"/>
              <a:t>., 17. 4. 2015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889200" y="208197"/>
            <a:ext cx="6883201" cy="2567806"/>
          </a:xfrm>
        </p:spPr>
        <p:txBody>
          <a:bodyPr/>
          <a:lstStyle/>
          <a:p>
            <a:r>
              <a:rPr lang="cs-CZ" dirty="0" smtClean="0"/>
              <a:t>Srovnání počátečních nákladů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840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odickam\Downloads\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28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65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odickam\Downloads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7701" y="0"/>
            <a:ext cx="10534653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98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 smtClean="0"/>
              <a:t>Současný stav </a:t>
            </a:r>
            <a:r>
              <a:rPr lang="en-US" dirty="0" smtClean="0"/>
              <a:t>Opencard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sz="2000" dirty="0"/>
              <a:t>„Multifunkční karta Pražana“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Nevyužívané funkce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Chybějící on-line služby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Zbytečně složitý systém</a:t>
            </a:r>
          </a:p>
          <a:p>
            <a:r>
              <a:rPr lang="cs-CZ" sz="2000" dirty="0"/>
              <a:t>Proprietární uzamčení (</a:t>
            </a:r>
            <a:r>
              <a:rPr lang="cs-CZ" sz="2000" dirty="0" err="1"/>
              <a:t>vendor</a:t>
            </a:r>
            <a:r>
              <a:rPr lang="cs-CZ" sz="2000" dirty="0"/>
              <a:t> </a:t>
            </a:r>
            <a:r>
              <a:rPr lang="cs-CZ" sz="2000" dirty="0" err="1"/>
              <a:t>lock</a:t>
            </a:r>
            <a:r>
              <a:rPr lang="cs-CZ" sz="2000" dirty="0"/>
              <a:t>-in)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Nemožnost úprav a rozvoje systému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Neúplná dokumentace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Závislost na </a:t>
            </a:r>
            <a:r>
              <a:rPr lang="cs-CZ" sz="2000" dirty="0" err="1">
                <a:latin typeface="+mn-lt"/>
              </a:rPr>
              <a:t>eMoneyServices</a:t>
            </a:r>
            <a:endParaRPr lang="cs-CZ" sz="2000" dirty="0">
              <a:latin typeface="+mn-lt"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9201" y="0"/>
            <a:ext cx="719999" cy="720000"/>
          </a:xfrm>
        </p:spPr>
        <p:txBody>
          <a:bodyPr/>
          <a:lstStyle/>
          <a:p>
            <a:fld id="{96062837-A25B-364E-8F85-180BC3187CB0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Vlastnosti nového systému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sz="2000" dirty="0"/>
              <a:t>Určen zejména pro dopravní odbavování</a:t>
            </a:r>
          </a:p>
          <a:p>
            <a:r>
              <a:rPr lang="cs-CZ" sz="2000" dirty="0"/>
              <a:t>Kompletně pod kontrolou Hlavního města Prahy</a:t>
            </a:r>
          </a:p>
          <a:p>
            <a:r>
              <a:rPr lang="cs-CZ" sz="2000" dirty="0"/>
              <a:t>Nezávislý na dodavatelích</a:t>
            </a:r>
          </a:p>
          <a:p>
            <a:r>
              <a:rPr lang="cs-CZ" sz="2000" dirty="0"/>
              <a:t>Postaven na soudobé </a:t>
            </a:r>
            <a:r>
              <a:rPr lang="cs-CZ" sz="2000" dirty="0" smtClean="0"/>
              <a:t>architektuře</a:t>
            </a:r>
            <a:endParaRPr lang="cs-CZ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9201" y="0"/>
            <a:ext cx="719999" cy="720000"/>
          </a:xfrm>
        </p:spPr>
        <p:txBody>
          <a:bodyPr/>
          <a:lstStyle/>
          <a:p>
            <a:fld id="{96062837-A25B-364E-8F85-180BC3187CB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47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Náklady na vývoj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sz="2000" dirty="0"/>
              <a:t>1,6 mil. Kč programové vybavení</a:t>
            </a:r>
          </a:p>
          <a:p>
            <a:r>
              <a:rPr lang="cs-CZ" sz="2000" dirty="0"/>
              <a:t>Odhad celkových nákladů: cca 6 mil. Kč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Hardware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Právní služby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Posudky znalců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Vlastní lidské zdroje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9201" y="0"/>
            <a:ext cx="719999" cy="720000"/>
          </a:xfrm>
        </p:spPr>
        <p:txBody>
          <a:bodyPr/>
          <a:lstStyle/>
          <a:p>
            <a:fld id="{96062837-A25B-364E-8F85-180BC3187CB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69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Další rozvoj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sz="2000" dirty="0"/>
              <a:t>Nasazení online služeb</a:t>
            </a:r>
          </a:p>
          <a:p>
            <a:r>
              <a:rPr lang="cs-CZ" sz="2000" dirty="0"/>
              <a:t>Optimalizace hromadného vydávání</a:t>
            </a:r>
          </a:p>
          <a:p>
            <a:r>
              <a:rPr lang="cs-CZ" sz="2000" dirty="0"/>
              <a:t>Zjednodušení procesu vydávání</a:t>
            </a:r>
          </a:p>
          <a:p>
            <a:r>
              <a:rPr lang="cs-CZ" sz="2000" dirty="0"/>
              <a:t>Další rozšiřování služeb pro zákaznický komfort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9201" y="0"/>
            <a:ext cx="719999" cy="720000"/>
          </a:xfrm>
        </p:spPr>
        <p:txBody>
          <a:bodyPr/>
          <a:lstStyle/>
          <a:p>
            <a:fld id="{96062837-A25B-364E-8F85-180BC3187CB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76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MHP modra">
  <a:themeElements>
    <a:clrScheme name="praha_modra_sv">
      <a:dk1>
        <a:srgbClr val="3C3C3C"/>
      </a:dk1>
      <a:lt1>
        <a:sysClr val="window" lastClr="FFFFFF"/>
      </a:lt1>
      <a:dk2>
        <a:srgbClr val="8C8C8C"/>
      </a:dk2>
      <a:lt2>
        <a:srgbClr val="CDCDCD"/>
      </a:lt2>
      <a:accent1>
        <a:srgbClr val="007EA2"/>
      </a:accent1>
      <a:accent2>
        <a:srgbClr val="E94F3D"/>
      </a:accent2>
      <a:accent3>
        <a:srgbClr val="FFCB00"/>
      </a:accent3>
      <a:accent4>
        <a:srgbClr val="4995D1"/>
      </a:accent4>
      <a:accent5>
        <a:srgbClr val="3C3C3C"/>
      </a:accent5>
      <a:accent6>
        <a:srgbClr val="8C8C8C"/>
      </a:accent6>
      <a:hlink>
        <a:srgbClr val="4995D1"/>
      </a:hlink>
      <a:folHlink>
        <a:srgbClr val="E94F3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444500" indent="-444500">
          <a:lnSpc>
            <a:spcPts val="2400"/>
          </a:lnSpc>
          <a:buSzPct val="75000"/>
          <a:buFontTx/>
          <a:buBlip>
            <a:blip xmlns:r="http://schemas.openxmlformats.org/officeDocument/2006/relationships" r:embed="rId1"/>
          </a:buBlip>
          <a:defRPr sz="21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10937</TotalTime>
  <Words>179</Words>
  <Application>Microsoft Office PowerPoint</Application>
  <PresentationFormat>Předvádění na obrazovce (4:3)</PresentationFormat>
  <Paragraphs>39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6" baseType="lpstr">
      <vt:lpstr>Arial</vt:lpstr>
      <vt:lpstr>Calibri</vt:lpstr>
      <vt:lpstr>Comic Sans MS</vt:lpstr>
      <vt:lpstr>Helvetica</vt:lpstr>
      <vt:lpstr>Times New Roman</vt:lpstr>
      <vt:lpstr>MHP modra</vt:lpstr>
      <vt:lpstr>Nový systém pro vydávání čipových karet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grafite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 Baborák</dc:creator>
  <cp:lastModifiedBy>Vít Hofman</cp:lastModifiedBy>
  <cp:revision>111</cp:revision>
  <dcterms:created xsi:type="dcterms:W3CDTF">2013-03-29T16:45:04Z</dcterms:created>
  <dcterms:modified xsi:type="dcterms:W3CDTF">2016-01-25T10:02:18Z</dcterms:modified>
</cp:coreProperties>
</file>