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6"/>
  </p:sldMasterIdLst>
  <p:notesMasterIdLst>
    <p:notesMasterId r:id="rId26"/>
  </p:notesMasterIdLst>
  <p:sldIdLst>
    <p:sldId id="256" r:id="rId7"/>
    <p:sldId id="308" r:id="rId8"/>
    <p:sldId id="325" r:id="rId9"/>
    <p:sldId id="326" r:id="rId10"/>
    <p:sldId id="309" r:id="rId11"/>
    <p:sldId id="304" r:id="rId12"/>
    <p:sldId id="317" r:id="rId13"/>
    <p:sldId id="320" r:id="rId14"/>
    <p:sldId id="310" r:id="rId15"/>
    <p:sldId id="323" r:id="rId16"/>
    <p:sldId id="263" r:id="rId17"/>
    <p:sldId id="282" r:id="rId18"/>
    <p:sldId id="281" r:id="rId19"/>
    <p:sldId id="284" r:id="rId20"/>
    <p:sldId id="285" r:id="rId21"/>
    <p:sldId id="318" r:id="rId22"/>
    <p:sldId id="286" r:id="rId23"/>
    <p:sldId id="319" r:id="rId24"/>
    <p:sldId id="307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B83FC-A1BA-42ED-AD23-ED001621835B}" v="2" dt="2025-06-16T21:44:27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bík Daniel Mgr. 900600" userId="1b295361-4857-4456-8ba1-1eac9dfeadf9" providerId="ADAL" clId="{DD3B83FC-A1BA-42ED-AD23-ED001621835B}"/>
    <pc:docChg chg="modSld modShowInfo">
      <pc:chgData name="Šabík Daniel Mgr. 900600" userId="1b295361-4857-4456-8ba1-1eac9dfeadf9" providerId="ADAL" clId="{DD3B83FC-A1BA-42ED-AD23-ED001621835B}" dt="2025-06-16T21:48:16.249" v="2" actId="2744"/>
      <pc:docMkLst>
        <pc:docMk/>
      </pc:docMkLst>
      <pc:sldChg chg="modSp">
        <pc:chgData name="Šabík Daniel Mgr. 900600" userId="1b295361-4857-4456-8ba1-1eac9dfeadf9" providerId="ADAL" clId="{DD3B83FC-A1BA-42ED-AD23-ED001621835B}" dt="2025-06-16T21:44:27.200" v="1" actId="20577"/>
        <pc:sldMkLst>
          <pc:docMk/>
          <pc:sldMk cId="679128484" sldId="308"/>
        </pc:sldMkLst>
        <pc:spChg chg="mod">
          <ac:chgData name="Šabík Daniel Mgr. 900600" userId="1b295361-4857-4456-8ba1-1eac9dfeadf9" providerId="ADAL" clId="{DD3B83FC-A1BA-42ED-AD23-ED001621835B}" dt="2025-06-16T21:44:27.200" v="1" actId="20577"/>
          <ac:spMkLst>
            <pc:docMk/>
            <pc:sldMk cId="679128484" sldId="308"/>
            <ac:spMk id="9219" creationId="{AA8F5EDE-DE63-E25D-CC4F-1E6E6002BD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9D00A-EAEF-4AB2-9429-E24FBC6615D4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9DA00-EB93-4C13-B653-47F676AD7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2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9DA00-EB93-4C13-B653-47F676AD7DF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1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B0C7E-E95A-4A45-A049-DB27E083B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3656E-53B6-4CC3-9153-12BABCB84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FA1A1-A12C-4A08-A60F-10D7D367A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486AB-21F2-4D8E-855E-0709638CE1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0933718"/>
      </p:ext>
    </p:extLst>
  </p:cSld>
  <p:clrMapOvr>
    <a:masterClrMapping/>
  </p:clrMapOvr>
  <p:transition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FA8CC4-51AF-4DAB-8389-384AB475F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18F01E-7F21-4C1C-9B33-ECC6E510A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46ADFB-E1A8-4768-858E-41286C694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37846-A25C-4652-AA5B-70AC0ED884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1595754"/>
      </p:ext>
    </p:extLst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1BFC4B-ED2D-4184-BD2C-F27A5005D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531D7A-1A59-4B2A-A4BC-F88A08AD1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521616-4C1D-4D94-B097-B75DE7186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302E4-D9A6-4AF0-B836-0862D3A23C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0355689"/>
      </p:ext>
    </p:extLst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5C68DF-357B-476B-B86E-98FA42799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4A04DA-6003-426E-8DB9-EFFFC4F29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BE42A3-BBBE-4401-8818-51CE9D7D1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63A5E-F095-4A90-9B24-C642F3BCDB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6873526"/>
      </p:ext>
    </p:extLst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CDBD5C-F52F-45F3-8016-DF0A498A6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B1C202-1389-4C51-AE03-4F6E07DF2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C98E47-FE16-4CA2-A9E5-29139F62A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B0D0-E738-47E9-B498-8AFC57939B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1339805"/>
      </p:ext>
    </p:extLst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3B85E1-61C3-450C-AB48-7663AA93D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CB708-49B3-41C1-B17A-7E76ABC42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51C0B-8615-4D5E-957B-0BFD52294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C7C58-FAA3-4B0B-8CCA-203EFD73B5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7088985"/>
      </p:ext>
    </p:extLst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AE4EC7-72BC-43B7-9609-E40E20FDF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27D170-4B7C-4B3C-A154-7E986F4B4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D12359-1EA7-4D3D-8579-62EB33DFC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AB803-CB47-4E62-A963-EA4743D804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4434963"/>
      </p:ext>
    </p:extLst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9C5EC2-7C75-4A3B-9359-3D65A85C9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0313FC-7ADD-479A-90E7-7ABC3786B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B9D7D6-9D61-471B-B83A-677161CD2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25C56-28F1-4E0B-99DC-8341721479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7096001"/>
      </p:ext>
    </p:extLst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DB6596-5148-4287-8098-2B568357E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37EA8A-1102-47A9-8DC0-89A1B6304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0DBF95-3A6D-4F74-B2F2-FAF9C4C40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5DD67-98B8-4959-ADF1-7B4BA7B98E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982212"/>
      </p:ext>
    </p:extLst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BEEE5-9816-4AF1-B6A1-9CC1CDA81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9FFE7-1A08-423F-8BBE-68097DD46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5BBE9-6CE7-419F-A482-B2CAC1605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3F8D0-2167-4222-B3FF-6F83FF9B62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5928401"/>
      </p:ext>
    </p:extLst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3431F-691F-4630-A48E-6215BDA9A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FAA5E-5EB4-47F0-B080-859B9A3DA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3B2EC-C679-4908-BB28-1AA3C801E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FC447-E5DF-4616-AEBE-D66B920E87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7391236"/>
      </p:ext>
    </p:extLst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B7B691-957D-4998-A538-CB5D12583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A6C010-488E-4FA8-92F3-0B1E0ADCE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5B8558B-DA0A-4007-B876-2B483B5526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18C792-84FD-4209-B835-162C78CC0B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7C71845-4291-4FEB-919D-053B25CE78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A0A398-24B5-4685-B74E-7B877F9D116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C777139-99E2-4770-97D9-35DAE8332F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284538"/>
            <a:ext cx="7772400" cy="1470025"/>
          </a:xfrm>
        </p:spPr>
        <p:txBody>
          <a:bodyPr/>
          <a:lstStyle/>
          <a:p>
            <a:pPr eaLnBrk="1" hangingPunct="1"/>
            <a:br>
              <a:rPr lang="cs-CZ" altLang="cs-CZ" sz="4000" dirty="0"/>
            </a:br>
            <a:br>
              <a:rPr lang="cs-CZ" altLang="cs-CZ" sz="4000" dirty="0"/>
            </a:br>
            <a:endParaRPr lang="cs-CZ" alt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2C13228-14EA-42A9-9ABF-2E76AF290D54}"/>
              </a:ext>
            </a:extLst>
          </p:cNvPr>
          <p:cNvSpPr txBox="1"/>
          <p:nvPr/>
        </p:nvSpPr>
        <p:spPr>
          <a:xfrm>
            <a:off x="611188" y="2315042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Novostavby, </a:t>
            </a:r>
            <a:r>
              <a:rPr lang="cs-CZ" sz="4000"/>
              <a:t>rekonstrukce </a:t>
            </a:r>
            <a:br>
              <a:rPr lang="cs-CZ" sz="4000"/>
            </a:br>
            <a:r>
              <a:rPr lang="cs-CZ" sz="4000"/>
              <a:t>a </a:t>
            </a:r>
            <a:r>
              <a:rPr lang="cs-CZ" sz="4000" dirty="0"/>
              <a:t>opravy DPP Povrch + Metro</a:t>
            </a:r>
          </a:p>
          <a:p>
            <a:pPr algn="ctr"/>
            <a:r>
              <a:rPr lang="cs-CZ" sz="4000" dirty="0"/>
              <a:t>ve 2. polovině 2025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6A1F78A-460B-6B88-1295-C32FE1291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AD112B6-33FD-3FFE-3852-AC2CCDF52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4011"/>
            <a:ext cx="8229600" cy="936104"/>
          </a:xfrm>
        </p:spPr>
        <p:txBody>
          <a:bodyPr/>
          <a:lstStyle/>
          <a:p>
            <a:pPr algn="l" eaLnBrk="1" hangingPunct="1"/>
            <a:r>
              <a:rPr lang="cs-CZ" altLang="cs-CZ" sz="4000" dirty="0"/>
              <a:t>OTT Svatovítská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C81F886-FD62-4485-1596-E7209D761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4330824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600" b="1" dirty="0"/>
              <a:t>Termín prací a výluky tramvají:</a:t>
            </a:r>
          </a:p>
          <a:p>
            <a:pPr marL="0" indent="0" eaLnBrk="1" hangingPunct="1"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22. 8. – 31. 8. 2025</a:t>
            </a:r>
          </a:p>
          <a:p>
            <a:pPr marL="0" indent="0" eaLnBrk="1" hangingPunct="1">
              <a:buNone/>
            </a:pPr>
            <a:r>
              <a:rPr lang="cs-CZ" altLang="cs-CZ" sz="1600" b="1" dirty="0"/>
              <a:t>Rozsah prací:</a:t>
            </a:r>
          </a:p>
          <a:p>
            <a:pPr eaLnBrk="1" hangingPunct="1">
              <a:defRPr/>
            </a:pPr>
            <a:r>
              <a:rPr lang="cs-CZ" altLang="cs-CZ" sz="1500" dirty="0">
                <a:solidFill>
                  <a:srgbClr val="000000"/>
                </a:solidFill>
              </a:rPr>
              <a:t>Výměna oblouků</a:t>
            </a:r>
          </a:p>
          <a:p>
            <a:pPr marL="0" indent="0" eaLnBrk="1" hangingPunct="1">
              <a:buNone/>
            </a:pPr>
            <a:r>
              <a:rPr lang="cs-CZ" altLang="cs-CZ" sz="1600" b="1" dirty="0"/>
              <a:t>Úsek bez provozu tramvají:</a:t>
            </a:r>
          </a:p>
          <a:p>
            <a:pPr eaLnBrk="1" hangingPunct="1"/>
            <a:r>
              <a:rPr lang="cs-CZ" altLang="cs-CZ" sz="1500" dirty="0"/>
              <a:t>Svatovítská ulice (úsek Prašný most – Vítězné náměstí</a:t>
            </a:r>
          </a:p>
          <a:p>
            <a:pPr marL="0" lvl="0" indent="0" eaLnBrk="1" hangingPunct="1"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Náhradní doprava:</a:t>
            </a:r>
          </a:p>
          <a:p>
            <a:pPr lvl="0" eaLnBrk="1" hangingPunct="1">
              <a:defRPr/>
            </a:pPr>
            <a:r>
              <a:rPr lang="cs-CZ" altLang="cs-CZ" sz="1500" dirty="0">
                <a:solidFill>
                  <a:srgbClr val="000000"/>
                </a:solidFill>
              </a:rPr>
              <a:t>Bude zavedena</a:t>
            </a:r>
          </a:p>
          <a:p>
            <a:pPr marL="0" lvl="0" indent="0" eaLnBrk="1" hangingPunct="1"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Omezení IAD:</a:t>
            </a:r>
          </a:p>
          <a:p>
            <a:pPr lvl="0" eaLnBrk="1" hangingPunct="1">
              <a:defRPr/>
            </a:pPr>
            <a:r>
              <a:rPr lang="cs-CZ" altLang="cs-CZ" sz="1500" dirty="0">
                <a:solidFill>
                  <a:srgbClr val="000000"/>
                </a:solidFill>
              </a:rPr>
              <a:t>Částečné omezení v místech prací</a:t>
            </a:r>
          </a:p>
          <a:p>
            <a:pPr marL="0" indent="0" eaLnBrk="1" hangingPunct="1">
              <a:buNone/>
            </a:pPr>
            <a:endParaRPr lang="cs-CZ" altLang="cs-CZ" sz="15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389A26-FED4-99A0-A116-70B4D3ADA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911" y="1340768"/>
            <a:ext cx="405089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1672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8CB124-563C-40C4-9B5B-853205E4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dirty="0"/>
              <a:t>Modernizace TT Jana Želivského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90B9F-A5AB-413D-8198-D34BA675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700" b="1" dirty="0"/>
              <a:t>Termín prací a výluky tramvají:</a:t>
            </a:r>
          </a:p>
          <a:p>
            <a:pPr marL="0" indent="0" eaLnBrk="1" hangingPunct="1">
              <a:buNone/>
            </a:pPr>
            <a:r>
              <a:rPr lang="cs-CZ" altLang="cs-CZ" sz="1700" b="1" dirty="0">
                <a:solidFill>
                  <a:srgbClr val="FF0000"/>
                </a:solidFill>
              </a:rPr>
              <a:t>1. 10. – 12/2025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Rozsah prací:</a:t>
            </a:r>
          </a:p>
          <a:p>
            <a:pPr eaLnBrk="1" hangingPunct="1"/>
            <a:r>
              <a:rPr lang="cs-CZ" altLang="cs-CZ" sz="1600" dirty="0"/>
              <a:t>Koordinace s PVS (obnova páteřního tzv. Káranského vodovodu)</a:t>
            </a:r>
          </a:p>
          <a:p>
            <a:pPr eaLnBrk="1" hangingPunct="1"/>
            <a:r>
              <a:rPr lang="cs-CZ" altLang="cs-CZ" sz="1600" dirty="0"/>
              <a:t>Modernizace a </a:t>
            </a:r>
            <a:r>
              <a:rPr lang="cs-CZ" altLang="cs-CZ" sz="1600" dirty="0" err="1"/>
              <a:t>repanelizace</a:t>
            </a:r>
            <a:r>
              <a:rPr lang="cs-CZ" altLang="cs-CZ" sz="1600" dirty="0"/>
              <a:t> TT</a:t>
            </a:r>
          </a:p>
          <a:p>
            <a:pPr eaLnBrk="1" hangingPunct="1"/>
            <a:r>
              <a:rPr lang="cs-CZ" altLang="cs-CZ" sz="1600" dirty="0"/>
              <a:t>Výměna části KK (1x6) od Nákladového nádraží Žižkov a od </a:t>
            </a:r>
            <a:r>
              <a:rPr lang="cs-CZ" altLang="cs-CZ" sz="1600" dirty="0" err="1"/>
              <a:t>Strojimportu</a:t>
            </a:r>
            <a:endParaRPr lang="cs-CZ" altLang="cs-CZ" sz="1600" dirty="0"/>
          </a:p>
          <a:p>
            <a:pPr marL="0" indent="0" eaLnBrk="1" hangingPunct="1">
              <a:buNone/>
            </a:pPr>
            <a:r>
              <a:rPr lang="cs-CZ" altLang="cs-CZ" sz="1700" b="1" dirty="0"/>
              <a:t>Úsek bez provozu tramvají:</a:t>
            </a:r>
          </a:p>
          <a:p>
            <a:pPr eaLnBrk="1" hangingPunct="1"/>
            <a:r>
              <a:rPr lang="cs-CZ" altLang="cs-CZ" sz="1700" dirty="0"/>
              <a:t>V ulici Jana Želivského, úsek Vinohradská – Olšanská 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Náhradní doprava:</a:t>
            </a:r>
          </a:p>
          <a:p>
            <a:pPr eaLnBrk="1" hangingPunct="1"/>
            <a:r>
              <a:rPr lang="cs-CZ" altLang="cs-CZ" sz="1600" dirty="0"/>
              <a:t>Bude zavedena NAD X10 v trase Olšanské hřbitovy – Ohrada 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Omezení IAD:</a:t>
            </a:r>
          </a:p>
          <a:p>
            <a:pPr eaLnBrk="1" hangingPunct="1"/>
            <a:r>
              <a:rPr lang="cs-CZ" altLang="cs-CZ" sz="1600" dirty="0"/>
              <a:t>Částečné omezení v místě prací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95F0DD-B64B-2173-670A-9D69FAC9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17638"/>
            <a:ext cx="4258816" cy="2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42500"/>
      </p:ext>
    </p:extLst>
  </p:cSld>
  <p:clrMapOvr>
    <a:masterClrMapping/>
  </p:clrMapOvr>
  <p:transition advClick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C55F77-C623-4DDA-9CE7-137D4640F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2500" dirty="0"/>
              <a:t>Akce s předpokládaným zahájením 06-12/2025 - Metro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79A82D-E27A-430C-BA0E-5B1160BF5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Novostavby: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Revitalizace a bezbariérové zpřístupnění stanice metra Flora – předpoklad zahájení výstavby Q4/2025 (bez dopadu na provoz)</a:t>
            </a:r>
          </a:p>
          <a:p>
            <a:pPr eaLnBrk="1" hangingPunct="1"/>
            <a:endParaRPr lang="cs-CZ" altLang="cs-CZ" sz="1500" dirty="0"/>
          </a:p>
          <a:p>
            <a:pPr marL="0" indent="0">
              <a:spcBef>
                <a:spcPts val="432"/>
              </a:spcBef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Rekonstrukce a revitalizace:</a:t>
            </a:r>
            <a:endParaRPr lang="cs-CZ" sz="1800" dirty="0"/>
          </a:p>
          <a:p>
            <a:pPr eaLnBrk="1" hangingPunct="1"/>
            <a:r>
              <a:rPr lang="cs-CZ" altLang="cs-CZ" sz="1800" dirty="0"/>
              <a:t>4x víkendová výluka – rekonstrukce stropní desky na stanicí Florenc C</a:t>
            </a:r>
          </a:p>
          <a:p>
            <a:pPr eaLnBrk="1" hangingPunct="1"/>
            <a:r>
              <a:rPr lang="cs-CZ" altLang="cs-CZ" sz="1800" dirty="0"/>
              <a:t>Letní výměna pražců na trase C ve stanici Florenc</a:t>
            </a:r>
          </a:p>
          <a:p>
            <a:pPr eaLnBrk="1" hangingPunct="1"/>
            <a:r>
              <a:rPr lang="cs-CZ" altLang="cs-CZ" sz="1800" dirty="0"/>
              <a:t>Modernizace zabezpečovacích zařízení na trase C</a:t>
            </a:r>
          </a:p>
          <a:p>
            <a:pPr eaLnBrk="1" hangingPunct="1"/>
            <a:r>
              <a:rPr lang="cs-CZ" altLang="cs-CZ" sz="1800" dirty="0"/>
              <a:t>Modernizace vlakového zabezpečovače ve stanicích Náměstí Míru a Jiřího z Poděbrad</a:t>
            </a:r>
          </a:p>
          <a:p>
            <a:pPr eaLnBrk="1" hangingPunct="1"/>
            <a:r>
              <a:rPr lang="cs-CZ" altLang="cs-CZ" sz="1800" dirty="0"/>
              <a:t>Podzimní výměna pražců na trase C ve stanici Muzeum</a:t>
            </a:r>
          </a:p>
          <a:p>
            <a:pPr eaLnBrk="1" hangingPunct="1"/>
            <a:r>
              <a:rPr lang="cs-CZ" altLang="cs-CZ" sz="1800" dirty="0"/>
              <a:t>Modernizace zabezpečovacích zařízení ve stanicích I. P. Pavlova, Muzeum C a Hlavní nádraží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609600" indent="-609600" eaLnBrk="1" hangingPunct="1"/>
            <a:endParaRPr lang="cs-CZ" altLang="cs-CZ" sz="3000" dirty="0"/>
          </a:p>
        </p:txBody>
      </p:sp>
    </p:spTree>
    <p:extLst>
      <p:ext uri="{BB962C8B-B14F-4D97-AF65-F5344CB8AC3E}">
        <p14:creationId xmlns:p14="http://schemas.microsoft.com/office/powerpoint/2010/main" val="348133762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1E566-58A8-42B5-BA41-20679DED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800" dirty="0"/>
              <a:t>Rekonstrukce stropní desky a vestibulu Florenc 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D43F2A-0C9D-4E7F-A44B-173329C4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1700" b="1" dirty="0"/>
              <a:t>Zahájení stavby:</a:t>
            </a:r>
            <a:r>
              <a:rPr lang="cs-CZ" sz="1700" dirty="0"/>
              <a:t> březen 2022</a:t>
            </a:r>
          </a:p>
          <a:p>
            <a:pPr marL="0" indent="0">
              <a:buNone/>
            </a:pPr>
            <a:r>
              <a:rPr lang="cs-CZ" sz="1700" b="1" dirty="0"/>
              <a:t>Doba trvání stavby:</a:t>
            </a:r>
            <a:r>
              <a:rPr lang="cs-CZ" sz="1700" dirty="0"/>
              <a:t> 4,5 roku, předpokládané dokončení do konce roku 2026</a:t>
            </a:r>
          </a:p>
          <a:p>
            <a:pPr marL="0" indent="0">
              <a:buNone/>
            </a:pPr>
            <a:r>
              <a:rPr lang="cs-CZ" sz="1700" b="1" dirty="0"/>
              <a:t>Úsek bez provozu metra:</a:t>
            </a:r>
          </a:p>
          <a:p>
            <a:r>
              <a:rPr lang="cs-CZ" sz="1600" dirty="0"/>
              <a:t>trasa C v úseku Hlavní nádraží - Vltavská</a:t>
            </a:r>
          </a:p>
          <a:p>
            <a:pPr marL="0" indent="0">
              <a:buNone/>
            </a:pPr>
            <a:r>
              <a:rPr lang="cs-CZ" sz="1700" b="1" dirty="0"/>
              <a:t>Částečné zprovoznění:</a:t>
            </a:r>
          </a:p>
          <a:p>
            <a:r>
              <a:rPr lang="cs-CZ" sz="1600" dirty="0"/>
              <a:t>Od 31. 1. 2025 výstup ze stanice Florenc C směr UAN, z vestibulu výstup E6</a:t>
            </a:r>
          </a:p>
          <a:p>
            <a:pPr marL="0" indent="0">
              <a:buNone/>
            </a:pPr>
            <a:r>
              <a:rPr lang="cs-CZ" sz="1700" b="1" dirty="0"/>
              <a:t>Výluky ve 2. polovině 2025: </a:t>
            </a:r>
          </a:p>
          <a:p>
            <a:r>
              <a:rPr lang="cs-CZ" sz="1600" dirty="0"/>
              <a:t>Předpoklad 4 víkendové výluky</a:t>
            </a:r>
          </a:p>
          <a:p>
            <a:r>
              <a:rPr lang="cs-CZ" sz="1600" dirty="0"/>
              <a:t>Termíny: </a:t>
            </a:r>
            <a:r>
              <a:rPr lang="cs-CZ" sz="1600" b="1" dirty="0">
                <a:solidFill>
                  <a:srgbClr val="FF0000"/>
                </a:solidFill>
              </a:rPr>
              <a:t>červenec , srpen</a:t>
            </a:r>
            <a:r>
              <a:rPr lang="cs-CZ" sz="1600" b="1" dirty="0"/>
              <a:t>, </a:t>
            </a:r>
            <a:r>
              <a:rPr lang="cs-CZ" sz="1600" b="1" dirty="0">
                <a:solidFill>
                  <a:srgbClr val="FF0000"/>
                </a:solidFill>
              </a:rPr>
              <a:t>říjen</a:t>
            </a:r>
            <a:r>
              <a:rPr lang="cs-CZ" sz="1600" b="1" dirty="0"/>
              <a:t> a </a:t>
            </a:r>
            <a:r>
              <a:rPr lang="cs-CZ" sz="1600" b="1" dirty="0">
                <a:solidFill>
                  <a:srgbClr val="FF0000"/>
                </a:solidFill>
              </a:rPr>
              <a:t>listopad</a:t>
            </a:r>
            <a:r>
              <a:rPr lang="cs-CZ" sz="1600" dirty="0"/>
              <a:t> </a:t>
            </a:r>
          </a:p>
          <a:p>
            <a:r>
              <a:rPr lang="cs-CZ" sz="1600" dirty="0"/>
              <a:t>Přesný termín je stanoven dle vývoje stavebních prací</a:t>
            </a:r>
          </a:p>
          <a:p>
            <a:pPr marL="0" indent="0">
              <a:buNone/>
            </a:pPr>
            <a:r>
              <a:rPr lang="cs-CZ" sz="1700" b="1" dirty="0"/>
              <a:t>Provoz metra na lince C během výluky:</a:t>
            </a:r>
          </a:p>
          <a:p>
            <a:r>
              <a:rPr lang="cs-CZ" sz="1600" dirty="0"/>
              <a:t>Letňany – Vltavská a Háje – Hlavní nádraží</a:t>
            </a:r>
          </a:p>
          <a:p>
            <a:pPr marL="0" indent="0">
              <a:buNone/>
            </a:pPr>
            <a:r>
              <a:rPr lang="cs-CZ" sz="1700" b="1" dirty="0"/>
              <a:t>Náhradní doprava:</a:t>
            </a:r>
          </a:p>
          <a:p>
            <a:r>
              <a:rPr lang="cs-CZ" sz="1600" dirty="0"/>
              <a:t>NTD XC v trase Hlavní nádraží – Špejchar</a:t>
            </a:r>
          </a:p>
          <a:p>
            <a:pPr marL="0" indent="0">
              <a:buNone/>
            </a:pPr>
            <a:r>
              <a:rPr lang="cs-CZ" sz="1700" b="1" dirty="0"/>
              <a:t>Omezení IAD:</a:t>
            </a:r>
          </a:p>
          <a:p>
            <a:pPr>
              <a:buFontTx/>
              <a:buChar char="-"/>
            </a:pPr>
            <a:r>
              <a:rPr lang="cs-CZ" sz="1600" dirty="0"/>
              <a:t>Uzávěra části ulice Ke Štvanici (mezi křižovatkami se Sokolovskou a Křižíkovou)</a:t>
            </a:r>
          </a:p>
          <a:p>
            <a:pPr>
              <a:buFontTx/>
              <a:buChar char="-"/>
            </a:pPr>
            <a:r>
              <a:rPr lang="cs-CZ" sz="1600" dirty="0"/>
              <a:t>Částečné omezení v ulicích Ke Štvanici a Křižíkova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135681985"/>
      </p:ext>
    </p:extLst>
  </p:cSld>
  <p:clrMapOvr>
    <a:masterClrMapping/>
  </p:clrMapOvr>
  <p:transition advClick="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1FA7C-304E-4E6D-92C3-B4467F49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700" dirty="0"/>
              <a:t>Letní výměna pražců na trase 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0AE37-2BF5-40E8-98D4-141DDD15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2888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800" b="1" dirty="0"/>
              <a:t>Termín prací a výluky metra:</a:t>
            </a:r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3. 7. – 6. 7. 2025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Rozsah prací:</a:t>
            </a:r>
          </a:p>
          <a:p>
            <a:pPr eaLnBrk="1" hangingPunct="1"/>
            <a:r>
              <a:rPr lang="cs-CZ" altLang="cs-CZ" sz="1800" dirty="0"/>
              <a:t>Výměna 341 dřevěných pražců za betonové na 1. koleji ve stanici Florenc C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Úsek bez provozu metra:</a:t>
            </a:r>
          </a:p>
          <a:p>
            <a:pPr eaLnBrk="1" hangingPunct="1"/>
            <a:r>
              <a:rPr lang="cs-CZ" altLang="cs-CZ" sz="1800" dirty="0"/>
              <a:t>Linka C v úseku Pražského povstání / I. P. Pavlova – Nádraží Holešovice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Provoz metra na lince C:</a:t>
            </a:r>
          </a:p>
          <a:p>
            <a:pPr eaLnBrk="1" hangingPunct="1"/>
            <a:r>
              <a:rPr lang="cs-CZ" altLang="cs-CZ" sz="1800" dirty="0"/>
              <a:t>Háje – Pražského povstání / I. P. Pavlova a Letňany – Nádraží Holešovice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Náhradní doprava:</a:t>
            </a:r>
          </a:p>
          <a:p>
            <a:pPr eaLnBrk="1" hangingPunct="1"/>
            <a:r>
              <a:rPr lang="cs-CZ" altLang="cs-CZ" sz="1800" dirty="0"/>
              <a:t>Bude zavedena NAD XC v trase Pražského povstání / I. P. Pavlova – Nádraží Holešovice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Omezení IAD:</a:t>
            </a:r>
          </a:p>
          <a:p>
            <a:pPr eaLnBrk="1" hangingPunct="1"/>
            <a:r>
              <a:rPr lang="cs-CZ" sz="1800" dirty="0"/>
              <a:t>Bez omezení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64278755"/>
      </p:ext>
    </p:extLst>
  </p:cSld>
  <p:clrMapOvr>
    <a:masterClrMapping/>
  </p:clrMapOvr>
  <p:transition advClick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5751D-0570-43E3-9B7C-057F90E6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800" dirty="0"/>
              <a:t>Modernizace zabezpečovacích zařízení na trase 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187AA9-98D6-41F9-B917-DECAFFBFE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7571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800" b="1" dirty="0"/>
              <a:t>Termín prací a výluky metra:</a:t>
            </a:r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1. etapa: 2. 8. – 8. 8. 2025</a:t>
            </a:r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2. etapa: 9. 8. – 10. 8. 2025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Rozsah prací:</a:t>
            </a:r>
          </a:p>
          <a:p>
            <a:pPr eaLnBrk="1" hangingPunct="1"/>
            <a:r>
              <a:rPr lang="cs-CZ" altLang="cs-CZ" sz="1800" dirty="0"/>
              <a:t>Modernizace zabezpečovacího zařízení na trase C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Úsek bez provozu metra:</a:t>
            </a:r>
          </a:p>
          <a:p>
            <a:pPr eaLnBrk="1" hangingPunct="1"/>
            <a:r>
              <a:rPr lang="cs-CZ" altLang="cs-CZ" sz="1800" dirty="0"/>
              <a:t>1. etapa: linka C v úseku Háje (Chodov) – Muzeum</a:t>
            </a:r>
          </a:p>
          <a:p>
            <a:pPr eaLnBrk="1" hangingPunct="1"/>
            <a:r>
              <a:rPr lang="cs-CZ" altLang="cs-CZ" sz="1800" dirty="0"/>
              <a:t>2. etapa: linka C v úseku Háje (Chodov) – Nádraží Holešovice 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Náhradní doprava:</a:t>
            </a:r>
          </a:p>
          <a:p>
            <a:pPr eaLnBrk="1" hangingPunct="1"/>
            <a:r>
              <a:rPr lang="cs-CZ" altLang="cs-CZ" sz="1800" dirty="0"/>
              <a:t>1. etapa: NAD XC v trase Chodov – Hlavní nádraží</a:t>
            </a:r>
          </a:p>
          <a:p>
            <a:pPr eaLnBrk="1" hangingPunct="1"/>
            <a:r>
              <a:rPr lang="cs-CZ" altLang="cs-CZ" sz="1800" dirty="0"/>
              <a:t>2. etapa: NAD XC v trase Chodov – Nádraží Holešovice </a:t>
            </a:r>
          </a:p>
          <a:p>
            <a:pPr eaLnBrk="1" hangingPunct="1"/>
            <a:r>
              <a:rPr lang="cs-CZ" altLang="cs-CZ" sz="1800" dirty="0"/>
              <a:t>U obou etap posíleny linky 125, 135 a 213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Omezení IAD:</a:t>
            </a:r>
          </a:p>
          <a:p>
            <a:pPr eaLnBrk="1" hangingPunct="1"/>
            <a:r>
              <a:rPr lang="cs-CZ" sz="1800" dirty="0"/>
              <a:t>Bez omezení</a:t>
            </a:r>
          </a:p>
        </p:txBody>
      </p:sp>
    </p:spTree>
    <p:extLst>
      <p:ext uri="{BB962C8B-B14F-4D97-AF65-F5344CB8AC3E}">
        <p14:creationId xmlns:p14="http://schemas.microsoft.com/office/powerpoint/2010/main" val="3007500248"/>
      </p:ext>
    </p:extLst>
  </p:cSld>
  <p:clrMapOvr>
    <a:masterClrMapping/>
  </p:clrMapOvr>
  <p:transition advClick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19C49-C487-EEEA-43CE-D2439C163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2848E-E6C0-B01C-F63D-8B550816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0050"/>
            <a:ext cx="8229600" cy="1143000"/>
          </a:xfrm>
        </p:spPr>
        <p:txBody>
          <a:bodyPr/>
          <a:lstStyle/>
          <a:p>
            <a:pPr algn="l"/>
            <a:r>
              <a:rPr lang="cs-CZ" altLang="cs-CZ" sz="3200" dirty="0"/>
              <a:t>Modernizace vlakového zabezpečovače ve stanicích Náměstí Míru a Jiřího z Poděbrad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47CF6A-8A0A-B452-C91C-3950C6C1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sz="1800" b="1" dirty="0"/>
              <a:t>Termín prací a výluky metra:</a:t>
            </a:r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27. 9. – 28. 9. 2025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Rozsah prací:</a:t>
            </a:r>
          </a:p>
          <a:p>
            <a:pPr eaLnBrk="1" hangingPunct="1"/>
            <a:r>
              <a:rPr lang="cs-CZ" altLang="cs-CZ" sz="1800" dirty="0"/>
              <a:t>Poslední etapa modernizace vlakového zabezpečovače LZA na trase A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Úsek bez provozu metra:</a:t>
            </a:r>
          </a:p>
          <a:p>
            <a:pPr eaLnBrk="1" hangingPunct="1"/>
            <a:r>
              <a:rPr lang="cs-CZ" altLang="cs-CZ" sz="1800" dirty="0"/>
              <a:t>Linka A v úseku Želivského – Dejvická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Provoz metra na lince A:</a:t>
            </a:r>
          </a:p>
          <a:p>
            <a:pPr eaLnBrk="1" hangingPunct="1"/>
            <a:r>
              <a:rPr lang="cs-CZ" altLang="cs-CZ" sz="1800" dirty="0"/>
              <a:t>Nemocnice Motol – Dejvická</a:t>
            </a:r>
          </a:p>
          <a:p>
            <a:pPr eaLnBrk="1" hangingPunct="1"/>
            <a:r>
              <a:rPr lang="cs-CZ" altLang="cs-CZ" sz="1800" dirty="0"/>
              <a:t>Želivského – Depo Hostivař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Náhradní doprava:</a:t>
            </a:r>
          </a:p>
          <a:p>
            <a:pPr eaLnBrk="1" hangingPunct="1"/>
            <a:r>
              <a:rPr lang="cs-CZ" altLang="cs-CZ" sz="1800" dirty="0"/>
              <a:t>NTD XA v trase Červený vrch –  Nové Strašnice</a:t>
            </a:r>
          </a:p>
          <a:p>
            <a:pPr eaLnBrk="1" hangingPunct="1"/>
            <a:r>
              <a:rPr lang="cs-CZ" altLang="cs-CZ" sz="1800" dirty="0"/>
              <a:t>Posílení provozu tram linky 26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Omezení IAD:</a:t>
            </a:r>
          </a:p>
          <a:p>
            <a:pPr eaLnBrk="1" hangingPunct="1"/>
            <a:r>
              <a:rPr lang="cs-CZ" sz="1800" dirty="0"/>
              <a:t>Bez omezení</a:t>
            </a:r>
          </a:p>
        </p:txBody>
      </p:sp>
    </p:spTree>
    <p:extLst>
      <p:ext uri="{BB962C8B-B14F-4D97-AF65-F5344CB8AC3E}">
        <p14:creationId xmlns:p14="http://schemas.microsoft.com/office/powerpoint/2010/main" val="3001148952"/>
      </p:ext>
    </p:extLst>
  </p:cSld>
  <p:clrMapOvr>
    <a:masterClrMapping/>
  </p:clrMapOvr>
  <p:transition advClick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293A9-2B8E-423D-8829-79C37C1F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800" dirty="0"/>
              <a:t>Podzimní výměna pražců na trase C </a:t>
            </a:r>
            <a:endParaRPr lang="cs-CZ" sz="3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3E048-6112-43A5-AA39-62A4AA4A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700" b="1" dirty="0"/>
              <a:t>Termín prací a výluky metra:</a:t>
            </a:r>
          </a:p>
          <a:p>
            <a:pPr marL="0" indent="0" eaLnBrk="1" hangingPunct="1">
              <a:buNone/>
            </a:pPr>
            <a:r>
              <a:rPr lang="cs-CZ" altLang="cs-CZ" sz="1700" b="1" dirty="0">
                <a:solidFill>
                  <a:srgbClr val="FF0000"/>
                </a:solidFill>
              </a:rPr>
              <a:t>15. 11. – 17. 11. 2025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Rozsah prací:</a:t>
            </a:r>
          </a:p>
          <a:p>
            <a:pPr eaLnBrk="1" hangingPunct="1"/>
            <a:r>
              <a:rPr lang="cs-CZ" altLang="cs-CZ" sz="1700" dirty="0"/>
              <a:t>Výměna 178 stávajících dřevěných pražců za betonové na 2. koleji ve stanici Muzeum C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Úsek bez provozu metra:</a:t>
            </a:r>
          </a:p>
          <a:p>
            <a:pPr eaLnBrk="1" hangingPunct="1"/>
            <a:r>
              <a:rPr lang="cs-CZ" altLang="cs-CZ" sz="1700" dirty="0"/>
              <a:t>Linka C v úseku Pražského povstání – Florenc 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Provoz metra na lince C:</a:t>
            </a:r>
          </a:p>
          <a:p>
            <a:pPr eaLnBrk="1" hangingPunct="1"/>
            <a:r>
              <a:rPr lang="cs-CZ" altLang="cs-CZ" sz="1700" dirty="0"/>
              <a:t>Letňany – Florenc</a:t>
            </a:r>
          </a:p>
          <a:p>
            <a:pPr eaLnBrk="1" hangingPunct="1"/>
            <a:r>
              <a:rPr lang="cs-CZ" altLang="cs-CZ" sz="1700" dirty="0"/>
              <a:t>Pražského povstání – Háje 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Náhradní doprava:</a:t>
            </a:r>
          </a:p>
          <a:p>
            <a:pPr eaLnBrk="1" hangingPunct="1"/>
            <a:r>
              <a:rPr lang="cs-CZ" altLang="cs-CZ" sz="1700" dirty="0"/>
              <a:t>NAD XC v trase Pražského povstání – Florenc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Omezení IAD:</a:t>
            </a:r>
          </a:p>
          <a:p>
            <a:pPr eaLnBrk="1" hangingPunct="1"/>
            <a:r>
              <a:rPr lang="cs-CZ" sz="1700" dirty="0"/>
              <a:t>Bez omezení</a:t>
            </a:r>
          </a:p>
        </p:txBody>
      </p:sp>
    </p:spTree>
    <p:extLst>
      <p:ext uri="{BB962C8B-B14F-4D97-AF65-F5344CB8AC3E}">
        <p14:creationId xmlns:p14="http://schemas.microsoft.com/office/powerpoint/2010/main" val="3183624398"/>
      </p:ext>
    </p:extLst>
  </p:cSld>
  <p:clrMapOvr>
    <a:masterClrMapping/>
  </p:clrMapOvr>
  <p:transition advClick="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313F-8138-479F-011F-DAD824B60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E7D61-587C-65D6-33FB-195B402A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900" dirty="0"/>
              <a:t>Modernizace zabezpečovacích zařízení ve stanicích I. P. Pavlova, Muzeum C a Hl. nádraží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E4388-A2E1-3D26-015F-15DC575CF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sz="1800" b="1" dirty="0"/>
              <a:t>Termín prací a výluky metra:</a:t>
            </a:r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22. 11. – 23. 11. 2025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Rozsah prací:</a:t>
            </a:r>
          </a:p>
          <a:p>
            <a:pPr eaLnBrk="1" hangingPunct="1"/>
            <a:r>
              <a:rPr lang="cs-CZ" altLang="cs-CZ" sz="1800" dirty="0"/>
              <a:t>Pokračování v modernizaci zabezpečovacích zařízení na trase C, tentokrát ve stanicích I. P. Pavlova, Muzeum a Hlavní nádraží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Úsek bez provozu metra:</a:t>
            </a:r>
          </a:p>
          <a:p>
            <a:pPr eaLnBrk="1" hangingPunct="1"/>
            <a:r>
              <a:rPr lang="cs-CZ" altLang="cs-CZ" sz="1800" dirty="0"/>
              <a:t>Linka C v úseku Pražského povstání – Nádraží Holešovice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Provoz metra na lince C:</a:t>
            </a:r>
          </a:p>
          <a:p>
            <a:pPr eaLnBrk="1" hangingPunct="1"/>
            <a:r>
              <a:rPr lang="cs-CZ" altLang="cs-CZ" sz="1800" dirty="0"/>
              <a:t>Letňany – Nádraží Holešovice</a:t>
            </a:r>
          </a:p>
          <a:p>
            <a:pPr eaLnBrk="1" hangingPunct="1"/>
            <a:r>
              <a:rPr lang="cs-CZ" altLang="cs-CZ" sz="1800" dirty="0"/>
              <a:t>Pražského povstání – Háje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Náhradní doprava:</a:t>
            </a:r>
          </a:p>
          <a:p>
            <a:pPr eaLnBrk="1" hangingPunct="1"/>
            <a:r>
              <a:rPr lang="cs-CZ" altLang="cs-CZ" sz="1800" dirty="0"/>
              <a:t>NTD XC v trase Pražského povstání – Nádraží Holešovice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Omezení IAD:</a:t>
            </a:r>
          </a:p>
          <a:p>
            <a:pPr eaLnBrk="1" hangingPunct="1"/>
            <a:r>
              <a:rPr lang="cs-CZ" sz="1800" dirty="0"/>
              <a:t>Bez omezení</a:t>
            </a:r>
          </a:p>
        </p:txBody>
      </p:sp>
    </p:spTree>
    <p:extLst>
      <p:ext uri="{BB962C8B-B14F-4D97-AF65-F5344CB8AC3E}">
        <p14:creationId xmlns:p14="http://schemas.microsoft.com/office/powerpoint/2010/main" val="3539032579"/>
      </p:ext>
    </p:extLst>
  </p:cSld>
  <p:clrMapOvr>
    <a:masterClrMapping/>
  </p:clrMapOvr>
  <p:transition advClick="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293A9-2B8E-423D-8829-79C37C1F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/>
              <a:t>Přehled akcí DPP leden – prosinec 2025</a:t>
            </a:r>
          </a:p>
        </p:txBody>
      </p:sp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B5902043-C4F3-F454-53F1-CA04BD30D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57529"/>
              </p:ext>
            </p:extLst>
          </p:nvPr>
        </p:nvGraphicFramePr>
        <p:xfrm>
          <a:off x="616192" y="1445945"/>
          <a:ext cx="7911616" cy="396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334485" imgH="5181600" progId="Excel.Sheet.12">
                  <p:embed/>
                </p:oleObj>
              </mc:Choice>
              <mc:Fallback>
                <p:oleObj name="Worksheet" r:id="rId3" imgW="10334485" imgH="5181600" progId="Excel.Sheet.12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B5902043-C4F3-F454-53F1-CA04BD30D9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192" y="1445945"/>
                        <a:ext cx="7911616" cy="3966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42159"/>
      </p:ext>
    </p:extLst>
  </p:cSld>
  <p:clrMapOvr>
    <a:masterClrMapping/>
  </p:clrMapOvr>
  <p:transition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75FD682-A6D3-678F-ABF5-E1F095C34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F10950-6390-D8E6-451F-A4EFE7990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3800" dirty="0"/>
              <a:t>Akce dokončené v 1. pololetí 2025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A8F5EDE-DE63-E25D-CC4F-1E6E6002B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003232" cy="48245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Novostavby:</a:t>
            </a:r>
            <a:r>
              <a:rPr lang="cs-CZ" altLang="cs-CZ" sz="1700" b="1" dirty="0"/>
              <a:t> </a:t>
            </a:r>
          </a:p>
          <a:p>
            <a:pPr eaLnBrk="1" hangingPunct="1"/>
            <a:r>
              <a:rPr lang="cs-CZ" altLang="cs-CZ" sz="1700" dirty="0"/>
              <a:t>Výstavba nové vozovny Hloubětín – uvedena do provozu </a:t>
            </a:r>
            <a:r>
              <a:rPr lang="cs-CZ" altLang="cs-CZ" sz="1700" b="1" dirty="0"/>
              <a:t>21. 3. 2025 </a:t>
            </a:r>
            <a:r>
              <a:rPr lang="cs-CZ" altLang="cs-CZ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800" b="1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endParaRPr lang="cs-CZ" altLang="cs-CZ" sz="1700" dirty="0"/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Opravy a rekonstrukce Povrch:</a:t>
            </a:r>
          </a:p>
          <a:p>
            <a:pPr eaLnBrk="1" hangingPunct="1"/>
            <a:r>
              <a:rPr lang="cs-CZ" altLang="cs-CZ" sz="1700" dirty="0"/>
              <a:t>OTT Chotkova – dokončeno </a:t>
            </a:r>
            <a:r>
              <a:rPr lang="cs-CZ" altLang="cs-CZ" sz="1700" b="1" dirty="0"/>
              <a:t>28. 2. 2025</a:t>
            </a:r>
            <a:r>
              <a:rPr lang="cs-CZ" altLang="cs-CZ" sz="1700" dirty="0"/>
              <a:t> </a:t>
            </a:r>
            <a:r>
              <a:rPr lang="cs-CZ" altLang="cs-CZ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700" dirty="0"/>
          </a:p>
          <a:p>
            <a:pPr eaLnBrk="1" hangingPunct="1"/>
            <a:r>
              <a:rPr lang="cs-CZ" altLang="cs-CZ" sz="1700" dirty="0"/>
              <a:t>RTT Vozovna Střešovice – dokončeno </a:t>
            </a:r>
            <a:r>
              <a:rPr lang="cs-CZ" altLang="cs-CZ" sz="1700" b="1" dirty="0"/>
              <a:t>30. 4. 2025 </a:t>
            </a:r>
            <a:r>
              <a:rPr lang="cs-CZ" altLang="cs-CZ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700" b="1" dirty="0"/>
          </a:p>
          <a:p>
            <a:pPr eaLnBrk="1" hangingPunct="1"/>
            <a:r>
              <a:rPr lang="cs-CZ" altLang="cs-CZ" sz="1700" dirty="0"/>
              <a:t>OTT Patočkova (včetně OTT Milady Horákové) – dokončeno </a:t>
            </a:r>
            <a:r>
              <a:rPr lang="cs-CZ" altLang="cs-CZ" sz="1700" b="1" dirty="0"/>
              <a:t>30. 4. 2025</a:t>
            </a:r>
            <a:r>
              <a:rPr lang="cs-CZ" altLang="cs-CZ" sz="1700" dirty="0"/>
              <a:t> </a:t>
            </a:r>
            <a:r>
              <a:rPr lang="cs-CZ" altLang="cs-CZ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700" dirty="0"/>
          </a:p>
          <a:p>
            <a:pPr eaLnBrk="1" hangingPunct="1"/>
            <a:r>
              <a:rPr lang="cs-CZ" altLang="cs-CZ" sz="1700" dirty="0"/>
              <a:t>OTT Podjezd Průmyslová – dokončeno </a:t>
            </a:r>
            <a:r>
              <a:rPr lang="cs-CZ" altLang="cs-CZ" sz="1700" b="1" dirty="0"/>
              <a:t>30. 5. 2025</a:t>
            </a:r>
            <a:r>
              <a:rPr lang="cs-CZ" altLang="cs-CZ" sz="1700" dirty="0"/>
              <a:t> </a:t>
            </a:r>
            <a:r>
              <a:rPr lang="cs-CZ" altLang="cs-CZ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700" dirty="0"/>
          </a:p>
          <a:p>
            <a:pPr eaLnBrk="1" hangingPunct="1"/>
            <a:r>
              <a:rPr lang="cs-CZ" altLang="cs-CZ" sz="1700" dirty="0"/>
              <a:t>OTT Klárov – dokončeno </a:t>
            </a:r>
            <a:r>
              <a:rPr lang="cs-CZ" altLang="cs-CZ" sz="1700" b="1" dirty="0"/>
              <a:t>11. 6. 2025</a:t>
            </a:r>
            <a:r>
              <a:rPr lang="cs-CZ" altLang="cs-CZ" sz="1700" dirty="0"/>
              <a:t> (zkrácena o tři dny) </a:t>
            </a:r>
            <a:r>
              <a:rPr lang="cs-CZ" altLang="cs-CZ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700" dirty="0"/>
          </a:p>
          <a:p>
            <a:pPr marL="0" indent="0" eaLnBrk="1" hangingPunct="1">
              <a:buNone/>
            </a:pPr>
            <a:endParaRPr lang="cs-CZ" altLang="cs-CZ" sz="1700" dirty="0"/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Modernizace a rekonstrukce Metro:</a:t>
            </a:r>
          </a:p>
          <a:p>
            <a:pPr eaLnBrk="1" hangingPunct="1"/>
            <a:r>
              <a:rPr lang="cs-CZ" altLang="cs-CZ" sz="1800" dirty="0"/>
              <a:t>Modernizace zabezpečovacích zařízení na trase C v úseku Kačerov – Budějovická (</a:t>
            </a:r>
            <a:r>
              <a:rPr lang="cs-CZ" altLang="cs-CZ" sz="1800" b="1" dirty="0"/>
              <a:t>12. 1. 2025</a:t>
            </a:r>
            <a:r>
              <a:rPr lang="cs-CZ" altLang="cs-CZ" sz="1800" dirty="0"/>
              <a:t>) </a:t>
            </a:r>
            <a:r>
              <a:rPr lang="cs-CZ" altLang="cs-CZ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cs-CZ" altLang="cs-CZ" sz="1800" dirty="0"/>
              <a:t>a Pankrác – Vyšehrad (</a:t>
            </a:r>
            <a:r>
              <a:rPr lang="cs-CZ" altLang="cs-CZ" sz="1800" b="1" dirty="0"/>
              <a:t>2. 2. 2025</a:t>
            </a:r>
            <a:r>
              <a:rPr lang="cs-CZ" altLang="cs-CZ" sz="1800" dirty="0"/>
              <a:t>) </a:t>
            </a:r>
            <a:r>
              <a:rPr lang="cs-CZ" altLang="cs-CZ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800" dirty="0"/>
          </a:p>
          <a:p>
            <a:pPr eaLnBrk="1" hangingPunct="1"/>
            <a:r>
              <a:rPr lang="cs-CZ" altLang="cs-CZ" sz="1700" dirty="0"/>
              <a:t>Florenc C – další etapa rekonstrukce stropní desky – </a:t>
            </a:r>
            <a:r>
              <a:rPr lang="cs-CZ" altLang="cs-CZ" sz="1700" b="1" dirty="0"/>
              <a:t>1. 6. 2025</a:t>
            </a:r>
            <a:r>
              <a:rPr lang="cs-CZ" altLang="cs-CZ" sz="1700" dirty="0"/>
              <a:t> </a:t>
            </a:r>
            <a:r>
              <a:rPr lang="cs-CZ" altLang="cs-CZ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600" dirty="0"/>
          </a:p>
          <a:p>
            <a:pPr eaLnBrk="1" hangingPunct="1"/>
            <a:endParaRPr lang="cs-CZ" altLang="cs-CZ" sz="1700" dirty="0"/>
          </a:p>
        </p:txBody>
      </p:sp>
    </p:spTree>
    <p:extLst>
      <p:ext uri="{BB962C8B-B14F-4D97-AF65-F5344CB8AC3E}">
        <p14:creationId xmlns:p14="http://schemas.microsoft.com/office/powerpoint/2010/main" val="67912848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CC8F72D-36F4-1893-6C58-0946629A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6950FD3-1580-9C73-4A9D-5E0E292AE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2900" dirty="0"/>
              <a:t>Probíhající akce s přesahem do 2. pololetí 2025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BE59617-D206-0DF7-C647-90379EFFC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003232" cy="48245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500" b="1" dirty="0">
                <a:solidFill>
                  <a:srgbClr val="FF0000"/>
                </a:solidFill>
              </a:rPr>
              <a:t>Novostavby Povrch:</a:t>
            </a:r>
            <a:r>
              <a:rPr lang="cs-CZ" altLang="cs-CZ" sz="1500" b="1" dirty="0"/>
              <a:t> </a:t>
            </a:r>
          </a:p>
          <a:p>
            <a:pPr eaLnBrk="1" hangingPunct="1"/>
            <a:r>
              <a:rPr lang="cs-CZ" altLang="cs-CZ" sz="1500" dirty="0"/>
              <a:t>TT Václavské náměstí – výstavba do konce června 2027</a:t>
            </a:r>
          </a:p>
          <a:p>
            <a:pPr eaLnBrk="1" hangingPunct="1"/>
            <a:r>
              <a:rPr lang="cs-CZ" altLang="cs-CZ" sz="1500" dirty="0"/>
              <a:t>TT Muzeum – výstavba do konce března 2027</a:t>
            </a:r>
          </a:p>
          <a:p>
            <a:pPr eaLnBrk="1" hangingPunct="1"/>
            <a:r>
              <a:rPr lang="cs-CZ" altLang="cs-CZ" sz="1500" dirty="0"/>
              <a:t>Infrastruktura pro elektrifikaci bus linky 137 – výstavba do konce dubna 2026</a:t>
            </a:r>
          </a:p>
          <a:p>
            <a:pPr eaLnBrk="1" hangingPunct="1"/>
            <a:r>
              <a:rPr lang="cs-CZ" altLang="cs-CZ" sz="1500" dirty="0"/>
              <a:t>Infrastruktura pro elektrifikaci bus linek 131 a 176 – výstavba do konce června 2026</a:t>
            </a:r>
          </a:p>
          <a:p>
            <a:pPr marL="0" indent="0" eaLnBrk="1" hangingPunct="1">
              <a:buNone/>
            </a:pPr>
            <a:r>
              <a:rPr lang="cs-CZ" altLang="cs-CZ" sz="1500" b="1" dirty="0">
                <a:solidFill>
                  <a:srgbClr val="FF0000"/>
                </a:solidFill>
              </a:rPr>
              <a:t>Novostavby Metro:</a:t>
            </a:r>
            <a:endParaRPr lang="cs-CZ" altLang="cs-CZ" sz="1500" dirty="0"/>
          </a:p>
          <a:p>
            <a:pPr eaLnBrk="1" hangingPunct="1"/>
            <a:r>
              <a:rPr lang="cs-CZ" altLang="cs-CZ" sz="1500" dirty="0"/>
              <a:t>Bezbariérové zpřístupnění stanice metra Radlická – předpoklad zprovoznění na začátku července 2025</a:t>
            </a:r>
          </a:p>
          <a:p>
            <a:pPr eaLnBrk="1" hangingPunct="1"/>
            <a:r>
              <a:rPr lang="cs-CZ" altLang="cs-CZ" sz="1500" dirty="0"/>
              <a:t>Výstavba 1. úseku metra D – od 1. 4. 2023</a:t>
            </a:r>
          </a:p>
          <a:p>
            <a:pPr marL="0" indent="0" eaLnBrk="1" hangingPunct="1">
              <a:buNone/>
            </a:pPr>
            <a:r>
              <a:rPr lang="cs-CZ" altLang="cs-CZ" sz="1500" b="1" dirty="0">
                <a:solidFill>
                  <a:srgbClr val="FF0000"/>
                </a:solidFill>
              </a:rPr>
              <a:t>Opravy a rekonstrukce Povrch:</a:t>
            </a:r>
          </a:p>
          <a:p>
            <a:pPr eaLnBrk="1" hangingPunct="1"/>
            <a:r>
              <a:rPr lang="cs-CZ" altLang="cs-CZ" sz="1500" dirty="0"/>
              <a:t>RTT U Výstaviště – práce do konce roku 2025; výluka tram do 10. 10. 2025</a:t>
            </a:r>
          </a:p>
          <a:p>
            <a:pPr marL="342000" indent="-3420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cs-CZ" sz="1500" dirty="0"/>
              <a:t>Rekonstrukce tratě LD Petřín – předpoklad prací do jara 2026, zprovoznění v létě 2026</a:t>
            </a:r>
          </a:p>
          <a:p>
            <a:pPr marL="0" indent="0">
              <a:spcBef>
                <a:spcPts val="432"/>
              </a:spcBef>
              <a:buNone/>
            </a:pPr>
            <a:r>
              <a:rPr lang="cs-CZ" altLang="cs-CZ" sz="1500" b="1" dirty="0">
                <a:solidFill>
                  <a:srgbClr val="FF0000"/>
                </a:solidFill>
              </a:rPr>
              <a:t>Rekonstrukce a revitalizace Metro:</a:t>
            </a:r>
            <a:endParaRPr lang="cs-CZ" sz="1500" dirty="0"/>
          </a:p>
          <a:p>
            <a:pPr eaLnBrk="1" hangingPunct="1"/>
            <a:r>
              <a:rPr lang="cs-CZ" altLang="cs-CZ" sz="1500" dirty="0"/>
              <a:t>Rekonstrukce stropní desky a vestibulu stanice Florenc C – předpoklad prací do konce roku 2026</a:t>
            </a:r>
          </a:p>
          <a:p>
            <a:pPr eaLnBrk="1" hangingPunct="1"/>
            <a:r>
              <a:rPr lang="cs-CZ" altLang="cs-CZ" sz="1500" dirty="0"/>
              <a:t>Revitalizace stanice Českomoravská – předpoklad prací do konce roku 2025</a:t>
            </a:r>
          </a:p>
          <a:p>
            <a:pPr eaLnBrk="1" hangingPunct="1"/>
            <a:r>
              <a:rPr lang="cs-CZ" altLang="cs-CZ" sz="1500" dirty="0"/>
              <a:t>Revitalizace stanice Pankrác + vybudování přestupů mezi trasami C a D – předpoklad prací do 5. 1. 2026</a:t>
            </a:r>
          </a:p>
        </p:txBody>
      </p:sp>
    </p:spTree>
    <p:extLst>
      <p:ext uri="{BB962C8B-B14F-4D97-AF65-F5344CB8AC3E}">
        <p14:creationId xmlns:p14="http://schemas.microsoft.com/office/powerpoint/2010/main" val="333540280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EDBCFCE-4B90-1E59-80C6-C757FE77D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40B8488-3A54-B96D-404D-9BA812E24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2500" dirty="0"/>
              <a:t>Akce s předpokládaným zahájením 06-12/2025 - Povrch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7BD74D-B40D-2E8A-C618-979857AB3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29005"/>
            <a:ext cx="8003232" cy="48245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700" b="1" dirty="0">
                <a:solidFill>
                  <a:srgbClr val="FF0000"/>
                </a:solidFill>
              </a:rPr>
              <a:t>Novostavby:</a:t>
            </a:r>
            <a:r>
              <a:rPr lang="cs-CZ" altLang="cs-CZ" sz="1700" b="1" dirty="0"/>
              <a:t> </a:t>
            </a:r>
          </a:p>
          <a:p>
            <a:pPr eaLnBrk="1" hangingPunct="1"/>
            <a:r>
              <a:rPr lang="cs-CZ" altLang="cs-CZ" sz="1700" dirty="0"/>
              <a:t>TT Počernická – předpoklad zahájení výstavby červenec 2025</a:t>
            </a:r>
          </a:p>
          <a:p>
            <a:pPr eaLnBrk="1" hangingPunct="1"/>
            <a:endParaRPr lang="cs-CZ" altLang="cs-CZ" sz="1700" dirty="0"/>
          </a:p>
          <a:p>
            <a:pPr marL="0" indent="0" eaLnBrk="1" hangingPunct="1">
              <a:buNone/>
            </a:pPr>
            <a:r>
              <a:rPr lang="cs-CZ" altLang="cs-CZ" sz="1700" b="1" dirty="0">
                <a:solidFill>
                  <a:srgbClr val="FF0000"/>
                </a:solidFill>
              </a:rPr>
              <a:t>Opravy a rekonstrukce:</a:t>
            </a:r>
          </a:p>
          <a:p>
            <a:pPr eaLnBrk="1" hangingPunct="1"/>
            <a:r>
              <a:rPr lang="cs-CZ" altLang="cs-CZ" sz="1700" dirty="0"/>
              <a:t>OTT Plzeňská </a:t>
            </a:r>
          </a:p>
          <a:p>
            <a:pPr eaLnBrk="1" hangingPunct="1"/>
            <a:r>
              <a:rPr lang="cs-CZ" altLang="cs-CZ" sz="1700" dirty="0"/>
              <a:t>OTT Karlovarská/Bělohorská</a:t>
            </a:r>
          </a:p>
          <a:p>
            <a:pPr eaLnBrk="1" hangingPunct="1"/>
            <a:r>
              <a:rPr lang="cs-CZ" altLang="cs-CZ" sz="1700" dirty="0">
                <a:solidFill>
                  <a:srgbClr val="00B0F0"/>
                </a:solidFill>
              </a:rPr>
              <a:t>Nádražní (akce Správy železnic)</a:t>
            </a:r>
          </a:p>
          <a:p>
            <a:pPr eaLnBrk="1" hangingPunct="1"/>
            <a:r>
              <a:rPr lang="cs-CZ" altLang="cs-CZ" sz="1700" dirty="0"/>
              <a:t>OTT Svatovítská</a:t>
            </a:r>
          </a:p>
          <a:p>
            <a:pPr marL="342000" indent="-3420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cs-CZ" sz="1700" dirty="0"/>
              <a:t>Modernizace TT Jana Želivského</a:t>
            </a:r>
          </a:p>
        </p:txBody>
      </p:sp>
    </p:spTree>
    <p:extLst>
      <p:ext uri="{BB962C8B-B14F-4D97-AF65-F5344CB8AC3E}">
        <p14:creationId xmlns:p14="http://schemas.microsoft.com/office/powerpoint/2010/main" val="322015411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465C070-BE76-9C02-B616-935BEC5A9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4404822-0BEE-274E-270F-C5436C8E8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dirty="0"/>
              <a:t>RTT U Výstaviště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1DE86A5-E09E-DDB7-8FCF-A13F25BB5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3538736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650" b="1" dirty="0"/>
              <a:t>Termín prací:</a:t>
            </a:r>
          </a:p>
          <a:p>
            <a:pPr marL="0" indent="0" eaLnBrk="1" hangingPunct="1">
              <a:buNone/>
            </a:pPr>
            <a:r>
              <a:rPr lang="cs-CZ" altLang="cs-CZ" sz="1650" b="1" dirty="0">
                <a:solidFill>
                  <a:srgbClr val="FF0000"/>
                </a:solidFill>
              </a:rPr>
              <a:t>27. 1. 2025 – konec roku 2025</a:t>
            </a:r>
          </a:p>
          <a:p>
            <a:pPr marL="0" indent="0" eaLnBrk="1" hangingPunct="1">
              <a:buNone/>
            </a:pPr>
            <a:r>
              <a:rPr lang="cs-CZ" altLang="cs-CZ" sz="1650" b="1" dirty="0"/>
              <a:t>Termín výluky tramvají:</a:t>
            </a:r>
          </a:p>
          <a:p>
            <a:pPr marL="0" indent="0" eaLnBrk="1" hangingPunct="1">
              <a:buNone/>
            </a:pPr>
            <a:r>
              <a:rPr lang="cs-CZ" altLang="cs-CZ" sz="1650" b="1" dirty="0">
                <a:solidFill>
                  <a:srgbClr val="FF0000"/>
                </a:solidFill>
              </a:rPr>
              <a:t>1. 2. – 10. 10. 2025</a:t>
            </a:r>
          </a:p>
          <a:p>
            <a:pPr marL="0" indent="0" eaLnBrk="1" hangingPunct="1">
              <a:buNone/>
            </a:pPr>
            <a:r>
              <a:rPr lang="cs-CZ" altLang="cs-CZ" sz="1650" b="1" dirty="0"/>
              <a:t>Rozsah prací: </a:t>
            </a:r>
          </a:p>
          <a:p>
            <a:pPr eaLnBrk="1" hangingPunct="1"/>
            <a:r>
              <a:rPr lang="cs-CZ" altLang="cs-CZ" sz="1650" dirty="0"/>
              <a:t>Koordinovaná akce DPP, PVS, Správy železnic a TSK</a:t>
            </a:r>
          </a:p>
          <a:p>
            <a:pPr marL="0" indent="0" eaLnBrk="1" hangingPunct="1">
              <a:buNone/>
            </a:pPr>
            <a:r>
              <a:rPr lang="cs-CZ" altLang="cs-CZ" sz="1650" b="1" dirty="0"/>
              <a:t>Úsek bez provozu tramvají:</a:t>
            </a:r>
          </a:p>
          <a:p>
            <a:pPr eaLnBrk="1" hangingPunct="1"/>
            <a:r>
              <a:rPr lang="cs-CZ" altLang="cs-CZ" sz="1650" dirty="0"/>
              <a:t>Výstaviště - Nádraží Holešovice</a:t>
            </a:r>
          </a:p>
          <a:p>
            <a:pPr marL="0" indent="0" eaLnBrk="1" hangingPunct="1">
              <a:buNone/>
            </a:pPr>
            <a:r>
              <a:rPr lang="cs-CZ" altLang="cs-CZ" sz="1650" b="1" dirty="0"/>
              <a:t>Náhradní doprava:</a:t>
            </a:r>
          </a:p>
          <a:p>
            <a:pPr eaLnBrk="1" hangingPunct="1"/>
            <a:r>
              <a:rPr lang="cs-CZ" altLang="cs-CZ" sz="1650" dirty="0"/>
              <a:t>Není zavedena</a:t>
            </a:r>
          </a:p>
          <a:p>
            <a:pPr marL="0" indent="0" eaLnBrk="1" hangingPunct="1">
              <a:buNone/>
            </a:pPr>
            <a:r>
              <a:rPr lang="cs-CZ" altLang="cs-CZ" sz="1650" b="1" dirty="0"/>
              <a:t>Omezení IAD:</a:t>
            </a:r>
          </a:p>
          <a:p>
            <a:pPr eaLnBrk="1" hangingPunct="1"/>
            <a:r>
              <a:rPr lang="cs-CZ" altLang="cs-CZ" sz="1650" dirty="0"/>
              <a:t>Vyloučena IAD v ulici U Výstaviště</a:t>
            </a:r>
          </a:p>
          <a:p>
            <a:pPr eaLnBrk="1" hangingPunct="1"/>
            <a:r>
              <a:rPr lang="cs-CZ" altLang="cs-CZ" sz="1650" dirty="0"/>
              <a:t>Povolen přímý směr Bubenská x Za Elektrárnou a naopak</a:t>
            </a:r>
          </a:p>
        </p:txBody>
      </p:sp>
      <p:pic>
        <p:nvPicPr>
          <p:cNvPr id="5" name="Obrázek 4" descr="Obsah obrázku mapa, text, atlas, Plán&#10;&#10;Popis byl vytvořen automaticky">
            <a:extLst>
              <a:ext uri="{FF2B5EF4-FFF2-40B4-BE49-F238E27FC236}">
                <a16:creationId xmlns:a16="http://schemas.microsoft.com/office/drawing/2014/main" id="{0CFFB2C4-8C57-5CE8-139C-46E31CBD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13" y="1340768"/>
            <a:ext cx="4751813" cy="30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846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A2C49A-E33F-416E-A9AE-CCE2D79EA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dirty="0"/>
              <a:t>RTT U Výstaviště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EE7DA12-9031-4DA2-BF84-929E975E3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003232" cy="4525963"/>
          </a:xfrm>
        </p:spPr>
        <p:txBody>
          <a:bodyPr/>
          <a:lstStyle/>
          <a:p>
            <a:pPr eaLnBrk="1" hangingPunct="1"/>
            <a:r>
              <a:rPr lang="cs-CZ" altLang="cs-CZ" sz="1800" dirty="0"/>
              <a:t>Navazuje na dvě předchozí akce:</a:t>
            </a:r>
          </a:p>
          <a:p>
            <a:pPr lvl="1" eaLnBrk="1" hangingPunct="1"/>
            <a:r>
              <a:rPr lang="cs-CZ" altLang="cs-CZ" sz="1600" dirty="0"/>
              <a:t>RTT v podjezdu pod železniční tratí Praha – Kralupy (2023) +</a:t>
            </a:r>
          </a:p>
          <a:p>
            <a:pPr lvl="1" eaLnBrk="1" hangingPunct="1"/>
            <a:r>
              <a:rPr lang="cs-CZ" altLang="cs-CZ" sz="1600" dirty="0"/>
              <a:t>RTT Dukelských hrdinů (2024)</a:t>
            </a:r>
          </a:p>
          <a:p>
            <a:pPr eaLnBrk="1" hangingPunct="1"/>
            <a:r>
              <a:rPr lang="cs-CZ" altLang="cs-CZ" sz="1800" dirty="0"/>
              <a:t>Etapizace stavby:</a:t>
            </a:r>
          </a:p>
          <a:p>
            <a:pPr lvl="1" eaLnBrk="1" hangingPunct="1"/>
            <a:r>
              <a:rPr lang="cs-CZ" altLang="cs-CZ" sz="1600" dirty="0"/>
              <a:t>1. etapa: demontáž vozovek a snesení TT – </a:t>
            </a:r>
            <a:r>
              <a:rPr lang="cs-CZ" altLang="cs-CZ" sz="1600" b="1" dirty="0"/>
              <a:t>provedeno </a:t>
            </a:r>
            <a:r>
              <a:rPr lang="cs-CZ" altLang="cs-CZ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600" b="1" dirty="0"/>
          </a:p>
          <a:p>
            <a:pPr lvl="1" eaLnBrk="1" hangingPunct="1"/>
            <a:r>
              <a:rPr lang="cs-CZ" altLang="cs-CZ" sz="1600" dirty="0"/>
              <a:t>2. etapa: rekonstrukce kanalizace a vodovodu, přeložky inženýrských sítí – </a:t>
            </a:r>
            <a:r>
              <a:rPr lang="cs-CZ" altLang="cs-CZ" sz="1600" b="1" dirty="0"/>
              <a:t>probíhá do cca 15. 7. 2025</a:t>
            </a:r>
          </a:p>
          <a:p>
            <a:pPr lvl="1" eaLnBrk="1" hangingPunct="1"/>
            <a:r>
              <a:rPr lang="cs-CZ" altLang="cs-CZ" sz="1600" dirty="0"/>
              <a:t>3. etapa: rekonstrukce a narovnání TT, výměna kolejové konstrukce (1x6) a spojovacího oblouku v křižovatce Partyzánská x Na </a:t>
            </a:r>
            <a:r>
              <a:rPr lang="cs-CZ" altLang="cs-CZ" sz="1600" dirty="0" err="1"/>
              <a:t>Zátorách</a:t>
            </a:r>
            <a:r>
              <a:rPr lang="cs-CZ" altLang="cs-CZ" sz="1600" dirty="0"/>
              <a:t> (</a:t>
            </a:r>
            <a:r>
              <a:rPr lang="cs-CZ" altLang="cs-CZ" sz="1600" b="1" dirty="0"/>
              <a:t>předpoklad</a:t>
            </a:r>
            <a:r>
              <a:rPr lang="cs-CZ" altLang="cs-CZ" sz="1600" dirty="0"/>
              <a:t> </a:t>
            </a:r>
            <a:r>
              <a:rPr lang="cs-CZ" altLang="cs-CZ" sz="1600" b="1" dirty="0"/>
              <a:t>15. 7. – 10. 10. 2025</a:t>
            </a:r>
            <a:r>
              <a:rPr lang="cs-CZ" altLang="cs-CZ" sz="1600" dirty="0"/>
              <a:t>)</a:t>
            </a:r>
          </a:p>
          <a:p>
            <a:pPr lvl="1" eaLnBrk="1" hangingPunct="1"/>
            <a:r>
              <a:rPr lang="cs-CZ" altLang="cs-CZ" sz="1600" dirty="0"/>
              <a:t>4. etapa: dokončení rekonstrukce vozovek, chodníků a revitalizace zeleně</a:t>
            </a:r>
          </a:p>
        </p:txBody>
      </p:sp>
    </p:spTree>
    <p:extLst>
      <p:ext uri="{BB962C8B-B14F-4D97-AF65-F5344CB8AC3E}">
        <p14:creationId xmlns:p14="http://schemas.microsoft.com/office/powerpoint/2010/main" val="63181481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FA2A421-3D5F-3E83-DDEF-A2DA69BB2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9FFB818-C39E-68A2-9D8E-B15228595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3800" dirty="0"/>
              <a:t>OTT Plzeňská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6CC1E9C-EEC1-02CF-10A0-EB2D57E9F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4186162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600" b="1" dirty="0"/>
              <a:t>Termín prací a výluky tramvají:</a:t>
            </a:r>
          </a:p>
          <a:p>
            <a:pPr marL="0" indent="0" eaLnBrk="1" hangingPunct="1"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30. 6. – 11. 7. 2025</a:t>
            </a:r>
          </a:p>
          <a:p>
            <a:pPr marL="0" indent="0" eaLnBrk="1" hangingPunct="1">
              <a:buNone/>
            </a:pPr>
            <a:r>
              <a:rPr lang="cs-CZ" altLang="cs-CZ" sz="1600" b="1" dirty="0"/>
              <a:t>Rozsah prací:</a:t>
            </a:r>
          </a:p>
          <a:p>
            <a:pPr eaLnBrk="1" hangingPunct="1"/>
            <a:r>
              <a:rPr lang="cs-CZ" altLang="cs-CZ" sz="1600" dirty="0"/>
              <a:t>Koordinovaná akce PPD, PVS, TSK a DPP</a:t>
            </a:r>
          </a:p>
          <a:p>
            <a:pPr eaLnBrk="1" hangingPunct="1"/>
            <a:r>
              <a:rPr lang="cs-CZ" altLang="cs-CZ" sz="1500" dirty="0"/>
              <a:t>Práce DPP: Výměna části KK (1x6) v křižovatce Plzeňská x Radlická (od Anděla)</a:t>
            </a:r>
          </a:p>
          <a:p>
            <a:pPr eaLnBrk="1" hangingPunct="1"/>
            <a:r>
              <a:rPr lang="cs-CZ" altLang="cs-CZ" sz="1500" dirty="0"/>
              <a:t>Výměna části oblouku</a:t>
            </a:r>
          </a:p>
          <a:p>
            <a:pPr marL="0" indent="0" eaLnBrk="1" hangingPunct="1">
              <a:buNone/>
            </a:pPr>
            <a:r>
              <a:rPr lang="cs-CZ" altLang="cs-CZ" sz="1600" b="1" dirty="0"/>
              <a:t>Úsek bez provozu tramvají:</a:t>
            </a:r>
          </a:p>
          <a:p>
            <a:pPr eaLnBrk="1" hangingPunct="1"/>
            <a:r>
              <a:rPr lang="cs-CZ" altLang="cs-CZ" sz="1500" dirty="0"/>
              <a:t>V Plzeňské, úsek Nádražní - Radlická</a:t>
            </a:r>
          </a:p>
          <a:p>
            <a:pPr marL="0" lvl="0" indent="0" eaLnBrk="1" hangingPunct="1"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Náhradní doprava:</a:t>
            </a:r>
          </a:p>
          <a:p>
            <a:pPr lvl="0" eaLnBrk="1" hangingPunct="1">
              <a:defRPr/>
            </a:pPr>
            <a:r>
              <a:rPr lang="cs-CZ" altLang="cs-CZ" sz="1500" dirty="0">
                <a:solidFill>
                  <a:srgbClr val="000000"/>
                </a:solidFill>
              </a:rPr>
              <a:t>Zavedena v úseku Anděl - Radlická</a:t>
            </a:r>
          </a:p>
          <a:p>
            <a:pPr marL="0" lvl="0" indent="0" eaLnBrk="1" hangingPunct="1"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Omezení IAD:</a:t>
            </a:r>
          </a:p>
          <a:p>
            <a:pPr lvl="0" eaLnBrk="1" hangingPunct="1">
              <a:defRPr/>
            </a:pPr>
            <a:r>
              <a:rPr lang="cs-CZ" altLang="cs-CZ" sz="1500" dirty="0">
                <a:solidFill>
                  <a:srgbClr val="000000"/>
                </a:solidFill>
              </a:rPr>
              <a:t>Částečné omezení v místech prací</a:t>
            </a:r>
          </a:p>
          <a:p>
            <a:pPr marL="0" indent="0" eaLnBrk="1" hangingPunct="1">
              <a:buNone/>
            </a:pPr>
            <a:endParaRPr lang="cs-CZ" altLang="cs-CZ" sz="15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9F0240-B747-9307-D0EB-3E1BD99F1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62" y="1417639"/>
            <a:ext cx="4043438" cy="28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63548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D1DABC-871F-72A9-944E-ACB755286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8562E0-BBCC-6D38-0F7B-B4F7A3604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sz="3800" dirty="0"/>
              <a:t>OTT Karlovarská/Bělohorská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B9BAE30-645C-6B45-6958-4B664BC93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4330824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600" b="1" dirty="0"/>
              <a:t>Termín prací a výluky tramvají:</a:t>
            </a:r>
          </a:p>
          <a:p>
            <a:pPr marL="0" indent="0" eaLnBrk="1" hangingPunct="1"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30. 6. – 29. 8. 2025</a:t>
            </a:r>
          </a:p>
          <a:p>
            <a:pPr marL="0" indent="0" eaLnBrk="1" hangingPunct="1">
              <a:buNone/>
            </a:pPr>
            <a:r>
              <a:rPr lang="cs-CZ" altLang="cs-CZ" sz="1600" b="1" dirty="0"/>
              <a:t>Rozsah prací:</a:t>
            </a:r>
          </a:p>
          <a:p>
            <a:pPr eaLnBrk="1" hangingPunct="1"/>
            <a:r>
              <a:rPr lang="cs-CZ" altLang="cs-CZ" sz="1500" dirty="0"/>
              <a:t>Koordinovaná akce TSK a DPP</a:t>
            </a:r>
          </a:p>
          <a:p>
            <a:pPr eaLnBrk="1" hangingPunct="1"/>
            <a:r>
              <a:rPr lang="cs-CZ" altLang="cs-CZ" sz="1500" dirty="0"/>
              <a:t>Oprava TT v úseku Malý Břevnov – Bílá Hora </a:t>
            </a:r>
          </a:p>
          <a:p>
            <a:pPr marL="0" indent="0" eaLnBrk="1" hangingPunct="1">
              <a:buNone/>
            </a:pPr>
            <a:r>
              <a:rPr lang="cs-CZ" altLang="cs-CZ" sz="1600" b="1" dirty="0"/>
              <a:t>Úsek bez provozu tramvají:</a:t>
            </a:r>
          </a:p>
          <a:p>
            <a:pPr eaLnBrk="1" hangingPunct="1"/>
            <a:r>
              <a:rPr lang="cs-CZ" altLang="cs-CZ" sz="1500" dirty="0"/>
              <a:t>V Karlovarské a Bělohorské ulici, úsek Vypich – Bílá Hora</a:t>
            </a:r>
          </a:p>
          <a:p>
            <a:pPr marL="0" lvl="0" indent="0" eaLnBrk="1" hangingPunct="1"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Náhradní doprava:</a:t>
            </a:r>
          </a:p>
          <a:p>
            <a:pPr lvl="0" eaLnBrk="1" hangingPunct="1">
              <a:defRPr/>
            </a:pPr>
            <a:r>
              <a:rPr lang="cs-CZ" altLang="cs-CZ" sz="1500" dirty="0">
                <a:solidFill>
                  <a:srgbClr val="000000"/>
                </a:solidFill>
              </a:rPr>
              <a:t>Bude zavedena</a:t>
            </a:r>
          </a:p>
          <a:p>
            <a:pPr marL="0" lvl="0" indent="0" eaLnBrk="1" hangingPunct="1"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Omezení IAD:</a:t>
            </a:r>
          </a:p>
          <a:p>
            <a:pPr eaLnBrk="1" hangingPunct="1">
              <a:defRPr/>
            </a:pPr>
            <a:r>
              <a:rPr lang="cs-CZ" altLang="cs-CZ" sz="1500" dirty="0"/>
              <a:t>Uzavírka ul. Karlovarské v úseku Slánská – Bílá Hora (akce TSK)</a:t>
            </a:r>
          </a:p>
          <a:p>
            <a:pPr lvl="0" eaLnBrk="1" hangingPunct="1">
              <a:defRPr/>
            </a:pPr>
            <a:r>
              <a:rPr lang="cs-CZ" altLang="cs-CZ" sz="1500" dirty="0">
                <a:solidFill>
                  <a:srgbClr val="000000"/>
                </a:solidFill>
              </a:rPr>
              <a:t>Částečné omezení v místech prací DPP</a:t>
            </a:r>
          </a:p>
          <a:p>
            <a:pPr marL="0" indent="0" eaLnBrk="1" hangingPunct="1">
              <a:buNone/>
            </a:pPr>
            <a:endParaRPr lang="cs-CZ" altLang="cs-CZ" sz="15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5A433D-F097-415E-03CC-BEA501FE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59" y="1340768"/>
            <a:ext cx="4008141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60219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AE55643-3E37-AB9B-03F7-77D593963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BD073A3-E0D5-8619-3FD1-3CC8D9D4F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dirty="0">
                <a:solidFill>
                  <a:srgbClr val="0070C0"/>
                </a:solidFill>
              </a:rPr>
              <a:t>Nádražní (akce Správy železnic)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09646D9-8E45-76BB-D441-4D07B59DB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4330824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700" b="1" dirty="0"/>
              <a:t>Termín prací a výluky tramvají:</a:t>
            </a:r>
          </a:p>
          <a:p>
            <a:pPr marL="0" indent="0" eaLnBrk="1" hangingPunct="1">
              <a:buNone/>
            </a:pPr>
            <a:r>
              <a:rPr lang="cs-CZ" altLang="cs-CZ" sz="1700" dirty="0"/>
              <a:t>1. etapa: 8. 2. – 16. 2. 2025 </a:t>
            </a:r>
            <a:r>
              <a:rPr lang="cs-CZ" altLang="cs-CZ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700" b="1" dirty="0"/>
          </a:p>
          <a:p>
            <a:pPr marL="0" indent="0" eaLnBrk="1" hangingPunct="1">
              <a:buNone/>
            </a:pPr>
            <a:r>
              <a:rPr lang="cs-CZ" altLang="cs-CZ" sz="1700" b="1" dirty="0">
                <a:solidFill>
                  <a:srgbClr val="FF0000"/>
                </a:solidFill>
              </a:rPr>
              <a:t>2. etapa: 19. 7. – 27. 7. 2025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Rozsah prací:</a:t>
            </a:r>
          </a:p>
          <a:p>
            <a:pPr eaLnBrk="1" hangingPunct="1"/>
            <a:r>
              <a:rPr lang="cs-CZ" altLang="cs-CZ" sz="1600" dirty="0"/>
              <a:t>1. etapa: snesení části železničního mostu </a:t>
            </a:r>
            <a:r>
              <a:rPr lang="cs-CZ" altLang="cs-CZ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cs-CZ" altLang="cs-CZ" sz="1600" dirty="0"/>
          </a:p>
          <a:p>
            <a:pPr eaLnBrk="1" hangingPunct="1"/>
            <a:r>
              <a:rPr lang="cs-CZ" altLang="cs-CZ" sz="1600" b="1" dirty="0">
                <a:solidFill>
                  <a:srgbClr val="FF0000"/>
                </a:solidFill>
              </a:rPr>
              <a:t>2. etapa: montáž nového železničního mostu</a:t>
            </a:r>
          </a:p>
          <a:p>
            <a:pPr marL="0" indent="0" eaLnBrk="1" hangingPunct="1">
              <a:buNone/>
            </a:pPr>
            <a:r>
              <a:rPr lang="cs-CZ" altLang="cs-CZ" sz="1700" b="1" dirty="0"/>
              <a:t>Úsek bez provozu tramvají:</a:t>
            </a:r>
          </a:p>
          <a:p>
            <a:pPr eaLnBrk="1" hangingPunct="1"/>
            <a:r>
              <a:rPr lang="cs-CZ" altLang="cs-CZ" sz="1600" dirty="0"/>
              <a:t>Na Knížecí – Smíchovské nádraží</a:t>
            </a:r>
            <a:endParaRPr lang="cs-CZ" altLang="cs-CZ" sz="1600" b="1" dirty="0"/>
          </a:p>
          <a:p>
            <a:pPr marL="0" indent="0" eaLnBrk="1" hangingPunct="1">
              <a:buNone/>
            </a:pPr>
            <a:r>
              <a:rPr lang="cs-CZ" altLang="cs-CZ" sz="1700" b="1" dirty="0"/>
              <a:t>Náhradní doprava:</a:t>
            </a:r>
          </a:p>
          <a:p>
            <a:pPr eaLnBrk="1" hangingPunct="1"/>
            <a:r>
              <a:rPr lang="cs-CZ" altLang="cs-CZ" sz="1600" dirty="0"/>
              <a:t>Bude zavedena NAD X12 a X90 (Anděl – Smíchovské nádraží)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EC3D5D-FBA9-FC07-1299-1D04A30DA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72" y="1417638"/>
            <a:ext cx="4030301" cy="28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57947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theme/theme1.xml><?xml version="1.0" encoding="utf-8"?>
<a:theme xmlns:a="http://schemas.openxmlformats.org/drawingml/2006/main" name="DPP">
  <a:themeElements>
    <a:clrScheme name="D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deslat_oznameni xmlns="55fe3660-a7f2-4546-87cf-40ee58e4ae25" xsi:nil="true"/>
    <konzument xmlns="55fe3660-a7f2-4546-87cf-40ee58e4ae25">
      <Value>84</Value>
    </konzument>
    <identifikace xmlns="55fe3660-a7f2-4546-87cf-40ee58e4ae25">525</identifikace>
    <Verze_x002d_DP xmlns="55fe3660-a7f2-4546-87cf-40ee58e4ae25">0</Verze_x002d_DP>
    <Platn_x00fd__x0020_do xmlns="55fe3660-a7f2-4546-87cf-40ee58e4ae25">3333-03-02T23:00:00+00:00</Platn_x00fd__x0020_do>
    <Garant1 xmlns="55fe3660-a7f2-4546-87cf-40ee58e4ae25">77</Garant1>
    <Kategorie0 xmlns="55fe3660-a7f2-4546-87cf-40ee58e4ae25">
      <Value>28</Value>
    </Kategorie0>
    <Omezen_x00e9__x0020__x010d_ten_x00ed_ xmlns="55fe3660-a7f2-4546-87cf-40ee58e4ae25">
      <UserInfo>
        <DisplayName/>
        <AccountId xsi:nil="true"/>
        <AccountType/>
      </UserInfo>
    </Omezen_x00e9__x0020__x010d_ten_x00ed_>
    <unikatni_x002d_ID xmlns="55fe3660-a7f2-4546-87cf-40ee58e4ae25">DP525-0-900700</unikatni_x002d_ID>
    <Normy xmlns="55fe3660-a7f2-4546-87cf-40ee58e4ae25">
      <Value>131</Value>
    </Normy>
    <Archivace xmlns="55fe3660-a7f2-4546-87cf-40ee58e4ae25">Ne</Archivace>
    <Datum_x0020_archivace_x0020_p_x0159_edchoz_x00ed__x0020_verze xmlns="55fe3660-a7f2-4546-87cf-40ee58e4ae25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63B8C5550DC74AA5066E99374A8BC2" ma:contentTypeVersion="22" ma:contentTypeDescription="Vytvořit nový dokument" ma:contentTypeScope="" ma:versionID="c622008f66d30a930223c5b164c7efea">
  <xsd:schema xmlns:xsd="http://www.w3.org/2001/XMLSchema" xmlns:xs="http://www.w3.org/2001/XMLSchema" xmlns:p="http://schemas.microsoft.com/office/2006/metadata/properties" xmlns:ns2="55fe3660-a7f2-4546-87cf-40ee58e4ae25" xmlns:ns3="3f2d4d77-982d-4eaa-8b49-e5f13b8bdce0" xmlns:ns4="678c58ef-cf6a-4c25-8985-b9d4f8250a76" targetNamespace="http://schemas.microsoft.com/office/2006/metadata/properties" ma:root="true" ma:fieldsID="0cf33986c1b1b2ce31a4689a27afab34" ns2:_="" ns3:_="" ns4:_="">
    <xsd:import namespace="55fe3660-a7f2-4546-87cf-40ee58e4ae25"/>
    <xsd:import namespace="3f2d4d77-982d-4eaa-8b49-e5f13b8bdce0"/>
    <xsd:import namespace="678c58ef-cf6a-4c25-8985-b9d4f8250a76"/>
    <xsd:element name="properties">
      <xsd:complexType>
        <xsd:sequence>
          <xsd:element name="documentManagement">
            <xsd:complexType>
              <xsd:all>
                <xsd:element ref="ns2:Platn_x00fd__x0020_do" minOccurs="0"/>
                <xsd:element ref="ns2:Garant1" minOccurs="0"/>
                <xsd:element ref="ns2:unikatni_x002d_ID" minOccurs="0"/>
                <xsd:element ref="ns2:Kategorie0" minOccurs="0"/>
                <xsd:element ref="ns2:Verze_x002d_DP"/>
                <xsd:element ref="ns2:Normy" minOccurs="0"/>
                <xsd:element ref="ns2:identifikace" minOccurs="0"/>
                <xsd:element ref="ns2:Omezen_x00e9__x0020__x010d_ten_x00ed_" minOccurs="0"/>
                <xsd:element ref="ns2:konzument" minOccurs="0"/>
                <xsd:element ref="ns2:odeslat_oznameni" minOccurs="0"/>
                <xsd:element ref="ns3:_dlc_DocId" minOccurs="0"/>
                <xsd:element ref="ns3:_dlc_DocIdUrl" minOccurs="0"/>
                <xsd:element ref="ns3:_dlc_DocIdPersistId" minOccurs="0"/>
                <xsd:element ref="ns4:SharedWithUsers" minOccurs="0"/>
                <xsd:element ref="ns4:SharedWithDetails" minOccurs="0"/>
                <xsd:element ref="ns2:Archivace" minOccurs="0"/>
                <xsd:element ref="ns2:Datum_x0020_archivace_x0020_p_x0159_edchoz_x00ed__x0020_ver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e3660-a7f2-4546-87cf-40ee58e4ae25" elementFormDefault="qualified">
    <xsd:import namespace="http://schemas.microsoft.com/office/2006/documentManagement/types"/>
    <xsd:import namespace="http://schemas.microsoft.com/office/infopath/2007/PartnerControls"/>
    <xsd:element name="Platn_x00fd__x0020_do" ma:index="2" nillable="true" ma:displayName="Platný do" ma:default="3333-03-03T00:00:00Z" ma:format="DateOnly" ma:internalName="Platn_x00fd__x0020_do" ma:readOnly="false">
      <xsd:simpleType>
        <xsd:restriction base="dms:DateTime"/>
      </xsd:simpleType>
    </xsd:element>
    <xsd:element name="Garant1" ma:index="3" nillable="true" ma:displayName="Garant" ma:list="{91060b87-2bb7-4809-b311-3079a2321b68}" ma:internalName="Garant1" ma:readOnly="false" ma:showField="Title">
      <xsd:simpleType>
        <xsd:restriction base="dms:Lookup"/>
      </xsd:simpleType>
    </xsd:element>
    <xsd:element name="unikatni_x002d_ID" ma:index="4" nillable="true" ma:displayName="Evidenční značka" ma:internalName="unikatni_x002d_ID" ma:readOnly="false">
      <xsd:simpleType>
        <xsd:restriction base="dms:Text">
          <xsd:maxLength value="20"/>
        </xsd:restriction>
      </xsd:simpleType>
    </xsd:element>
    <xsd:element name="Kategorie0" ma:index="5" nillable="true" ma:displayName="Kategorie" ma:description="Kategorie do které se dokument logicky řadí. Dokument může spadat vždy pouze do jedné kategorie." ma:list="{659ab950-f409-4937-96c1-fd43b8fd5cd9}" ma:internalName="Kategorie0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erze_x002d_DP" ma:index="6" ma:displayName="Verze-DP" ma:decimals="0" ma:default="0" ma:description="Verze dokumentu - tato verze se propisuje do zápatí šablon." ma:internalName="Verze_x002d_DP" ma:readOnly="false" ma:percentage="FALSE">
      <xsd:simpleType>
        <xsd:restriction base="dms:Number"/>
      </xsd:simpleType>
    </xsd:element>
    <xsd:element name="Normy" ma:index="7" nillable="true" ma:displayName="Normy" ma:list="{4544864b-204d-4a63-a43d-ef9b56b7a50a}" ma:internalName="Normy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entifikace" ma:index="8" nillable="true" ma:displayName="Ev.č." ma:decimals="0" ma:description="Pořadové číslo dokumentu - musí být unikátní v rámci kolekce šablon." ma:indexed="true" ma:internalName="identifikace" ma:readOnly="false" ma:percentage="FALSE">
      <xsd:simpleType>
        <xsd:restriction base="dms:Number"/>
      </xsd:simpleType>
    </xsd:element>
    <xsd:element name="Omezen_x00e9__x0020__x010d_ten_x00ed_" ma:index="9" nillable="true" ma:displayName="Omezené čtení" ma:list="UserInfo" ma:SearchPeopleOnly="false" ma:SharePointGroup="0" ma:internalName="Omezen_x00e9__x0020__x010d_ten_x00ed_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onzument" ma:index="13" nillable="true" ma:displayName="Konzumenti" ma:list="{91060b87-2bb7-4809-b311-3079a2321b68}" ma:internalName="konzument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deslat_oznameni" ma:index="14" nillable="true" ma:displayName="Odeslat oznámení" ma:description="Odešle oznámení všem zaměstnancům DP" ma:format="Dropdown" ma:internalName="odeslat_oznameni" ma:readOnly="false">
      <xsd:simpleType>
        <xsd:restriction base="dms:Choice">
          <xsd:enumeration value="Neodesílat žádné oznámení"/>
          <xsd:enumeration value="Odeslat oznámení - nová šablona"/>
          <xsd:enumeration value="Odeslat oznámení - aktualizovaná šablona"/>
        </xsd:restriction>
      </xsd:simpleType>
    </xsd:element>
    <xsd:element name="Archivace" ma:index="24" nillable="true" ma:displayName="Archivace" ma:default="Ne" ma:description="Zachytit aktuální verzi a vytvořit kopii v archivu." ma:format="Dropdown" ma:internalName="Archivace">
      <xsd:simpleType>
        <xsd:restriction base="dms:Choice">
          <xsd:enumeration value="Ano"/>
          <xsd:enumeration value="Ne"/>
        </xsd:restriction>
      </xsd:simpleType>
    </xsd:element>
    <xsd:element name="Datum_x0020_archivace_x0020_p_x0159_edchoz_x00ed__x0020_verze" ma:index="25" nillable="true" ma:displayName="Datum archivace předchozí verze" ma:description="V případě archivace bude doplněno automaticky." ma:format="DateOnly" ma:internalName="Datum_x0020_archivace_x0020_p_x0159_edchoz_x00ed__x0020_verz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d4d77-982d-4eaa-8b49-e5f13b8bdce0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c58ef-cf6a-4c25-8985-b9d4f8250a76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Typ obsahu"/>
        <xsd:element ref="dc:title" minOccurs="0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18024-AAED-452B-80AF-1DE6C81890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318179-DC8D-4586-AA8B-403BF03FEB05}">
  <ds:schemaRefs>
    <ds:schemaRef ds:uri="http://www.w3.org/XML/1998/namespace"/>
    <ds:schemaRef ds:uri="http://purl.org/dc/elements/1.1/"/>
    <ds:schemaRef ds:uri="http://schemas.microsoft.com/office/infopath/2007/PartnerControls"/>
    <ds:schemaRef ds:uri="3f2d4d77-982d-4eaa-8b49-e5f13b8bdce0"/>
    <ds:schemaRef ds:uri="http://schemas.microsoft.com/office/2006/documentManagement/types"/>
    <ds:schemaRef ds:uri="55fe3660-a7f2-4546-87cf-40ee58e4ae25"/>
    <ds:schemaRef ds:uri="http://purl.org/dc/terms/"/>
    <ds:schemaRef ds:uri="http://schemas.microsoft.com/office/2006/metadata/properties"/>
    <ds:schemaRef ds:uri="http://schemas.openxmlformats.org/package/2006/metadata/core-properties"/>
    <ds:schemaRef ds:uri="678c58ef-cf6a-4c25-8985-b9d4f8250a7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8768EB-473D-4CA6-81A3-4E616C70539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CC96772-6856-4D60-AA11-C73E4C4FD11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303312E-79D7-44C7-86A4-84D0C1318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fe3660-a7f2-4546-87cf-40ee58e4ae25"/>
    <ds:schemaRef ds:uri="3f2d4d77-982d-4eaa-8b49-e5f13b8bdce0"/>
    <ds:schemaRef ds:uri="678c58ef-cf6a-4c25-8985-b9d4f8250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DPP</Template>
  <TotalTime>5496</TotalTime>
  <Words>1677</Words>
  <Application>Microsoft Office PowerPoint</Application>
  <PresentationFormat>Předvádění na obrazovce (4:3)</PresentationFormat>
  <Paragraphs>232</Paragraphs>
  <Slides>19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DPP</vt:lpstr>
      <vt:lpstr>Worksheet</vt:lpstr>
      <vt:lpstr>  </vt:lpstr>
      <vt:lpstr>Akce dokončené v 1. pololetí 2025</vt:lpstr>
      <vt:lpstr>Probíhající akce s přesahem do 2. pololetí 2025</vt:lpstr>
      <vt:lpstr>Akce s předpokládaným zahájením 06-12/2025 - Povrch</vt:lpstr>
      <vt:lpstr>RTT U Výstaviště</vt:lpstr>
      <vt:lpstr>RTT U Výstaviště</vt:lpstr>
      <vt:lpstr>OTT Plzeňská</vt:lpstr>
      <vt:lpstr>OTT Karlovarská/Bělohorská</vt:lpstr>
      <vt:lpstr>Nádražní (akce Správy železnic)</vt:lpstr>
      <vt:lpstr>OTT Svatovítská</vt:lpstr>
      <vt:lpstr>Modernizace TT Jana Želivského</vt:lpstr>
      <vt:lpstr>Akce s předpokládaným zahájením 06-12/2025 - Metro</vt:lpstr>
      <vt:lpstr>Rekonstrukce stropní desky a vestibulu Florenc C</vt:lpstr>
      <vt:lpstr>Letní výměna pražců na trase C</vt:lpstr>
      <vt:lpstr>Modernizace zabezpečovacích zařízení na trase C</vt:lpstr>
      <vt:lpstr>Modernizace vlakového zabezpečovače ve stanicích Náměstí Míru a Jiřího z Poděbrad</vt:lpstr>
      <vt:lpstr>Podzimní výměna pražců na trase C </vt:lpstr>
      <vt:lpstr>Modernizace zabezpečovacích zařízení ve stanicích I. P. Pavlova, Muzeum C a Hl. nádraží</vt:lpstr>
      <vt:lpstr>Přehled akcí DPP leden – prosinec 2025</vt:lpstr>
    </vt:vector>
  </TitlesOfParts>
  <Company>DPP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(jednotný vizuální styl)</dc:title>
  <dc:creator>Administrator</dc:creator>
  <cp:lastModifiedBy>Šabík Daniel Mgr. 900600</cp:lastModifiedBy>
  <cp:revision>71</cp:revision>
  <dcterms:created xsi:type="dcterms:W3CDTF">2008-04-17T09:37:50Z</dcterms:created>
  <dcterms:modified xsi:type="dcterms:W3CDTF">2025-06-16T21:48:23Z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arant">
    <vt:lpwstr>900700</vt:lpwstr>
  </property>
  <property fmtid="{D5CDD505-2E9C-101B-9397-08002B2CF9AE}" pid="3" name="ContentType">
    <vt:lpwstr>Dokument</vt:lpwstr>
  </property>
  <property fmtid="{D5CDD505-2E9C-101B-9397-08002B2CF9AE}" pid="4" name="Order">
    <vt:lpwstr>191200.000000000</vt:lpwstr>
  </property>
  <property fmtid="{D5CDD505-2E9C-101B-9397-08002B2CF9AE}" pid="5" name="WorkflowCreationPath">
    <vt:lpwstr>ad6d0366-9bea-4935-b726-82623bb70c19,4;ad6d0366-9bea-4935-b726-82623bb70c19,6;a7f55597-ad9b-4244-bfe9-0f0a6799d3ce,8;a7f55597-ad9b-4244-bfe9-0f0a6799d3ce,10;</vt:lpwstr>
  </property>
  <property fmtid="{D5CDD505-2E9C-101B-9397-08002B2CF9AE}" pid="6" name="_dlc_DocId">
    <vt:lpwstr>VDQ3DCUZ6V27-69-415</vt:lpwstr>
  </property>
  <property fmtid="{D5CDD505-2E9C-101B-9397-08002B2CF9AE}" pid="7" name="_dlc_DocIdItemGuid">
    <vt:lpwstr>af8b63b9-42d2-4849-abc4-a4b1ac583d38</vt:lpwstr>
  </property>
  <property fmtid="{D5CDD505-2E9C-101B-9397-08002B2CF9AE}" pid="8" name="_dlc_DocIdUrl">
    <vt:lpwstr>https://eportal.dpp.cz/sablony_dokumentu/_layouts/15/DocIdRedir.aspx?ID=VDQ3DCUZ6V27-69-415, VDQ3DCUZ6V27-69-415</vt:lpwstr>
  </property>
  <property fmtid="{D5CDD505-2E9C-101B-9397-08002B2CF9AE}" pid="9" name="display_urn:schemas-microsoft-com:office:office#Editor">
    <vt:lpwstr>Smolíková Božena 500080</vt:lpwstr>
  </property>
  <property fmtid="{D5CDD505-2E9C-101B-9397-08002B2CF9AE}" pid="10" name="display_urn:schemas-microsoft-com:office:office#Author">
    <vt:lpwstr>Smolíková Božena 500080</vt:lpwstr>
  </property>
</Properties>
</file>