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0" r:id="rId3"/>
    <p:sldId id="279" r:id="rId4"/>
    <p:sldId id="280" r:id="rId5"/>
    <p:sldId id="297" r:id="rId6"/>
    <p:sldId id="281" r:id="rId7"/>
    <p:sldId id="296" r:id="rId8"/>
    <p:sldId id="282" r:id="rId9"/>
    <p:sldId id="283" r:id="rId10"/>
    <p:sldId id="284" r:id="rId11"/>
    <p:sldId id="285" r:id="rId12"/>
    <p:sldId id="286" r:id="rId13"/>
    <p:sldId id="287" r:id="rId14"/>
    <p:sldId id="291" r:id="rId15"/>
    <p:sldId id="288" r:id="rId16"/>
    <p:sldId id="292" r:id="rId17"/>
    <p:sldId id="261" r:id="rId18"/>
    <p:sldId id="293" r:id="rId19"/>
    <p:sldId id="294" r:id="rId20"/>
    <p:sldId id="290" r:id="rId21"/>
    <p:sldId id="277" r:id="rId22"/>
  </p:sldIdLst>
  <p:sldSz cx="20104100" cy="11309350"/>
  <p:notesSz cx="20104100" cy="113093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672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8418277" y="628253"/>
            <a:ext cx="582295" cy="1047115"/>
          </a:xfrm>
          <a:custGeom>
            <a:avLst/>
            <a:gdLst/>
            <a:ahLst/>
            <a:cxnLst/>
            <a:rect l="l" t="t" r="r" b="b"/>
            <a:pathLst>
              <a:path w="582294" h="1047114">
                <a:moveTo>
                  <a:pt x="513377" y="0"/>
                </a:moveTo>
                <a:lnTo>
                  <a:pt x="0" y="0"/>
                </a:lnTo>
                <a:lnTo>
                  <a:pt x="0" y="1047088"/>
                </a:lnTo>
                <a:lnTo>
                  <a:pt x="513377" y="1047088"/>
                </a:lnTo>
                <a:lnTo>
                  <a:pt x="513377" y="693811"/>
                </a:lnTo>
                <a:lnTo>
                  <a:pt x="473115" y="686492"/>
                </a:lnTo>
                <a:lnTo>
                  <a:pt x="191292" y="686492"/>
                </a:lnTo>
                <a:lnTo>
                  <a:pt x="191292" y="427505"/>
                </a:lnTo>
                <a:lnTo>
                  <a:pt x="95955" y="427505"/>
                </a:lnTo>
                <a:lnTo>
                  <a:pt x="95955" y="358743"/>
                </a:lnTo>
                <a:lnTo>
                  <a:pt x="476949" y="358743"/>
                </a:lnTo>
                <a:lnTo>
                  <a:pt x="513377" y="353015"/>
                </a:lnTo>
                <a:lnTo>
                  <a:pt x="513377" y="0"/>
                </a:lnTo>
                <a:close/>
              </a:path>
              <a:path w="582294" h="1047114">
                <a:moveTo>
                  <a:pt x="476949" y="358743"/>
                </a:moveTo>
                <a:lnTo>
                  <a:pt x="368690" y="358743"/>
                </a:lnTo>
                <a:lnTo>
                  <a:pt x="368690" y="427505"/>
                </a:lnTo>
                <a:lnTo>
                  <a:pt x="272431" y="427505"/>
                </a:lnTo>
                <a:lnTo>
                  <a:pt x="272431" y="686492"/>
                </a:lnTo>
                <a:lnTo>
                  <a:pt x="473115" y="686492"/>
                </a:lnTo>
                <a:lnTo>
                  <a:pt x="460393" y="684179"/>
                </a:lnTo>
                <a:lnTo>
                  <a:pt x="419729" y="662321"/>
                </a:lnTo>
                <a:lnTo>
                  <a:pt x="393363" y="628591"/>
                </a:lnTo>
                <a:lnTo>
                  <a:pt x="383276" y="583343"/>
                </a:lnTo>
                <a:lnTo>
                  <a:pt x="578025" y="583343"/>
                </a:lnTo>
                <a:lnTo>
                  <a:pt x="576896" y="579590"/>
                </a:lnTo>
                <a:lnTo>
                  <a:pt x="562844" y="568740"/>
                </a:lnTo>
                <a:lnTo>
                  <a:pt x="540369" y="560723"/>
                </a:lnTo>
                <a:lnTo>
                  <a:pt x="510246" y="553093"/>
                </a:lnTo>
                <a:lnTo>
                  <a:pt x="468005" y="541610"/>
                </a:lnTo>
                <a:lnTo>
                  <a:pt x="430489" y="524156"/>
                </a:lnTo>
                <a:lnTo>
                  <a:pt x="403630" y="496305"/>
                </a:lnTo>
                <a:lnTo>
                  <a:pt x="393359" y="453630"/>
                </a:lnTo>
                <a:lnTo>
                  <a:pt x="402500" y="410095"/>
                </a:lnTo>
                <a:lnTo>
                  <a:pt x="427735" y="379288"/>
                </a:lnTo>
                <a:lnTo>
                  <a:pt x="465787" y="360498"/>
                </a:lnTo>
                <a:lnTo>
                  <a:pt x="476949" y="358743"/>
                </a:lnTo>
                <a:close/>
              </a:path>
              <a:path w="582294" h="1047114">
                <a:moveTo>
                  <a:pt x="578025" y="583343"/>
                </a:moveTo>
                <a:lnTo>
                  <a:pt x="464865" y="583343"/>
                </a:lnTo>
                <a:lnTo>
                  <a:pt x="470964" y="604573"/>
                </a:lnTo>
                <a:lnTo>
                  <a:pt x="483720" y="619101"/>
                </a:lnTo>
                <a:lnTo>
                  <a:pt x="503093" y="627440"/>
                </a:lnTo>
                <a:lnTo>
                  <a:pt x="529041" y="630106"/>
                </a:lnTo>
                <a:lnTo>
                  <a:pt x="548493" y="628214"/>
                </a:lnTo>
                <a:lnTo>
                  <a:pt x="565366" y="622195"/>
                </a:lnTo>
                <a:lnTo>
                  <a:pt x="577254" y="611535"/>
                </a:lnTo>
                <a:lnTo>
                  <a:pt x="581751" y="595720"/>
                </a:lnTo>
                <a:lnTo>
                  <a:pt x="578025" y="583343"/>
                </a:lnTo>
                <a:close/>
              </a:path>
            </a:pathLst>
          </a:custGeom>
          <a:solidFill>
            <a:srgbClr val="E90B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8891844" y="628253"/>
            <a:ext cx="574040" cy="1047115"/>
          </a:xfrm>
          <a:custGeom>
            <a:avLst/>
            <a:gdLst/>
            <a:ahLst/>
            <a:cxnLst/>
            <a:rect l="l" t="t" r="r" b="b"/>
            <a:pathLst>
              <a:path w="574040" h="1047114">
                <a:moveTo>
                  <a:pt x="47213" y="414228"/>
                </a:moveTo>
                <a:lnTo>
                  <a:pt x="27847" y="416448"/>
                </a:lnTo>
                <a:lnTo>
                  <a:pt x="12949" y="422708"/>
                </a:lnTo>
                <a:lnTo>
                  <a:pt x="3380" y="432405"/>
                </a:lnTo>
                <a:lnTo>
                  <a:pt x="0" y="444939"/>
                </a:lnTo>
                <a:lnTo>
                  <a:pt x="4706" y="459216"/>
                </a:lnTo>
                <a:lnTo>
                  <a:pt x="18737" y="469115"/>
                </a:lnTo>
                <a:lnTo>
                  <a:pt x="41965" y="476781"/>
                </a:lnTo>
                <a:lnTo>
                  <a:pt x="74259" y="484362"/>
                </a:lnTo>
                <a:lnTo>
                  <a:pt x="118097" y="496604"/>
                </a:lnTo>
                <a:lnTo>
                  <a:pt x="155102" y="514954"/>
                </a:lnTo>
                <a:lnTo>
                  <a:pt x="180677" y="543789"/>
                </a:lnTo>
                <a:lnTo>
                  <a:pt x="190224" y="587489"/>
                </a:lnTo>
                <a:lnTo>
                  <a:pt x="180246" y="632431"/>
                </a:lnTo>
                <a:lnTo>
                  <a:pt x="152776" y="665631"/>
                </a:lnTo>
                <a:lnTo>
                  <a:pt x="111510" y="686442"/>
                </a:lnTo>
                <a:lnTo>
                  <a:pt x="60144" y="694219"/>
                </a:lnTo>
                <a:lnTo>
                  <a:pt x="60144" y="1047088"/>
                </a:lnTo>
                <a:lnTo>
                  <a:pt x="573511" y="1047088"/>
                </a:lnTo>
                <a:lnTo>
                  <a:pt x="573511" y="686502"/>
                </a:lnTo>
                <a:lnTo>
                  <a:pt x="223249" y="686502"/>
                </a:lnTo>
                <a:lnTo>
                  <a:pt x="223249" y="453640"/>
                </a:lnTo>
                <a:lnTo>
                  <a:pt x="99923" y="453640"/>
                </a:lnTo>
                <a:lnTo>
                  <a:pt x="94589" y="436849"/>
                </a:lnTo>
                <a:lnTo>
                  <a:pt x="83710" y="424483"/>
                </a:lnTo>
                <a:lnTo>
                  <a:pt x="67760" y="416842"/>
                </a:lnTo>
                <a:lnTo>
                  <a:pt x="47213" y="414228"/>
                </a:lnTo>
                <a:close/>
              </a:path>
              <a:path w="574040" h="1047114">
                <a:moveTo>
                  <a:pt x="304315" y="532245"/>
                </a:moveTo>
                <a:lnTo>
                  <a:pt x="304315" y="686502"/>
                </a:lnTo>
                <a:lnTo>
                  <a:pt x="405610" y="686502"/>
                </a:lnTo>
                <a:lnTo>
                  <a:pt x="304315" y="532245"/>
                </a:lnTo>
                <a:close/>
              </a:path>
              <a:path w="574040" h="1047114">
                <a:moveTo>
                  <a:pt x="573511" y="360020"/>
                </a:moveTo>
                <a:lnTo>
                  <a:pt x="497513" y="360020"/>
                </a:lnTo>
                <a:lnTo>
                  <a:pt x="385967" y="523272"/>
                </a:lnTo>
                <a:lnTo>
                  <a:pt x="497513" y="686502"/>
                </a:lnTo>
                <a:lnTo>
                  <a:pt x="573511" y="686502"/>
                </a:lnTo>
                <a:lnTo>
                  <a:pt x="573511" y="360020"/>
                </a:lnTo>
                <a:close/>
              </a:path>
              <a:path w="574040" h="1047114">
                <a:moveTo>
                  <a:pt x="573511" y="359015"/>
                </a:moveTo>
                <a:lnTo>
                  <a:pt x="304315" y="359015"/>
                </a:lnTo>
                <a:lnTo>
                  <a:pt x="304315" y="514288"/>
                </a:lnTo>
                <a:lnTo>
                  <a:pt x="405610" y="360020"/>
                </a:lnTo>
                <a:lnTo>
                  <a:pt x="573511" y="360020"/>
                </a:lnTo>
                <a:lnTo>
                  <a:pt x="573511" y="359015"/>
                </a:lnTo>
                <a:close/>
              </a:path>
              <a:path w="574040" h="1047114">
                <a:moveTo>
                  <a:pt x="573511" y="0"/>
                </a:moveTo>
                <a:lnTo>
                  <a:pt x="60144" y="0"/>
                </a:lnTo>
                <a:lnTo>
                  <a:pt x="60144" y="353057"/>
                </a:lnTo>
                <a:lnTo>
                  <a:pt x="106186" y="360823"/>
                </a:lnTo>
                <a:lnTo>
                  <a:pt x="143308" y="379926"/>
                </a:lnTo>
                <a:lnTo>
                  <a:pt x="168617" y="410741"/>
                </a:lnTo>
                <a:lnTo>
                  <a:pt x="179219" y="453640"/>
                </a:lnTo>
                <a:lnTo>
                  <a:pt x="223249" y="453640"/>
                </a:lnTo>
                <a:lnTo>
                  <a:pt x="223249" y="359015"/>
                </a:lnTo>
                <a:lnTo>
                  <a:pt x="573511" y="359015"/>
                </a:lnTo>
                <a:lnTo>
                  <a:pt x="573511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553" y="467285"/>
            <a:ext cx="4734560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8253" y="2303594"/>
            <a:ext cx="12405994" cy="4509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98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arrandak.cz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sk-praha.cz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8253" y="628253"/>
            <a:ext cx="2094230" cy="2094230"/>
            <a:chOff x="628253" y="628253"/>
            <a:chExt cx="2094230" cy="2094230"/>
          </a:xfrm>
        </p:grpSpPr>
        <p:sp>
          <p:nvSpPr>
            <p:cNvPr id="3" name="object 3"/>
            <p:cNvSpPr/>
            <p:nvPr/>
          </p:nvSpPr>
          <p:spPr>
            <a:xfrm>
              <a:off x="628253" y="628253"/>
              <a:ext cx="1163955" cy="2094230"/>
            </a:xfrm>
            <a:custGeom>
              <a:avLst/>
              <a:gdLst/>
              <a:ahLst/>
              <a:cxnLst/>
              <a:rect l="l" t="t" r="r" b="b"/>
              <a:pathLst>
                <a:path w="1163955" h="2094230">
                  <a:moveTo>
                    <a:pt x="1026764" y="0"/>
                  </a:moveTo>
                  <a:lnTo>
                    <a:pt x="0" y="0"/>
                  </a:lnTo>
                  <a:lnTo>
                    <a:pt x="0" y="2094177"/>
                  </a:lnTo>
                  <a:lnTo>
                    <a:pt x="1026764" y="2094177"/>
                  </a:lnTo>
                  <a:lnTo>
                    <a:pt x="1026764" y="1387633"/>
                  </a:lnTo>
                  <a:lnTo>
                    <a:pt x="970949" y="1381099"/>
                  </a:lnTo>
                  <a:lnTo>
                    <a:pt x="938986" y="1372984"/>
                  </a:lnTo>
                  <a:lnTo>
                    <a:pt x="382606" y="1372984"/>
                  </a:lnTo>
                  <a:lnTo>
                    <a:pt x="382606" y="855021"/>
                  </a:lnTo>
                  <a:lnTo>
                    <a:pt x="191920" y="855021"/>
                  </a:lnTo>
                  <a:lnTo>
                    <a:pt x="191920" y="717496"/>
                  </a:lnTo>
                  <a:lnTo>
                    <a:pt x="947247" y="717496"/>
                  </a:lnTo>
                  <a:lnTo>
                    <a:pt x="977200" y="710785"/>
                  </a:lnTo>
                  <a:lnTo>
                    <a:pt x="1026764" y="706041"/>
                  </a:lnTo>
                  <a:lnTo>
                    <a:pt x="1026764" y="0"/>
                  </a:lnTo>
                  <a:close/>
                </a:path>
                <a:path w="1163955" h="2094230">
                  <a:moveTo>
                    <a:pt x="947247" y="717496"/>
                  </a:moveTo>
                  <a:lnTo>
                    <a:pt x="737391" y="717496"/>
                  </a:lnTo>
                  <a:lnTo>
                    <a:pt x="737391" y="855021"/>
                  </a:lnTo>
                  <a:lnTo>
                    <a:pt x="544873" y="855021"/>
                  </a:lnTo>
                  <a:lnTo>
                    <a:pt x="544873" y="1372984"/>
                  </a:lnTo>
                  <a:lnTo>
                    <a:pt x="938986" y="1372984"/>
                  </a:lnTo>
                  <a:lnTo>
                    <a:pt x="920799" y="1368366"/>
                  </a:lnTo>
                  <a:lnTo>
                    <a:pt x="876809" y="1349521"/>
                  </a:lnTo>
                  <a:lnTo>
                    <a:pt x="839474" y="1324653"/>
                  </a:lnTo>
                  <a:lnTo>
                    <a:pt x="809288" y="1293848"/>
                  </a:lnTo>
                  <a:lnTo>
                    <a:pt x="786746" y="1257196"/>
                  </a:lnTo>
                  <a:lnTo>
                    <a:pt x="772343" y="1214782"/>
                  </a:lnTo>
                  <a:lnTo>
                    <a:pt x="766573" y="1166697"/>
                  </a:lnTo>
                  <a:lnTo>
                    <a:pt x="1156072" y="1166697"/>
                  </a:lnTo>
                  <a:lnTo>
                    <a:pt x="1153813" y="1159190"/>
                  </a:lnTo>
                  <a:lnTo>
                    <a:pt x="1125709" y="1137491"/>
                  </a:lnTo>
                  <a:lnTo>
                    <a:pt x="1080760" y="1121458"/>
                  </a:lnTo>
                  <a:lnTo>
                    <a:pt x="971768" y="1094019"/>
                  </a:lnTo>
                  <a:lnTo>
                    <a:pt x="924452" y="1079181"/>
                  </a:lnTo>
                  <a:lnTo>
                    <a:pt x="880776" y="1060032"/>
                  </a:lnTo>
                  <a:lnTo>
                    <a:pt x="842955" y="1034920"/>
                  </a:lnTo>
                  <a:lnTo>
                    <a:pt x="813199" y="1002192"/>
                  </a:lnTo>
                  <a:lnTo>
                    <a:pt x="793724" y="960196"/>
                  </a:lnTo>
                  <a:lnTo>
                    <a:pt x="786740" y="907281"/>
                  </a:lnTo>
                  <a:lnTo>
                    <a:pt x="791446" y="860469"/>
                  </a:lnTo>
                  <a:lnTo>
                    <a:pt x="805019" y="820201"/>
                  </a:lnTo>
                  <a:lnTo>
                    <a:pt x="826639" y="786299"/>
                  </a:lnTo>
                  <a:lnTo>
                    <a:pt x="855487" y="758584"/>
                  </a:lnTo>
                  <a:lnTo>
                    <a:pt x="890742" y="736878"/>
                  </a:lnTo>
                  <a:lnTo>
                    <a:pt x="931587" y="721005"/>
                  </a:lnTo>
                  <a:lnTo>
                    <a:pt x="947247" y="717496"/>
                  </a:lnTo>
                  <a:close/>
                </a:path>
                <a:path w="1163955" h="2094230">
                  <a:moveTo>
                    <a:pt x="1156072" y="1166697"/>
                  </a:moveTo>
                  <a:lnTo>
                    <a:pt x="929751" y="1166697"/>
                  </a:lnTo>
                  <a:lnTo>
                    <a:pt x="941939" y="1209158"/>
                  </a:lnTo>
                  <a:lnTo>
                    <a:pt x="967449" y="1238213"/>
                  </a:lnTo>
                  <a:lnTo>
                    <a:pt x="1006196" y="1254892"/>
                  </a:lnTo>
                  <a:lnTo>
                    <a:pt x="1058093" y="1260223"/>
                  </a:lnTo>
                  <a:lnTo>
                    <a:pt x="1096998" y="1256438"/>
                  </a:lnTo>
                  <a:lnTo>
                    <a:pt x="1130748" y="1244397"/>
                  </a:lnTo>
                  <a:lnTo>
                    <a:pt x="1154528" y="1223077"/>
                  </a:lnTo>
                  <a:lnTo>
                    <a:pt x="1163524" y="1191450"/>
                  </a:lnTo>
                  <a:lnTo>
                    <a:pt x="1156072" y="1166697"/>
                  </a:lnTo>
                  <a:close/>
                </a:path>
              </a:pathLst>
            </a:custGeom>
            <a:solidFill>
              <a:srgbClr val="E90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75417" y="628253"/>
              <a:ext cx="1147445" cy="2094230"/>
            </a:xfrm>
            <a:custGeom>
              <a:avLst/>
              <a:gdLst/>
              <a:ahLst/>
              <a:cxnLst/>
              <a:rect l="l" t="t" r="r" b="b"/>
              <a:pathLst>
                <a:path w="1147445" h="2094230">
                  <a:moveTo>
                    <a:pt x="94426" y="828445"/>
                  </a:moveTo>
                  <a:lnTo>
                    <a:pt x="55690" y="832886"/>
                  </a:lnTo>
                  <a:lnTo>
                    <a:pt x="25895" y="845407"/>
                  </a:lnTo>
                  <a:lnTo>
                    <a:pt x="6760" y="864805"/>
                  </a:lnTo>
                  <a:lnTo>
                    <a:pt x="0" y="889878"/>
                  </a:lnTo>
                  <a:lnTo>
                    <a:pt x="9410" y="918426"/>
                  </a:lnTo>
                  <a:lnTo>
                    <a:pt x="37470" y="938216"/>
                  </a:lnTo>
                  <a:lnTo>
                    <a:pt x="83921" y="953543"/>
                  </a:lnTo>
                  <a:lnTo>
                    <a:pt x="148508" y="968703"/>
                  </a:lnTo>
                  <a:lnTo>
                    <a:pt x="193479" y="979969"/>
                  </a:lnTo>
                  <a:lnTo>
                    <a:pt x="236185" y="993193"/>
                  </a:lnTo>
                  <a:lnTo>
                    <a:pt x="275475" y="1009469"/>
                  </a:lnTo>
                  <a:lnTo>
                    <a:pt x="310199" y="1029892"/>
                  </a:lnTo>
                  <a:lnTo>
                    <a:pt x="339209" y="1055559"/>
                  </a:lnTo>
                  <a:lnTo>
                    <a:pt x="361353" y="1087564"/>
                  </a:lnTo>
                  <a:lnTo>
                    <a:pt x="375483" y="1127002"/>
                  </a:lnTo>
                  <a:lnTo>
                    <a:pt x="380449" y="1174969"/>
                  </a:lnTo>
                  <a:lnTo>
                    <a:pt x="375305" y="1222765"/>
                  </a:lnTo>
                  <a:lnTo>
                    <a:pt x="360491" y="1264852"/>
                  </a:lnTo>
                  <a:lnTo>
                    <a:pt x="336931" y="1301066"/>
                  </a:lnTo>
                  <a:lnTo>
                    <a:pt x="305549" y="1331248"/>
                  </a:lnTo>
                  <a:lnTo>
                    <a:pt x="267270" y="1355237"/>
                  </a:lnTo>
                  <a:lnTo>
                    <a:pt x="223017" y="1372870"/>
                  </a:lnTo>
                  <a:lnTo>
                    <a:pt x="173715" y="1383988"/>
                  </a:lnTo>
                  <a:lnTo>
                    <a:pt x="120289" y="1388428"/>
                  </a:lnTo>
                  <a:lnTo>
                    <a:pt x="120289" y="2094177"/>
                  </a:lnTo>
                  <a:lnTo>
                    <a:pt x="1147012" y="2094177"/>
                  </a:lnTo>
                  <a:lnTo>
                    <a:pt x="1147012" y="1372994"/>
                  </a:lnTo>
                  <a:lnTo>
                    <a:pt x="446499" y="1372994"/>
                  </a:lnTo>
                  <a:lnTo>
                    <a:pt x="446499" y="907270"/>
                  </a:lnTo>
                  <a:lnTo>
                    <a:pt x="199847" y="907270"/>
                  </a:lnTo>
                  <a:lnTo>
                    <a:pt x="189175" y="873684"/>
                  </a:lnTo>
                  <a:lnTo>
                    <a:pt x="167417" y="848951"/>
                  </a:lnTo>
                  <a:lnTo>
                    <a:pt x="135519" y="833672"/>
                  </a:lnTo>
                  <a:lnTo>
                    <a:pt x="94426" y="828445"/>
                  </a:lnTo>
                  <a:close/>
                </a:path>
                <a:path w="1147445" h="2094230">
                  <a:moveTo>
                    <a:pt x="608630" y="1064491"/>
                  </a:moveTo>
                  <a:lnTo>
                    <a:pt x="608630" y="1372994"/>
                  </a:lnTo>
                  <a:lnTo>
                    <a:pt x="811221" y="1372994"/>
                  </a:lnTo>
                  <a:lnTo>
                    <a:pt x="608630" y="1064491"/>
                  </a:lnTo>
                  <a:close/>
                </a:path>
                <a:path w="1147445" h="2094230">
                  <a:moveTo>
                    <a:pt x="1147012" y="720030"/>
                  </a:moveTo>
                  <a:lnTo>
                    <a:pt x="995027" y="720030"/>
                  </a:lnTo>
                  <a:lnTo>
                    <a:pt x="771945" y="1046523"/>
                  </a:lnTo>
                  <a:lnTo>
                    <a:pt x="995027" y="1372994"/>
                  </a:lnTo>
                  <a:lnTo>
                    <a:pt x="1147012" y="1372994"/>
                  </a:lnTo>
                  <a:lnTo>
                    <a:pt x="1147012" y="720030"/>
                  </a:lnTo>
                  <a:close/>
                </a:path>
                <a:path w="1147445" h="2094230">
                  <a:moveTo>
                    <a:pt x="1147012" y="718030"/>
                  </a:moveTo>
                  <a:lnTo>
                    <a:pt x="608630" y="718030"/>
                  </a:lnTo>
                  <a:lnTo>
                    <a:pt x="608630" y="1028555"/>
                  </a:lnTo>
                  <a:lnTo>
                    <a:pt x="811221" y="720030"/>
                  </a:lnTo>
                  <a:lnTo>
                    <a:pt x="1147012" y="720030"/>
                  </a:lnTo>
                  <a:lnTo>
                    <a:pt x="1147012" y="718030"/>
                  </a:lnTo>
                  <a:close/>
                </a:path>
                <a:path w="1147445" h="2094230">
                  <a:moveTo>
                    <a:pt x="1147012" y="0"/>
                  </a:moveTo>
                  <a:lnTo>
                    <a:pt x="120289" y="0"/>
                  </a:lnTo>
                  <a:lnTo>
                    <a:pt x="120289" y="706104"/>
                  </a:lnTo>
                  <a:lnTo>
                    <a:pt x="168199" y="711079"/>
                  </a:lnTo>
                  <a:lnTo>
                    <a:pt x="212372" y="721630"/>
                  </a:lnTo>
                  <a:lnTo>
                    <a:pt x="252084" y="737851"/>
                  </a:lnTo>
                  <a:lnTo>
                    <a:pt x="286614" y="759835"/>
                  </a:lnTo>
                  <a:lnTo>
                    <a:pt x="315238" y="787675"/>
                  </a:lnTo>
                  <a:lnTo>
                    <a:pt x="337234" y="821466"/>
                  </a:lnTo>
                  <a:lnTo>
                    <a:pt x="351878" y="861299"/>
                  </a:lnTo>
                  <a:lnTo>
                    <a:pt x="358449" y="907270"/>
                  </a:lnTo>
                  <a:lnTo>
                    <a:pt x="446499" y="907270"/>
                  </a:lnTo>
                  <a:lnTo>
                    <a:pt x="446499" y="718030"/>
                  </a:lnTo>
                  <a:lnTo>
                    <a:pt x="1147012" y="718030"/>
                  </a:lnTo>
                  <a:lnTo>
                    <a:pt x="1147012" y="0"/>
                  </a:lnTo>
                  <a:close/>
                </a:path>
              </a:pathLst>
            </a:custGeom>
            <a:solidFill>
              <a:srgbClr val="878B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5553" y="3677229"/>
            <a:ext cx="18047097" cy="12817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8250" spc="65"/>
              <a:t>Opravy </a:t>
            </a:r>
            <a:r>
              <a:rPr lang="cs-CZ" sz="8250" spc="65" dirty="0"/>
              <a:t>Barrandovského mostu</a:t>
            </a:r>
            <a:endParaRPr sz="8250" dirty="0"/>
          </a:p>
        </p:txBody>
      </p:sp>
      <p:sp>
        <p:nvSpPr>
          <p:cNvPr id="6" name="object 6"/>
          <p:cNvSpPr txBox="1"/>
          <p:nvPr/>
        </p:nvSpPr>
        <p:spPr>
          <a:xfrm>
            <a:off x="615552" y="4862533"/>
            <a:ext cx="18275697" cy="8502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5450" b="1" spc="-5" dirty="0">
                <a:solidFill>
                  <a:srgbClr val="878B8E"/>
                </a:solidFill>
                <a:latin typeface="Arial"/>
                <a:cs typeface="Arial"/>
              </a:rPr>
              <a:t>„</a:t>
            </a:r>
            <a:r>
              <a:rPr lang="cs-CZ" sz="5450" b="1" spc="-5" dirty="0" err="1">
                <a:solidFill>
                  <a:srgbClr val="878B8E"/>
                </a:solidFill>
                <a:latin typeface="Arial"/>
                <a:cs typeface="Arial"/>
              </a:rPr>
              <a:t>Barranďák</a:t>
            </a:r>
            <a:r>
              <a:rPr lang="cs-CZ" sz="5450" b="1" spc="-5" dirty="0">
                <a:solidFill>
                  <a:srgbClr val="878B8E"/>
                </a:solidFill>
                <a:latin typeface="Arial"/>
                <a:cs typeface="Arial"/>
              </a:rPr>
              <a:t>“ míří do 21. století</a:t>
            </a:r>
            <a:endParaRPr sz="545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20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z="4600" spc="35" dirty="0"/>
              <a:t>DOPRAVNÍ OPATŘENÍ PŘED ZAHÁJENÍM REKONSTRUKCE</a:t>
            </a:r>
            <a:endParaRPr sz="4600"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39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10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2" y="1241215"/>
            <a:ext cx="17056496" cy="60218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b="1" spc="-5" dirty="0">
              <a:solidFill>
                <a:srgbClr val="878B8E"/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Vratná rampa u Lihovaru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V první etapě rekonstrukce bude uzavřená rampa ze Strakonické na most. Vratná rampa u Lihovaru umožní, aby se řidiči jedoucí z jihu města po Strakonické dostali na druhý břeh. cestu</a:t>
            </a: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33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Rozšířená Strakonická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Rozsáhlou stavbu na rozšíření Strakonické včetně 1,7 km dlouhé opěrné stěny se nám podařilo zkrátit o dva měsíce.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3300" spc="55" dirty="0">
              <a:solidFill>
                <a:srgbClr val="878B8E"/>
              </a:solidFill>
              <a:latin typeface="Arial"/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45741D5C-6167-3371-847D-7D922DFF80AE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3163283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20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z="4600" spc="35" dirty="0"/>
              <a:t>DOPRAVNÍ OPATŘENÍ PŘED ZAHÁJENÍM REKONSTRUKCE</a:t>
            </a:r>
            <a:endParaRPr sz="4600"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39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11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2" y="1322703"/>
            <a:ext cx="17056496" cy="34380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b="1" spc="-5" dirty="0">
              <a:solidFill>
                <a:srgbClr val="878B8E"/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Kapacitnější Most Závodu míru a opravená Komořanská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Tento úsek jsme přestavěli za predikce, že jej řidiči budou využívat jako neoficiální objízdnou trasu. Tři křižovatky na dvou předpolích jsou nyní kapacitnější a provoz výrazně plynulejší. Na Komořanské došlo k opravě opěrné zdi a zpevnění nestabilního svahu podél silnice. 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C03B7ADA-E3CF-A761-C1C6-6E15E0004252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4273010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pc="35" dirty="0"/>
              <a:t>INVESTICE DO INFRASTRUKUTRY</a:t>
            </a:r>
            <a:endParaRPr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39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12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79305"/>
            <a:ext cx="17056496" cy="60218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-17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V letošním roce vydá Technická správa komunikací (TSK) na investice do dopravní infrastruktury v Praze asi 2,1 miliardy korun. Další výdaje ve výši přibližně 360 milionů se plánují vydat na souvislou údržbu a velké stavby. Největší investice TSK v letošním roce jde právě do rekonstrukce Barrandovského mostu. Ta si vyžádá 594 milionů korun.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35" dirty="0">
              <a:solidFill>
                <a:srgbClr val="E90B23"/>
              </a:solidFill>
              <a:latin typeface="Arial"/>
              <a:ea typeface="+mj-ea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300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Výše investic TSK v průběhu posledních 3 let: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300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2021 – 2,1 mld. Kč s DPH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300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2020 – 1,57 mld. Kč s DPH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300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2019 – 1,69 mld. Kč s DPH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7358B96E-DFB9-3D20-A1EA-C001CEB3E27F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1331025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pc="35" dirty="0"/>
              <a:t>KOORDINACE S ORGANIZACEMI</a:t>
            </a:r>
            <a:endParaRPr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40"/>
            <a:ext cx="1131249" cy="445634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13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79305"/>
            <a:ext cx="17056496" cy="5115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-17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Na rekonstrukci Barrandovského mostu podepsala 22. února 2022 TSK smlouvu se </a:t>
            </a:r>
            <a:r>
              <a:rPr lang="cs-CZ" sz="3100" b="1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stavební společností PORR</a:t>
            </a: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31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Koordinace se všemi organizacemi hl. m. Prahy – DPP, Pražské služby, THMP, atd…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31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Spolupráce s jednotkami </a:t>
            </a:r>
            <a:r>
              <a:rPr lang="cs-CZ" sz="3100" b="1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IZS hl. m. Prahy</a:t>
            </a: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. Poblíž mostu bude </a:t>
            </a:r>
            <a:r>
              <a:rPr lang="cs-CZ" sz="3100" b="1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neustále připravena odtahová služba</a:t>
            </a: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, která případná nabouraná nebo porouchaná auta dostane z opravovaných úseků rychle pryč, aby se netvořily tak dlouhé kolony.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xmlns="" id="{58780AB0-E7A0-99FC-2CBB-60AD8D996ECA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2063735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pc="35" dirty="0"/>
              <a:t>KOMUNIKACE A INFORMACE</a:t>
            </a:r>
            <a:endParaRPr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40"/>
            <a:ext cx="1131249" cy="454836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14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79305"/>
            <a:ext cx="17056496" cy="56584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-175" dirty="0">
              <a:solidFill>
                <a:srgbClr val="878B8E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Lze předpokládat, že o situaci na Barrandovském mostě či o průběhu jeho obnovy budou pravidelně informovat všechna média.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31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Nejpodrobnější aktuální informace bude možné dohledat na internetových stránkách </a:t>
            </a:r>
            <a:r>
              <a:rPr lang="cs-CZ" sz="3300" b="1" spc="35" dirty="0">
                <a:solidFill>
                  <a:srgbClr val="E90B23"/>
                </a:solidFill>
                <a:latin typeface="Arial"/>
                <a:ea typeface="+mj-ea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www.barrandak.cz</a:t>
            </a:r>
            <a:r>
              <a:rPr lang="cs-CZ" sz="3300" b="1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 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31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Podrobné informace o opravě BM dostali všichni obyvatelé Prahy do svých schránek. Noviny Barrandovský most byly distribuovány i do přilehlých měst a obcí Středočeského kraje. 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EA5706EE-1B4F-07CF-4575-F2DAADCBC70F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1078096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pc="35" dirty="0"/>
              <a:t>Mediální podpora ze strany Magistrátu hl. m. Prahy</a:t>
            </a:r>
            <a:endParaRPr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40"/>
            <a:ext cx="1131249" cy="454836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15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79305"/>
            <a:ext cx="17056496" cy="8253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Komunikační mix Barrandovský most - opravy (duben – srpen 2022)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900" b="1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b="1" spc="55" dirty="0">
                <a:solidFill>
                  <a:srgbClr val="878B8E"/>
                </a:solidFill>
                <a:latin typeface="Arial"/>
                <a:cs typeface="Arial"/>
              </a:rPr>
              <a:t>Tištěná media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Speciální příloha Pražského deníku, Náš region Praha, Pražský deník Extra, deník Blesk, E15, Pražský deník, Marketing a komunikace, Týdeník </a:t>
            </a:r>
            <a:r>
              <a:rPr lang="cs-CZ" sz="3100" spc="55" dirty="0" err="1">
                <a:solidFill>
                  <a:srgbClr val="878B8E"/>
                </a:solidFill>
                <a:latin typeface="Arial"/>
                <a:cs typeface="Arial"/>
              </a:rPr>
              <a:t>Forum</a:t>
            </a:r>
            <a:endParaRPr lang="cs-CZ" sz="31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9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b="1" spc="55" dirty="0">
                <a:solidFill>
                  <a:srgbClr val="878B8E"/>
                </a:solidFill>
                <a:latin typeface="Arial"/>
                <a:cs typeface="Arial"/>
              </a:rPr>
              <a:t>On-line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Seznam.cz, Novinky.cz, e15.cz, forum24.cz, prazskypatriot.cz, novinkykraje.cz/</a:t>
            </a:r>
            <a:r>
              <a:rPr lang="cs-CZ" sz="3100" spc="55" dirty="0" err="1">
                <a:solidFill>
                  <a:srgbClr val="878B8E"/>
                </a:solidFill>
                <a:latin typeface="Arial"/>
                <a:cs typeface="Arial"/>
              </a:rPr>
              <a:t>praha</a:t>
            </a:r>
            <a:endParaRPr lang="cs-CZ" sz="31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9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b="1" spc="55" dirty="0">
                <a:solidFill>
                  <a:srgbClr val="878B8E"/>
                </a:solidFill>
                <a:latin typeface="Arial"/>
                <a:cs typeface="Arial"/>
              </a:rPr>
              <a:t>Rozhlas – spotová kampaň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Hit Rádio City, rádio Blaník, Kiss, Beat, Country, Signál, Evropa 2, Frekvence 1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9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b="1" spc="55" dirty="0">
                <a:solidFill>
                  <a:srgbClr val="878B8E"/>
                </a:solidFill>
                <a:latin typeface="Arial"/>
                <a:cs typeface="Arial"/>
              </a:rPr>
              <a:t>OOH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Reklamní plochy v rámci Městského mobiliáře JC </a:t>
            </a:r>
            <a:r>
              <a:rPr lang="cs-CZ" sz="3100" spc="55" dirty="0" err="1">
                <a:solidFill>
                  <a:srgbClr val="878B8E"/>
                </a:solidFill>
                <a:latin typeface="Arial"/>
                <a:cs typeface="Arial"/>
              </a:rPr>
              <a:t>Decaux</a:t>
            </a: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 a MHD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EA5706EE-1B4F-07CF-4575-F2DAADCBC70F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1094893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pc="35" dirty="0"/>
              <a:t>Mediální podpora ze strany Magistrátu hl. m. Prahy</a:t>
            </a:r>
            <a:endParaRPr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40"/>
            <a:ext cx="1131249" cy="454836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16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79305"/>
            <a:ext cx="17056496" cy="89954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Komunikační mix Barrandovský most - opravy (duben – srpen 2022)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3100" b="1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b="1" spc="55" dirty="0">
                <a:solidFill>
                  <a:srgbClr val="878B8E"/>
                </a:solidFill>
                <a:latin typeface="Arial"/>
                <a:cs typeface="Arial"/>
              </a:rPr>
              <a:t>Portál hl. m. Prahy a sociální media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Portál hl. m. Prahy a oficiální účty </a:t>
            </a:r>
            <a:r>
              <a:rPr lang="en-US" sz="3300" b="1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@</a:t>
            </a:r>
            <a:r>
              <a:rPr lang="cs-CZ" sz="3300" b="1" spc="35" dirty="0" err="1">
                <a:solidFill>
                  <a:srgbClr val="E90B23"/>
                </a:solidFill>
                <a:latin typeface="Arial"/>
                <a:ea typeface="+mj-ea"/>
                <a:cs typeface="Arial"/>
              </a:rPr>
              <a:t>praha</a:t>
            </a:r>
            <a:r>
              <a:rPr lang="en-US" sz="3300" b="1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.</a:t>
            </a:r>
            <a:r>
              <a:rPr lang="cs-CZ" sz="3300" b="1" spc="35" dirty="0" err="1">
                <a:solidFill>
                  <a:srgbClr val="E90B23"/>
                </a:solidFill>
                <a:latin typeface="Arial"/>
                <a:ea typeface="+mj-ea"/>
                <a:cs typeface="Arial"/>
              </a:rPr>
              <a:t>eu</a:t>
            </a:r>
            <a:r>
              <a:rPr lang="cs-CZ" sz="3300" b="1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 </a:t>
            </a: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na sociálních sítích (Twitter, Facebook, Newsletter MHMP)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31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b="1" spc="55" dirty="0">
                <a:solidFill>
                  <a:srgbClr val="878B8E"/>
                </a:solidFill>
                <a:latin typeface="Arial"/>
                <a:cs typeface="Arial"/>
              </a:rPr>
              <a:t>Prezentační LED obrazovky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MHMP Škodův palác, MHMP Nová radnice a MČ Praha 1 – Praha 22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Pražské nemocnice (skupina klinik EUC Praha, Thomayerova nemocnice, Fakultní nemocnice Královské Vinohrady, Všeobecná fakultní nemocnice Praha, Nemocnice na Homolce, Fakultní nemocnice v Motole)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LED obrazovky na hlavních silničních tazích (Strakonická, Dobříšská, Strakonická, Českomoravská…)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LED obrazovky v rámci vybraných čerpacích stanic (sítě MOL, OMV, ORLEN, SHELL)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EA5706EE-1B4F-07CF-4575-F2DAADCBC70F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 dirty="0"/>
              <a:t>Opravy Barrandovského mostu – „</a:t>
            </a:r>
            <a:r>
              <a:rPr lang="cs-CZ" spc="25" dirty="0" err="1"/>
              <a:t>Barranďák</a:t>
            </a:r>
            <a:r>
              <a:rPr lang="cs-CZ" spc="25" dirty="0"/>
              <a:t>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3584003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2088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pc="35" dirty="0"/>
              <a:t>Noviny Barrandovský most</a:t>
            </a:r>
            <a:endParaRPr spc="-3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79305"/>
            <a:ext cx="17208896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Neadresná distribuce do schránek HMP a přilehlá města a obce Středočeského kraje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40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17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xmlns="" id="{FC0F1F95-1614-26C3-B7B1-5F8E5F4C79C7}"/>
              </a:ext>
            </a:extLst>
          </p:cNvPr>
          <p:cNvSpPr/>
          <p:nvPr/>
        </p:nvSpPr>
        <p:spPr>
          <a:xfrm>
            <a:off x="4184650" y="2419645"/>
            <a:ext cx="12425680" cy="7120255"/>
          </a:xfrm>
          <a:custGeom>
            <a:avLst/>
            <a:gdLst/>
            <a:ahLst/>
            <a:cxnLst/>
            <a:rect l="l" t="t" r="r" b="b"/>
            <a:pathLst>
              <a:path w="12425680" h="7120255">
                <a:moveTo>
                  <a:pt x="12425485" y="0"/>
                </a:moveTo>
                <a:lnTo>
                  <a:pt x="0" y="0"/>
                </a:lnTo>
                <a:lnTo>
                  <a:pt x="0" y="7120202"/>
                </a:lnTo>
                <a:lnTo>
                  <a:pt x="12425485" y="7120202"/>
                </a:lnTo>
                <a:lnTo>
                  <a:pt x="12425485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pic>
        <p:nvPicPr>
          <p:cNvPr id="10" name="Obrázek 9" descr="Obsah obrázku text, noviny&#10;&#10;Popis byl vytvořen automaticky">
            <a:extLst>
              <a:ext uri="{FF2B5EF4-FFF2-40B4-BE49-F238E27FC236}">
                <a16:creationId xmlns:a16="http://schemas.microsoft.com/office/drawing/2014/main" xmlns="" id="{9A487340-0236-D419-F3B0-F76B38C95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0" y="2573213"/>
            <a:ext cx="9187173" cy="6813118"/>
          </a:xfrm>
          <a:prstGeom prst="rect">
            <a:avLst/>
          </a:prstGeom>
        </p:spPr>
      </p:pic>
      <p:sp>
        <p:nvSpPr>
          <p:cNvPr id="13" name="object 4">
            <a:extLst>
              <a:ext uri="{FF2B5EF4-FFF2-40B4-BE49-F238E27FC236}">
                <a16:creationId xmlns:a16="http://schemas.microsoft.com/office/drawing/2014/main" xmlns="" id="{DA09B5CE-616A-292C-4427-ACCB32F9121D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 dirty="0"/>
              <a:t>Opravy Barrandovského mostu – „</a:t>
            </a:r>
            <a:r>
              <a:rPr lang="cs-CZ" spc="25" dirty="0" err="1"/>
              <a:t>Barranďák</a:t>
            </a:r>
            <a:r>
              <a:rPr lang="cs-CZ" spc="25" dirty="0"/>
              <a:t>“ míří do 21. století</a:t>
            </a:r>
            <a:endParaRPr lang="cs-CZ" spc="16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07318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pc="35" dirty="0"/>
              <a:t>OFICIÁLNÍ OBJÍZDNÉ TRASY</a:t>
            </a:r>
            <a:endParaRPr spc="-35" dirty="0"/>
          </a:p>
        </p:txBody>
      </p:sp>
      <p:sp>
        <p:nvSpPr>
          <p:cNvPr id="4" name="object 4"/>
          <p:cNvSpPr/>
          <p:nvPr/>
        </p:nvSpPr>
        <p:spPr>
          <a:xfrm>
            <a:off x="628253" y="2303594"/>
            <a:ext cx="9214485" cy="7120255"/>
          </a:xfrm>
          <a:custGeom>
            <a:avLst/>
            <a:gdLst/>
            <a:ahLst/>
            <a:cxnLst/>
            <a:rect l="l" t="t" r="r" b="b"/>
            <a:pathLst>
              <a:path w="9214485" h="7120255">
                <a:moveTo>
                  <a:pt x="9214379" y="0"/>
                </a:moveTo>
                <a:lnTo>
                  <a:pt x="0" y="0"/>
                </a:lnTo>
                <a:lnTo>
                  <a:pt x="0" y="7120202"/>
                </a:lnTo>
                <a:lnTo>
                  <a:pt x="9214379" y="7120202"/>
                </a:lnTo>
                <a:lnTo>
                  <a:pt x="9214379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248767" y="2010553"/>
            <a:ext cx="9236710" cy="7883184"/>
          </a:xfrm>
          <a:prstGeom prst="rect">
            <a:avLst/>
          </a:prstGeom>
        </p:spPr>
        <p:txBody>
          <a:bodyPr vert="horz" wrap="square" lIns="0" tIns="193675" rIns="0" bIns="0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2500" spc="55" dirty="0">
                <a:solidFill>
                  <a:srgbClr val="878B8E"/>
                </a:solidFill>
                <a:latin typeface="Arial"/>
                <a:cs typeface="Arial"/>
              </a:rPr>
              <a:t>Barrandovský most tvoří nejen páteřní spojnici mezi pravým a levým břehem Vltavy, ale současně je i jediným takto kapacitně vytíženým přechodem na území řekou rozdělené metropole.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2500" spc="55" dirty="0">
                <a:solidFill>
                  <a:srgbClr val="878B8E"/>
                </a:solidFill>
                <a:latin typeface="Arial"/>
                <a:cs typeface="Arial"/>
              </a:rPr>
              <a:t>Oficiální objízdné trasy vedou po Pražském okruhu.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500" b="1" u="sng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Západní cesta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500" spc="55" dirty="0">
                <a:solidFill>
                  <a:srgbClr val="878B8E"/>
                </a:solidFill>
                <a:latin typeface="Arial"/>
                <a:cs typeface="Arial"/>
              </a:rPr>
              <a:t>je kratší – </a:t>
            </a:r>
            <a:r>
              <a:rPr lang="cs-CZ" sz="2500" b="1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přes tunely na Barrandov a zpátky dolů na Barrandovský most. </a:t>
            </a:r>
            <a:r>
              <a:rPr lang="cs-CZ" sz="2500" spc="55" dirty="0">
                <a:solidFill>
                  <a:srgbClr val="878B8E"/>
                </a:solidFill>
                <a:latin typeface="Arial"/>
                <a:cs typeface="Arial"/>
              </a:rPr>
              <a:t>Zde ale mohou nastat dopravní komplikace, protože na rozdíl od minulosti se na most najíždí už jen jedním pruhem. Objízdná trasa by měla řidiči přidat necelých šest kilometrů navíc.</a:t>
            </a:r>
            <a:br>
              <a:rPr lang="cs-CZ" sz="2500" spc="55" dirty="0">
                <a:solidFill>
                  <a:srgbClr val="878B8E"/>
                </a:solidFill>
                <a:latin typeface="Arial"/>
                <a:cs typeface="Arial"/>
              </a:rPr>
            </a:br>
            <a:r>
              <a:rPr lang="cs-CZ" sz="2500" spc="55" dirty="0">
                <a:solidFill>
                  <a:srgbClr val="878B8E"/>
                </a:solidFill>
                <a:latin typeface="Arial"/>
                <a:cs typeface="Arial"/>
              </a:rPr>
              <a:t/>
            </a:r>
            <a:br>
              <a:rPr lang="cs-CZ" sz="2500" spc="55" dirty="0">
                <a:solidFill>
                  <a:srgbClr val="878B8E"/>
                </a:solidFill>
                <a:latin typeface="Arial"/>
                <a:cs typeface="Arial"/>
              </a:rPr>
            </a:br>
            <a:r>
              <a:rPr lang="cs-CZ" sz="2500" b="1" u="sng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Východní trasa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500" spc="55" dirty="0">
                <a:solidFill>
                  <a:srgbClr val="878B8E"/>
                </a:solidFill>
                <a:latin typeface="Arial"/>
                <a:cs typeface="Arial"/>
              </a:rPr>
              <a:t>Zřejmě průjezdnější, ale delší trasa vede na východ. Řidiči by měli jet až na hlavní křížení s dálnicí D1 u Modletic a pak dál pokračovat do centra. Na této objízdné trasy je však třeba počítat na jejím konci s hustším provozem na ulici 5. května. Je také výrazně delší, zhruba o 17 kilometrů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18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BCE4DA11-08FF-D53E-BB11-1489F4195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95" y="2303594"/>
            <a:ext cx="4038600" cy="7097585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xmlns="" id="{A0DE70B5-AFA2-1731-821A-B50C255C2230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2395627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2088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pc="35" dirty="0"/>
              <a:t>Objízdné trasy vedou po Pražském okruhu</a:t>
            </a:r>
            <a:endParaRPr spc="3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40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19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xmlns="" id="{FC0F1F95-1614-26C3-B7B1-5F8E5F4C79C7}"/>
              </a:ext>
            </a:extLst>
          </p:cNvPr>
          <p:cNvSpPr/>
          <p:nvPr/>
        </p:nvSpPr>
        <p:spPr>
          <a:xfrm>
            <a:off x="4184650" y="2419645"/>
            <a:ext cx="12425680" cy="7120255"/>
          </a:xfrm>
          <a:custGeom>
            <a:avLst/>
            <a:gdLst/>
            <a:ahLst/>
            <a:cxnLst/>
            <a:rect l="l" t="t" r="r" b="b"/>
            <a:pathLst>
              <a:path w="12425680" h="7120255">
                <a:moveTo>
                  <a:pt x="12425485" y="0"/>
                </a:moveTo>
                <a:lnTo>
                  <a:pt x="0" y="0"/>
                </a:lnTo>
                <a:lnTo>
                  <a:pt x="0" y="7120202"/>
                </a:lnTo>
                <a:lnTo>
                  <a:pt x="12425485" y="7120202"/>
                </a:lnTo>
                <a:lnTo>
                  <a:pt x="12425485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xmlns="" id="{DA09B5CE-616A-292C-4427-ACCB32F9121D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 dirty="0"/>
              <a:t>Opravy Barrandovského mostu – „</a:t>
            </a:r>
            <a:r>
              <a:rPr lang="cs-CZ" spc="25" dirty="0" err="1"/>
              <a:t>Barranďák</a:t>
            </a:r>
            <a:r>
              <a:rPr lang="cs-CZ" spc="25" dirty="0"/>
              <a:t>“ míří do 21. století</a:t>
            </a:r>
            <a:endParaRPr lang="cs-CZ" spc="165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0" y="2437505"/>
            <a:ext cx="10210800" cy="710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0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pc="35" dirty="0"/>
              <a:t>Základní informace</a:t>
            </a:r>
            <a:endParaRPr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lang="cs-CZ" spc="25" smtClean="0"/>
              <a:t>2</a:t>
            </a:fld>
            <a:r>
              <a:rPr lang="cs-CZ" spc="165" dirty="0"/>
              <a:t>/22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79305"/>
            <a:ext cx="17056496" cy="50681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Zbudovaný v letech 1978–1988 jako most Antonína Zápotockého. Propojil čtvrť Braník na pravém břehu a Hlubočepy na levém břehu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Významný dopravní uzel a nejrozsáhlejší mostní dílo na území hl. m. Prahy. </a:t>
            </a:r>
            <a:r>
              <a:rPr lang="cs-CZ" sz="3300" b="1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Nejvytíženější komunikace v České republice. Denně přes něj podle statistiky projede na 142 – 144 000 vozidel.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Má čtyři pruhy v každém směru, je přístupný i chodcům a cyklistům. Je součástí Městského okruhu objíždějící užší centrum Prahy.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35" dirty="0">
              <a:solidFill>
                <a:srgbClr val="E90B23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C97F50DE-0107-CE49-0B6E-54182F6DC466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pc="35" dirty="0"/>
              <a:t>SLUŠNOST A OHLEDUPLNOST</a:t>
            </a:r>
            <a:endParaRPr lang="cs-CZ"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39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20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79305"/>
            <a:ext cx="17056496" cy="5214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-17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Přispět k úspěšnému a bezpečnému řešení rekonstrukce mostu mohou nepochybně během omezení dopravního provozu přispět i sami jeho účastníci. Je rozhodně na místě chápat nezbytnost této situace a zachovat si ve všech ohledech slušnost a ohleduplnost vůči ostatním řidičům, ale také technikům a dělníkům, kteří se na tomto úseku budou pohybovat.</a:t>
            </a:r>
            <a:b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</a:br>
            <a:endParaRPr lang="cs-CZ" sz="31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950" b="1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DOPRAVNÍ APLIKACE</a:t>
            </a:r>
            <a:endParaRPr lang="cs-CZ" sz="31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Zcela jistě doporučujeme využívat softwarové a mobilní aplikace i navigace ke zjištění stavu provozu na mostě jako jsou např. Mapy.cz, Google </a:t>
            </a:r>
            <a:r>
              <a:rPr lang="cs-CZ" sz="3100" spc="55" dirty="0" err="1">
                <a:solidFill>
                  <a:srgbClr val="878B8E"/>
                </a:solidFill>
                <a:latin typeface="Arial"/>
                <a:cs typeface="Arial"/>
              </a:rPr>
              <a:t>maps</a:t>
            </a: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 nebo </a:t>
            </a:r>
            <a:r>
              <a:rPr lang="cs-CZ" sz="3100" spc="55" dirty="0" err="1">
                <a:solidFill>
                  <a:srgbClr val="878B8E"/>
                </a:solidFill>
                <a:latin typeface="Arial"/>
                <a:cs typeface="Arial"/>
              </a:rPr>
              <a:t>Waze</a:t>
            </a: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ADB2EA24-D937-D634-C697-B38611C940D4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2204254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8253" y="628253"/>
            <a:ext cx="2094230" cy="2094230"/>
            <a:chOff x="628253" y="628253"/>
            <a:chExt cx="2094230" cy="2094230"/>
          </a:xfrm>
        </p:grpSpPr>
        <p:sp>
          <p:nvSpPr>
            <p:cNvPr id="3" name="object 3"/>
            <p:cNvSpPr/>
            <p:nvPr/>
          </p:nvSpPr>
          <p:spPr>
            <a:xfrm>
              <a:off x="628253" y="628253"/>
              <a:ext cx="1163955" cy="2094230"/>
            </a:xfrm>
            <a:custGeom>
              <a:avLst/>
              <a:gdLst/>
              <a:ahLst/>
              <a:cxnLst/>
              <a:rect l="l" t="t" r="r" b="b"/>
              <a:pathLst>
                <a:path w="1163955" h="2094230">
                  <a:moveTo>
                    <a:pt x="1026764" y="0"/>
                  </a:moveTo>
                  <a:lnTo>
                    <a:pt x="0" y="0"/>
                  </a:lnTo>
                  <a:lnTo>
                    <a:pt x="0" y="2094177"/>
                  </a:lnTo>
                  <a:lnTo>
                    <a:pt x="1026764" y="2094177"/>
                  </a:lnTo>
                  <a:lnTo>
                    <a:pt x="1026764" y="1387633"/>
                  </a:lnTo>
                  <a:lnTo>
                    <a:pt x="970949" y="1381099"/>
                  </a:lnTo>
                  <a:lnTo>
                    <a:pt x="938986" y="1372984"/>
                  </a:lnTo>
                  <a:lnTo>
                    <a:pt x="382606" y="1372984"/>
                  </a:lnTo>
                  <a:lnTo>
                    <a:pt x="382606" y="855021"/>
                  </a:lnTo>
                  <a:lnTo>
                    <a:pt x="191920" y="855021"/>
                  </a:lnTo>
                  <a:lnTo>
                    <a:pt x="191920" y="717496"/>
                  </a:lnTo>
                  <a:lnTo>
                    <a:pt x="947247" y="717496"/>
                  </a:lnTo>
                  <a:lnTo>
                    <a:pt x="977200" y="710785"/>
                  </a:lnTo>
                  <a:lnTo>
                    <a:pt x="1026764" y="706041"/>
                  </a:lnTo>
                  <a:lnTo>
                    <a:pt x="1026764" y="0"/>
                  </a:lnTo>
                  <a:close/>
                </a:path>
                <a:path w="1163955" h="2094230">
                  <a:moveTo>
                    <a:pt x="947247" y="717496"/>
                  </a:moveTo>
                  <a:lnTo>
                    <a:pt x="737391" y="717496"/>
                  </a:lnTo>
                  <a:lnTo>
                    <a:pt x="737391" y="855021"/>
                  </a:lnTo>
                  <a:lnTo>
                    <a:pt x="544873" y="855021"/>
                  </a:lnTo>
                  <a:lnTo>
                    <a:pt x="544873" y="1372984"/>
                  </a:lnTo>
                  <a:lnTo>
                    <a:pt x="938986" y="1372984"/>
                  </a:lnTo>
                  <a:lnTo>
                    <a:pt x="920799" y="1368366"/>
                  </a:lnTo>
                  <a:lnTo>
                    <a:pt x="876809" y="1349521"/>
                  </a:lnTo>
                  <a:lnTo>
                    <a:pt x="839474" y="1324653"/>
                  </a:lnTo>
                  <a:lnTo>
                    <a:pt x="809288" y="1293848"/>
                  </a:lnTo>
                  <a:lnTo>
                    <a:pt x="786746" y="1257196"/>
                  </a:lnTo>
                  <a:lnTo>
                    <a:pt x="772343" y="1214782"/>
                  </a:lnTo>
                  <a:lnTo>
                    <a:pt x="766573" y="1166697"/>
                  </a:lnTo>
                  <a:lnTo>
                    <a:pt x="1156072" y="1166697"/>
                  </a:lnTo>
                  <a:lnTo>
                    <a:pt x="1153813" y="1159190"/>
                  </a:lnTo>
                  <a:lnTo>
                    <a:pt x="1125709" y="1137491"/>
                  </a:lnTo>
                  <a:lnTo>
                    <a:pt x="1080760" y="1121458"/>
                  </a:lnTo>
                  <a:lnTo>
                    <a:pt x="971768" y="1094019"/>
                  </a:lnTo>
                  <a:lnTo>
                    <a:pt x="924452" y="1079181"/>
                  </a:lnTo>
                  <a:lnTo>
                    <a:pt x="880776" y="1060032"/>
                  </a:lnTo>
                  <a:lnTo>
                    <a:pt x="842955" y="1034920"/>
                  </a:lnTo>
                  <a:lnTo>
                    <a:pt x="813199" y="1002192"/>
                  </a:lnTo>
                  <a:lnTo>
                    <a:pt x="793724" y="960196"/>
                  </a:lnTo>
                  <a:lnTo>
                    <a:pt x="786740" y="907281"/>
                  </a:lnTo>
                  <a:lnTo>
                    <a:pt x="791446" y="860469"/>
                  </a:lnTo>
                  <a:lnTo>
                    <a:pt x="805019" y="820201"/>
                  </a:lnTo>
                  <a:lnTo>
                    <a:pt x="826639" y="786299"/>
                  </a:lnTo>
                  <a:lnTo>
                    <a:pt x="855487" y="758584"/>
                  </a:lnTo>
                  <a:lnTo>
                    <a:pt x="890742" y="736878"/>
                  </a:lnTo>
                  <a:lnTo>
                    <a:pt x="931587" y="721005"/>
                  </a:lnTo>
                  <a:lnTo>
                    <a:pt x="947247" y="717496"/>
                  </a:lnTo>
                  <a:close/>
                </a:path>
                <a:path w="1163955" h="2094230">
                  <a:moveTo>
                    <a:pt x="1156072" y="1166697"/>
                  </a:moveTo>
                  <a:lnTo>
                    <a:pt x="929751" y="1166697"/>
                  </a:lnTo>
                  <a:lnTo>
                    <a:pt x="941939" y="1209158"/>
                  </a:lnTo>
                  <a:lnTo>
                    <a:pt x="967449" y="1238213"/>
                  </a:lnTo>
                  <a:lnTo>
                    <a:pt x="1006196" y="1254892"/>
                  </a:lnTo>
                  <a:lnTo>
                    <a:pt x="1058093" y="1260223"/>
                  </a:lnTo>
                  <a:lnTo>
                    <a:pt x="1096998" y="1256438"/>
                  </a:lnTo>
                  <a:lnTo>
                    <a:pt x="1130748" y="1244397"/>
                  </a:lnTo>
                  <a:lnTo>
                    <a:pt x="1154528" y="1223077"/>
                  </a:lnTo>
                  <a:lnTo>
                    <a:pt x="1163524" y="1191450"/>
                  </a:lnTo>
                  <a:lnTo>
                    <a:pt x="1156072" y="1166697"/>
                  </a:lnTo>
                  <a:close/>
                </a:path>
              </a:pathLst>
            </a:custGeom>
            <a:solidFill>
              <a:srgbClr val="E90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75417" y="628253"/>
              <a:ext cx="1147445" cy="2094230"/>
            </a:xfrm>
            <a:custGeom>
              <a:avLst/>
              <a:gdLst/>
              <a:ahLst/>
              <a:cxnLst/>
              <a:rect l="l" t="t" r="r" b="b"/>
              <a:pathLst>
                <a:path w="1147445" h="2094230">
                  <a:moveTo>
                    <a:pt x="94426" y="828445"/>
                  </a:moveTo>
                  <a:lnTo>
                    <a:pt x="55690" y="832886"/>
                  </a:lnTo>
                  <a:lnTo>
                    <a:pt x="25895" y="845407"/>
                  </a:lnTo>
                  <a:lnTo>
                    <a:pt x="6760" y="864805"/>
                  </a:lnTo>
                  <a:lnTo>
                    <a:pt x="0" y="889878"/>
                  </a:lnTo>
                  <a:lnTo>
                    <a:pt x="9410" y="918426"/>
                  </a:lnTo>
                  <a:lnTo>
                    <a:pt x="37470" y="938216"/>
                  </a:lnTo>
                  <a:lnTo>
                    <a:pt x="83921" y="953543"/>
                  </a:lnTo>
                  <a:lnTo>
                    <a:pt x="148508" y="968703"/>
                  </a:lnTo>
                  <a:lnTo>
                    <a:pt x="193479" y="979969"/>
                  </a:lnTo>
                  <a:lnTo>
                    <a:pt x="236185" y="993193"/>
                  </a:lnTo>
                  <a:lnTo>
                    <a:pt x="275475" y="1009469"/>
                  </a:lnTo>
                  <a:lnTo>
                    <a:pt x="310199" y="1029892"/>
                  </a:lnTo>
                  <a:lnTo>
                    <a:pt x="339209" y="1055559"/>
                  </a:lnTo>
                  <a:lnTo>
                    <a:pt x="361353" y="1087564"/>
                  </a:lnTo>
                  <a:lnTo>
                    <a:pt x="375483" y="1127002"/>
                  </a:lnTo>
                  <a:lnTo>
                    <a:pt x="380449" y="1174969"/>
                  </a:lnTo>
                  <a:lnTo>
                    <a:pt x="375305" y="1222765"/>
                  </a:lnTo>
                  <a:lnTo>
                    <a:pt x="360491" y="1264852"/>
                  </a:lnTo>
                  <a:lnTo>
                    <a:pt x="336931" y="1301066"/>
                  </a:lnTo>
                  <a:lnTo>
                    <a:pt x="305549" y="1331248"/>
                  </a:lnTo>
                  <a:lnTo>
                    <a:pt x="267270" y="1355237"/>
                  </a:lnTo>
                  <a:lnTo>
                    <a:pt x="223017" y="1372870"/>
                  </a:lnTo>
                  <a:lnTo>
                    <a:pt x="173715" y="1383988"/>
                  </a:lnTo>
                  <a:lnTo>
                    <a:pt x="120289" y="1388428"/>
                  </a:lnTo>
                  <a:lnTo>
                    <a:pt x="120289" y="2094177"/>
                  </a:lnTo>
                  <a:lnTo>
                    <a:pt x="1147012" y="2094177"/>
                  </a:lnTo>
                  <a:lnTo>
                    <a:pt x="1147012" y="1372994"/>
                  </a:lnTo>
                  <a:lnTo>
                    <a:pt x="446499" y="1372994"/>
                  </a:lnTo>
                  <a:lnTo>
                    <a:pt x="446499" y="907270"/>
                  </a:lnTo>
                  <a:lnTo>
                    <a:pt x="199847" y="907270"/>
                  </a:lnTo>
                  <a:lnTo>
                    <a:pt x="189175" y="873684"/>
                  </a:lnTo>
                  <a:lnTo>
                    <a:pt x="167417" y="848951"/>
                  </a:lnTo>
                  <a:lnTo>
                    <a:pt x="135519" y="833672"/>
                  </a:lnTo>
                  <a:lnTo>
                    <a:pt x="94426" y="828445"/>
                  </a:lnTo>
                  <a:close/>
                </a:path>
                <a:path w="1147445" h="2094230">
                  <a:moveTo>
                    <a:pt x="608630" y="1064491"/>
                  </a:moveTo>
                  <a:lnTo>
                    <a:pt x="608630" y="1372994"/>
                  </a:lnTo>
                  <a:lnTo>
                    <a:pt x="811221" y="1372994"/>
                  </a:lnTo>
                  <a:lnTo>
                    <a:pt x="608630" y="1064491"/>
                  </a:lnTo>
                  <a:close/>
                </a:path>
                <a:path w="1147445" h="2094230">
                  <a:moveTo>
                    <a:pt x="1147012" y="720030"/>
                  </a:moveTo>
                  <a:lnTo>
                    <a:pt x="995027" y="720030"/>
                  </a:lnTo>
                  <a:lnTo>
                    <a:pt x="771945" y="1046523"/>
                  </a:lnTo>
                  <a:lnTo>
                    <a:pt x="995027" y="1372994"/>
                  </a:lnTo>
                  <a:lnTo>
                    <a:pt x="1147012" y="1372994"/>
                  </a:lnTo>
                  <a:lnTo>
                    <a:pt x="1147012" y="720030"/>
                  </a:lnTo>
                  <a:close/>
                </a:path>
                <a:path w="1147445" h="2094230">
                  <a:moveTo>
                    <a:pt x="1147012" y="718030"/>
                  </a:moveTo>
                  <a:lnTo>
                    <a:pt x="608630" y="718030"/>
                  </a:lnTo>
                  <a:lnTo>
                    <a:pt x="608630" y="1028555"/>
                  </a:lnTo>
                  <a:lnTo>
                    <a:pt x="811221" y="720030"/>
                  </a:lnTo>
                  <a:lnTo>
                    <a:pt x="1147012" y="720030"/>
                  </a:lnTo>
                  <a:lnTo>
                    <a:pt x="1147012" y="718030"/>
                  </a:lnTo>
                  <a:close/>
                </a:path>
                <a:path w="1147445" h="2094230">
                  <a:moveTo>
                    <a:pt x="1147012" y="0"/>
                  </a:moveTo>
                  <a:lnTo>
                    <a:pt x="120289" y="0"/>
                  </a:lnTo>
                  <a:lnTo>
                    <a:pt x="120289" y="706104"/>
                  </a:lnTo>
                  <a:lnTo>
                    <a:pt x="168199" y="711079"/>
                  </a:lnTo>
                  <a:lnTo>
                    <a:pt x="212372" y="721630"/>
                  </a:lnTo>
                  <a:lnTo>
                    <a:pt x="252084" y="737851"/>
                  </a:lnTo>
                  <a:lnTo>
                    <a:pt x="286614" y="759835"/>
                  </a:lnTo>
                  <a:lnTo>
                    <a:pt x="315238" y="787675"/>
                  </a:lnTo>
                  <a:lnTo>
                    <a:pt x="337234" y="821466"/>
                  </a:lnTo>
                  <a:lnTo>
                    <a:pt x="351878" y="861299"/>
                  </a:lnTo>
                  <a:lnTo>
                    <a:pt x="358449" y="907270"/>
                  </a:lnTo>
                  <a:lnTo>
                    <a:pt x="446499" y="907270"/>
                  </a:lnTo>
                  <a:lnTo>
                    <a:pt x="446499" y="718030"/>
                  </a:lnTo>
                  <a:lnTo>
                    <a:pt x="1147012" y="718030"/>
                  </a:lnTo>
                  <a:lnTo>
                    <a:pt x="1147012" y="0"/>
                  </a:lnTo>
                  <a:close/>
                </a:path>
              </a:pathLst>
            </a:custGeom>
            <a:solidFill>
              <a:srgbClr val="878B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5553" y="3749939"/>
            <a:ext cx="4832350" cy="1231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7900" spc="60" dirty="0"/>
              <a:t>Děkujeme</a:t>
            </a:r>
            <a:endParaRPr sz="7900"/>
          </a:p>
        </p:txBody>
      </p:sp>
      <p:sp>
        <p:nvSpPr>
          <p:cNvPr id="6" name="object 6"/>
          <p:cNvSpPr txBox="1"/>
          <p:nvPr/>
        </p:nvSpPr>
        <p:spPr>
          <a:xfrm>
            <a:off x="615553" y="10098196"/>
            <a:ext cx="3496945" cy="6565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3300" b="1" spc="10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ww</a:t>
            </a:r>
            <a:r>
              <a:rPr sz="3300" b="1" spc="-3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w</a:t>
            </a:r>
            <a:r>
              <a:rPr sz="3300" b="1" spc="-23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.</a:t>
            </a:r>
            <a:r>
              <a:rPr sz="3300" b="1" spc="-2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ts</a:t>
            </a:r>
            <a:r>
              <a:rPr sz="3300" b="1" spc="-10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k</a:t>
            </a:r>
            <a:r>
              <a:rPr sz="3300" b="1" spc="-3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-p</a:t>
            </a:r>
            <a:r>
              <a:rPr sz="3300" b="1" spc="-8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r</a:t>
            </a:r>
            <a:r>
              <a:rPr sz="3300" b="1" spc="-3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aha.</a:t>
            </a:r>
            <a:r>
              <a:rPr sz="3300" b="1" spc="-5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c</a:t>
            </a:r>
            <a:r>
              <a:rPr sz="3300" b="1" spc="-5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z</a:t>
            </a:r>
            <a:endParaRPr sz="3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1535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pc="35" dirty="0"/>
              <a:t>PROČ JE NUTNÁ REKONSTRUKCE A CO JE NUTNÉ OPRAVIT?</a:t>
            </a:r>
            <a:endParaRPr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3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2" y="1768475"/>
            <a:ext cx="17056496" cy="39814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-17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Provedená diagnostika odhalila nejen špatný stav nosné konstrukce, ale i povrchu. Vzhledem k tomu, že most pochází z 80. let, je rekonstrukce na místě. Její první část, která se týkala spodní části konstrukce, zejména pilířů, již skončila. Nyní je na řadě rekonstrukce povrchu na všech mostech, ze kterých se konstrukce skládá, a to včetně nájezdových ramp z ulic Strakonická a K Barrandovu.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xmlns="" id="{31333035-714A-472C-E4EF-E7A2815EFAAF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1498995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pc="35" dirty="0"/>
              <a:t>ETAPA 1</a:t>
            </a:r>
            <a:endParaRPr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4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79305"/>
            <a:ext cx="17056496" cy="8334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-17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Dopravní omezení začne 16. května 2022 po dobu 110 dní. Důvodem jsou opravy jižní poloviny jižního mostu. V každém směru dva pruhy průběžné a jeden pruh odbočovací.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Průběh rekonstrukce: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Odstranění mostního objektu, který tvoří součást Strakonické rampy, a následně stavba nového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Rekonstrukce horní části této rampy a vnější dva jízdní pruhy na mostě ve směru od Smíchova včetně dilatačního závěru na Barrandovské rampě a před sjezdem do Braníka.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Oprava spodní části mostu nad Strakonickou ulicí. Strakonická ulice bude od Strakonické rampy za most průjezdná pouze levým jízdním pruhem.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Sanace spodní část mostu nad železniční tratí a rovněž bude omezen provoz na přilehlé komunikaci mezi opěrou Barrandovské rampy, kolejemi a cyklostezkou podél Vltavy.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000" spc="35" dirty="0">
              <a:solidFill>
                <a:srgbClr val="E90B23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xmlns="" id="{D429CE66-BBB4-B653-51B8-BA2B25E2508A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668933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pc="35" dirty="0"/>
              <a:t>ETAPA 1</a:t>
            </a:r>
            <a:endParaRPr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5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79305"/>
            <a:ext cx="17056496" cy="29341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-175" dirty="0">
              <a:solidFill>
                <a:srgbClr val="878B8E"/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300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Zbývající etapy dopravních omezení proběhnou v těchto termínech: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300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2. etapa    </a:t>
            </a:r>
            <a:r>
              <a:rPr lang="cs-CZ" sz="3300" spc="35" dirty="0" smtClean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léto</a:t>
            </a:r>
            <a:r>
              <a:rPr lang="cs-CZ" sz="3300" spc="35" dirty="0" smtClean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 </a:t>
            </a:r>
            <a:r>
              <a:rPr lang="cs-CZ" sz="3300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2023 (cca 92 dní)</a:t>
            </a:r>
            <a:br>
              <a:rPr lang="cs-CZ" sz="3300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</a:br>
            <a:r>
              <a:rPr lang="cs-CZ" sz="3300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3. etapa    </a:t>
            </a:r>
            <a:r>
              <a:rPr lang="cs-CZ" sz="3300" spc="35" dirty="0" smtClean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léto</a:t>
            </a:r>
            <a:r>
              <a:rPr lang="cs-CZ" sz="3300" spc="35" dirty="0" smtClean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 </a:t>
            </a:r>
            <a:r>
              <a:rPr lang="cs-CZ" sz="3300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2024 (cca 92 dní)</a:t>
            </a:r>
            <a:br>
              <a:rPr lang="cs-CZ" sz="3300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</a:br>
            <a:r>
              <a:rPr lang="cs-CZ" sz="3300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4. etapa    </a:t>
            </a:r>
            <a:r>
              <a:rPr lang="cs-CZ" sz="3300" spc="35" dirty="0" smtClean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léto</a:t>
            </a:r>
            <a:r>
              <a:rPr lang="cs-CZ" sz="3300" spc="35" dirty="0" smtClean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 2025 </a:t>
            </a:r>
            <a:r>
              <a:rPr lang="cs-CZ" sz="3300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(cca 82 dní)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xmlns="" id="{D429CE66-BBB4-B653-51B8-BA2B25E2508A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2087275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pc="35" dirty="0"/>
              <a:t>UNIKÁTNÍ VEŘEJNÁ ZAKÁZKA</a:t>
            </a:r>
            <a:endParaRPr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6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79305"/>
            <a:ext cx="17056496" cy="8890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-17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b="1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Abychom co nejvíce zkrátili a zmírnili dopravní omezení</a:t>
            </a: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, jež práce na mostě přinesou, soutěžili jsme tuto zakázku způsobem, kdy jsme kladli důraz na co nejkratší dobu uzavírek </a:t>
            </a:r>
            <a:b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</a:b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a zachování maximální možné průjezdnosti mostu.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Nově využity smluvní vzory FIDIC dle ověřeného celosvětového standardu, který obsahuje </a:t>
            </a:r>
            <a:b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</a:b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i nástroje a mechanismy pro efektivní řízení stavby.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Důsledná kontrola návrhu výstavby s vítězným uchazečem a zajištění externího týmu správce stavby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Nový systém výběru dodavatele, při němž cena a doba dopravních omezení měly každá váhu 40 procent a zkušenosti uchazeče 20 procent. Tento postup zajistil, že </a:t>
            </a:r>
            <a:r>
              <a:rPr lang="cs-CZ" sz="3100" b="1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omezení by neměla trvat původně předpokládaných 973 dní, ale jen 376 dní. Průměrně tedy počítejme s uzavírkami na mostě 94 dní každý rok. 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Ve všech ukazatelích byla nejlepší nabídka společnosti PORR a.s., která dosáhla v bodovém hodnocení 90,33 bodu s cenovou nabídkou 594, 5 milionů korun. Druhá v pořadí, společnost STRABAG a.s., měla 72,57 bodu. Zbylá dvě konsorcia Společnost Barrandovský most E+S+F a MTBR + BES+PKB – Barrandovský most nepřekonala hranici 35 bodů.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8DFBB6D5-82E7-4C36-E1BA-E058D42B9006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756838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pc="35" dirty="0"/>
              <a:t>DOPRAVNÍ MODELY</a:t>
            </a:r>
            <a:endParaRPr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7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2" y="854250"/>
            <a:ext cx="17056496" cy="11620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-175" dirty="0">
              <a:solidFill>
                <a:srgbClr val="878B8E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Simulace ranní dopravní špičky 1. etapy BM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68BCCE03-EB41-5D3B-D36D-01AFFE8AD0A3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  <p:pic>
        <p:nvPicPr>
          <p:cNvPr id="6" name="2022-03-16_E1pulCykl_480p800">
            <a:hlinkClick r:id="" action="ppaction://media"/>
            <a:extLst>
              <a:ext uri="{FF2B5EF4-FFF2-40B4-BE49-F238E27FC236}">
                <a16:creationId xmlns:a16="http://schemas.microsoft.com/office/drawing/2014/main" xmlns="" id="{57AA90F8-872C-C377-8A15-022314D85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3501" y="2331209"/>
            <a:ext cx="12337098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20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spcBef>
                <a:spcPts val="95"/>
              </a:spcBef>
            </a:pPr>
            <a:r>
              <a:rPr lang="cs-CZ" sz="4600" spc="35" dirty="0"/>
              <a:t>DOPRAVNÍ OPATŘENÍ PŘED ZAHÁJENÍM REKONSTRUKCE</a:t>
            </a:r>
            <a:endParaRPr sz="4600"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8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187354"/>
            <a:ext cx="17056496" cy="40840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Barrandovský most představuje bez nadsázky rekonstrukci století na území hl. m. Prahy.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33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Vyžádá se však výrazné dopravní přetížení. To, kromě centra, zasáhne i další oblasti města a městské části – Prahu 4, 5 nebo 12. Kolon bude více a budou trvat déle. Budou jinde, než kde bychom je na první dobu čekali. Lze očekávat i větší regulaci tunelů. Je nezbytné se proto soustředit na tyto dopravní uzly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68BCCE03-EB41-5D3B-D36D-01AFFE8AD0A3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49729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20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z="4600" spc="35" dirty="0"/>
              <a:t>DOPRAVNÍ OPATŘENÍ PŘED ZAHÁJENÍM REKONSTRUKCE</a:t>
            </a:r>
            <a:endParaRPr sz="4600"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281650" y="10305239"/>
            <a:ext cx="12074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9</a:t>
            </a:fld>
            <a:r>
              <a:rPr spc="165" dirty="0"/>
              <a:t>/</a:t>
            </a:r>
            <a:r>
              <a:rPr lang="cs-CZ" spc="165" dirty="0"/>
              <a:t>22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241215"/>
            <a:ext cx="17056496" cy="60218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b="1" spc="-5" dirty="0">
              <a:solidFill>
                <a:srgbClr val="878B8E"/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Rozšířená rampa na Modřanskou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Před samotnou rekonstrukcí přistavěn třetí odbočovací pruh v místě sjezdu na Modřanskou ve směru na Braník pro přehlednější odbočování.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33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b="1" spc="-5" dirty="0">
                <a:solidFill>
                  <a:srgbClr val="878B8E"/>
                </a:solidFill>
                <a:latin typeface="Arial"/>
                <a:cs typeface="Arial"/>
              </a:rPr>
              <a:t>Otevřená mimoúrovňová křižovatka Písnice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300" spc="55" dirty="0">
                <a:solidFill>
                  <a:srgbClr val="878B8E"/>
                </a:solidFill>
                <a:latin typeface="Arial"/>
                <a:cs typeface="Arial"/>
              </a:rPr>
              <a:t>Od stavby Pražského okruhu byl na něj mezi Písnicí a Dolními Břežany zavřený nájezd včetně celé mimoúrovňové křižovatky. Znovuotevření by mělo vést k odlehčení objízdných tras.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3300" spc="55" dirty="0">
              <a:solidFill>
                <a:srgbClr val="878B8E"/>
              </a:solidFill>
              <a:latin typeface="Arial"/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BBBB4AB6-0033-91A1-0AB5-4E96F85CC11C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</p:spTree>
    <p:extLst>
      <p:ext uri="{BB962C8B-B14F-4D97-AF65-F5344CB8AC3E}">
        <p14:creationId xmlns:p14="http://schemas.microsoft.com/office/powerpoint/2010/main" val="345670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78B8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1207</Words>
  <Application>Microsoft Office PowerPoint</Application>
  <PresentationFormat>Vlastní</PresentationFormat>
  <Paragraphs>158</Paragraphs>
  <Slides>21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Symbol</vt:lpstr>
      <vt:lpstr>Times New Roman</vt:lpstr>
      <vt:lpstr>Office Theme</vt:lpstr>
      <vt:lpstr>Opravy Barrandovského mostu</vt:lpstr>
      <vt:lpstr>Základní informace</vt:lpstr>
      <vt:lpstr>PROČ JE NUTNÁ REKONSTRUKCE A CO JE NUTNÉ OPRAVIT?</vt:lpstr>
      <vt:lpstr>ETAPA 1</vt:lpstr>
      <vt:lpstr>ETAPA 1</vt:lpstr>
      <vt:lpstr>UNIKÁTNÍ VEŘEJNÁ ZAKÁZKA</vt:lpstr>
      <vt:lpstr>DOPRAVNÍ MODELY</vt:lpstr>
      <vt:lpstr>DOPRAVNÍ OPATŘENÍ PŘED ZAHÁJENÍM REKONSTRUKCE</vt:lpstr>
      <vt:lpstr>DOPRAVNÍ OPATŘENÍ PŘED ZAHÁJENÍM REKONSTRUKCE</vt:lpstr>
      <vt:lpstr>DOPRAVNÍ OPATŘENÍ PŘED ZAHÁJENÍM REKONSTRUKCE</vt:lpstr>
      <vt:lpstr>DOPRAVNÍ OPATŘENÍ PŘED ZAHÁJENÍM REKONSTRUKCE</vt:lpstr>
      <vt:lpstr>INVESTICE DO INFRASTRUKUTRY</vt:lpstr>
      <vt:lpstr>KOORDINACE S ORGANIZACEMI</vt:lpstr>
      <vt:lpstr>KOMUNIKACE A INFORMACE</vt:lpstr>
      <vt:lpstr>Mediální podpora ze strany Magistrátu hl. m. Prahy</vt:lpstr>
      <vt:lpstr>Mediální podpora ze strany Magistrátu hl. m. Prahy</vt:lpstr>
      <vt:lpstr>Noviny Barrandovský most</vt:lpstr>
      <vt:lpstr>OFICIÁLNÍ OBJÍZDNÉ TRASY</vt:lpstr>
      <vt:lpstr>Objízdné trasy vedou po Pražském okruhu</vt:lpstr>
      <vt:lpstr>SLUŠNOST A OHLEDUPLNOST</vt:lpstr>
      <vt:lpstr>Děkujeme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snímku</dc:title>
  <dc:creator>Jukl Václav</dc:creator>
  <cp:lastModifiedBy>Chlupáček Ondřej (MHMP, SE2)</cp:lastModifiedBy>
  <cp:revision>13</cp:revision>
  <dcterms:created xsi:type="dcterms:W3CDTF">2021-10-01T15:28:10Z</dcterms:created>
  <dcterms:modified xsi:type="dcterms:W3CDTF">2022-05-12T06:42:35Z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2021-10-01T00:00:00Z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2021-10-01T00:00:00Z</vt:filetime>
  </property>
</Properties>
</file>