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1" r:id="rId1"/>
  </p:sldMasterIdLst>
  <p:notesMasterIdLst>
    <p:notesMasterId r:id="rId16"/>
  </p:notesMasterIdLst>
  <p:sldIdLst>
    <p:sldId id="256" r:id="rId2"/>
    <p:sldId id="270" r:id="rId3"/>
    <p:sldId id="273" r:id="rId4"/>
    <p:sldId id="271" r:id="rId5"/>
    <p:sldId id="274" r:id="rId6"/>
    <p:sldId id="275" r:id="rId7"/>
    <p:sldId id="276" r:id="rId8"/>
    <p:sldId id="277" r:id="rId9"/>
    <p:sldId id="278" r:id="rId10"/>
    <p:sldId id="279" r:id="rId11"/>
    <p:sldId id="284" r:id="rId12"/>
    <p:sldId id="286" r:id="rId13"/>
    <p:sldId id="285" r:id="rId14"/>
    <p:sldId id="283" r:id="rId15"/>
  </p:sldIdLst>
  <p:sldSz cx="9144000" cy="6858000" type="screen4x3"/>
  <p:notesSz cx="6797675" cy="9926638"/>
  <p:defaultTextStyle>
    <a:defPPr>
      <a:defRPr lang="en-US"/>
    </a:defPPr>
    <a:lvl1pPr algn="l" rtl="0" eaLnBrk="0" fontAlgn="base" hangingPunct="0">
      <a:spcBef>
        <a:spcPct val="0"/>
      </a:spcBef>
      <a:spcAft>
        <a:spcPct val="0"/>
      </a:spcAft>
      <a:defRPr sz="1600" kern="1200">
        <a:solidFill>
          <a:schemeClr val="tx1"/>
        </a:solidFill>
        <a:latin typeface="Arial" panose="020B0604020202020204" pitchFamily="34" charset="0"/>
        <a:ea typeface="+mn-ea"/>
        <a:cs typeface="Times New Roman" panose="02020603050405020304" pitchFamily="18" charset="0"/>
      </a:defRPr>
    </a:lvl1pPr>
    <a:lvl2pPr marL="457200" algn="l" rtl="0" eaLnBrk="0" fontAlgn="base" hangingPunct="0">
      <a:spcBef>
        <a:spcPct val="0"/>
      </a:spcBef>
      <a:spcAft>
        <a:spcPct val="0"/>
      </a:spcAft>
      <a:defRPr sz="1600" kern="1200">
        <a:solidFill>
          <a:schemeClr val="tx1"/>
        </a:solidFill>
        <a:latin typeface="Arial" panose="020B0604020202020204" pitchFamily="34" charset="0"/>
        <a:ea typeface="+mn-ea"/>
        <a:cs typeface="Times New Roman" panose="02020603050405020304" pitchFamily="18" charset="0"/>
      </a:defRPr>
    </a:lvl2pPr>
    <a:lvl3pPr marL="914400" algn="l" rtl="0" eaLnBrk="0" fontAlgn="base" hangingPunct="0">
      <a:spcBef>
        <a:spcPct val="0"/>
      </a:spcBef>
      <a:spcAft>
        <a:spcPct val="0"/>
      </a:spcAft>
      <a:defRPr sz="1600" kern="1200">
        <a:solidFill>
          <a:schemeClr val="tx1"/>
        </a:solidFill>
        <a:latin typeface="Arial" panose="020B0604020202020204" pitchFamily="34" charset="0"/>
        <a:ea typeface="+mn-ea"/>
        <a:cs typeface="Times New Roman" panose="02020603050405020304" pitchFamily="18" charset="0"/>
      </a:defRPr>
    </a:lvl3pPr>
    <a:lvl4pPr marL="1371600" algn="l" rtl="0" eaLnBrk="0" fontAlgn="base" hangingPunct="0">
      <a:spcBef>
        <a:spcPct val="0"/>
      </a:spcBef>
      <a:spcAft>
        <a:spcPct val="0"/>
      </a:spcAft>
      <a:defRPr sz="1600" kern="1200">
        <a:solidFill>
          <a:schemeClr val="tx1"/>
        </a:solidFill>
        <a:latin typeface="Arial" panose="020B0604020202020204" pitchFamily="34" charset="0"/>
        <a:ea typeface="+mn-ea"/>
        <a:cs typeface="Times New Roman" panose="02020603050405020304" pitchFamily="18" charset="0"/>
      </a:defRPr>
    </a:lvl4pPr>
    <a:lvl5pPr marL="1828800" algn="l" rtl="0" eaLnBrk="0" fontAlgn="base" hangingPunct="0">
      <a:spcBef>
        <a:spcPct val="0"/>
      </a:spcBef>
      <a:spcAft>
        <a:spcPct val="0"/>
      </a:spcAft>
      <a:defRPr sz="1600" kern="1200">
        <a:solidFill>
          <a:schemeClr val="tx1"/>
        </a:solidFill>
        <a:latin typeface="Arial" panose="020B0604020202020204" pitchFamily="34" charset="0"/>
        <a:ea typeface="+mn-ea"/>
        <a:cs typeface="Times New Roman" panose="02020603050405020304" pitchFamily="18" charset="0"/>
      </a:defRPr>
    </a:lvl5pPr>
    <a:lvl6pPr marL="2286000" algn="l" defTabSz="914400" rtl="0" eaLnBrk="1" latinLnBrk="0" hangingPunct="1">
      <a:defRPr sz="1600" kern="1200">
        <a:solidFill>
          <a:schemeClr val="tx1"/>
        </a:solidFill>
        <a:latin typeface="Arial" panose="020B0604020202020204" pitchFamily="34" charset="0"/>
        <a:ea typeface="+mn-ea"/>
        <a:cs typeface="Times New Roman" panose="02020603050405020304" pitchFamily="18" charset="0"/>
      </a:defRPr>
    </a:lvl6pPr>
    <a:lvl7pPr marL="2743200" algn="l" defTabSz="914400" rtl="0" eaLnBrk="1" latinLnBrk="0" hangingPunct="1">
      <a:defRPr sz="1600" kern="1200">
        <a:solidFill>
          <a:schemeClr val="tx1"/>
        </a:solidFill>
        <a:latin typeface="Arial" panose="020B0604020202020204" pitchFamily="34" charset="0"/>
        <a:ea typeface="+mn-ea"/>
        <a:cs typeface="Times New Roman" panose="02020603050405020304" pitchFamily="18" charset="0"/>
      </a:defRPr>
    </a:lvl7pPr>
    <a:lvl8pPr marL="3200400" algn="l" defTabSz="914400" rtl="0" eaLnBrk="1" latinLnBrk="0" hangingPunct="1">
      <a:defRPr sz="1600" kern="1200">
        <a:solidFill>
          <a:schemeClr val="tx1"/>
        </a:solidFill>
        <a:latin typeface="Arial" panose="020B0604020202020204" pitchFamily="34" charset="0"/>
        <a:ea typeface="+mn-ea"/>
        <a:cs typeface="Times New Roman" panose="02020603050405020304" pitchFamily="18" charset="0"/>
      </a:defRPr>
    </a:lvl8pPr>
    <a:lvl9pPr marL="3657600" algn="l" defTabSz="914400" rtl="0" eaLnBrk="1" latinLnBrk="0" hangingPunct="1">
      <a:defRPr sz="1600" kern="1200">
        <a:solidFill>
          <a:schemeClr val="tx1"/>
        </a:solidFill>
        <a:latin typeface="Arial" panose="020B0604020202020204" pitchFamily="34" charset="0"/>
        <a:ea typeface="+mn-ea"/>
        <a:cs typeface="Times New Roman" panose="02020603050405020304" pitchFamily="18"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6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Bez stylu, mřížka tabulky">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52" autoAdjust="0"/>
    <p:restoredTop sz="94747" autoAdjust="0"/>
  </p:normalViewPr>
  <p:slideViewPr>
    <p:cSldViewPr>
      <p:cViewPr varScale="1">
        <p:scale>
          <a:sx n="115" d="100"/>
          <a:sy n="115" d="100"/>
        </p:scale>
        <p:origin x="1494" y="108"/>
      </p:cViewPr>
      <p:guideLst>
        <p:guide orient="horz" pos="2160"/>
        <p:guide pos="2880"/>
      </p:guideLst>
    </p:cSldViewPr>
  </p:slideViewPr>
  <p:outlineViewPr>
    <p:cViewPr>
      <p:scale>
        <a:sx n="33" d="100"/>
        <a:sy n="33" d="100"/>
      </p:scale>
      <p:origin x="0" y="0"/>
    </p:cViewPr>
  </p:outlineViewPr>
  <p:notesTextViewPr>
    <p:cViewPr>
      <p:scale>
        <a:sx n="3" d="2"/>
        <a:sy n="3" d="2"/>
      </p:scale>
      <p:origin x="0" y="0"/>
    </p:cViewPr>
  </p:notesTextViewPr>
  <p:sorterViewPr>
    <p:cViewPr varScale="1">
      <p:scale>
        <a:sx n="1" d="1"/>
        <a:sy n="1" d="1"/>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6082" name="Rectangle 2"/>
          <p:cNvSpPr>
            <a:spLocks noGrp="1" noChangeArrowheads="1"/>
          </p:cNvSpPr>
          <p:nvPr>
            <p:ph type="hdr" sz="quarter"/>
          </p:nvPr>
        </p:nvSpPr>
        <p:spPr bwMode="auto">
          <a:xfrm>
            <a:off x="0" y="0"/>
            <a:ext cx="2946400"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atin typeface="Times New Roman" panose="02020603050405020304" pitchFamily="18" charset="0"/>
              </a:defRPr>
            </a:lvl1pPr>
          </a:lstStyle>
          <a:p>
            <a:pPr>
              <a:defRPr/>
            </a:pPr>
            <a:endParaRPr lang="cs-CZ" altLang="cs-CZ"/>
          </a:p>
        </p:txBody>
      </p:sp>
      <p:sp>
        <p:nvSpPr>
          <p:cNvPr id="46083" name="Rectangle 3"/>
          <p:cNvSpPr>
            <a:spLocks noGrp="1" noChangeArrowheads="1"/>
          </p:cNvSpPr>
          <p:nvPr>
            <p:ph type="dt" idx="1"/>
          </p:nvPr>
        </p:nvSpPr>
        <p:spPr bwMode="auto">
          <a:xfrm>
            <a:off x="3851275" y="0"/>
            <a:ext cx="2946400"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atin typeface="Times New Roman" panose="02020603050405020304" pitchFamily="18" charset="0"/>
              </a:defRPr>
            </a:lvl1pPr>
          </a:lstStyle>
          <a:p>
            <a:pPr>
              <a:defRPr/>
            </a:pPr>
            <a:endParaRPr lang="cs-CZ" altLang="cs-CZ"/>
          </a:p>
        </p:txBody>
      </p:sp>
      <p:sp>
        <p:nvSpPr>
          <p:cNvPr id="17412" name="Rectangle 4"/>
          <p:cNvSpPr>
            <a:spLocks noGrp="1" noRot="1" noChangeAspect="1" noChangeArrowheads="1" noTextEdit="1"/>
          </p:cNvSpPr>
          <p:nvPr>
            <p:ph type="sldImg" idx="2"/>
          </p:nvPr>
        </p:nvSpPr>
        <p:spPr bwMode="auto">
          <a:xfrm>
            <a:off x="917575" y="744538"/>
            <a:ext cx="4962525" cy="3722687"/>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46085" name="Rectangle 5"/>
          <p:cNvSpPr>
            <a:spLocks noGrp="1" noChangeArrowheads="1"/>
          </p:cNvSpPr>
          <p:nvPr>
            <p:ph type="body" sz="quarter" idx="3"/>
          </p:nvPr>
        </p:nvSpPr>
        <p:spPr bwMode="auto">
          <a:xfrm>
            <a:off x="906463" y="4714875"/>
            <a:ext cx="4984750" cy="44672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cs-CZ" altLang="cs-CZ" noProof="0" smtClean="0"/>
              <a:t>Klepnutím lze upravit styly předlohy textu.</a:t>
            </a:r>
          </a:p>
          <a:p>
            <a:pPr lvl="1"/>
            <a:r>
              <a:rPr lang="cs-CZ" altLang="cs-CZ" noProof="0" smtClean="0"/>
              <a:t>Druhá úroveň</a:t>
            </a:r>
          </a:p>
          <a:p>
            <a:pPr lvl="2"/>
            <a:r>
              <a:rPr lang="cs-CZ" altLang="cs-CZ" noProof="0" smtClean="0"/>
              <a:t>Třetí úroveň</a:t>
            </a:r>
          </a:p>
          <a:p>
            <a:pPr lvl="3"/>
            <a:r>
              <a:rPr lang="cs-CZ" altLang="cs-CZ" noProof="0" smtClean="0"/>
              <a:t>Čtvrtá úroveň</a:t>
            </a:r>
          </a:p>
          <a:p>
            <a:pPr lvl="4"/>
            <a:r>
              <a:rPr lang="cs-CZ" altLang="cs-CZ" noProof="0" smtClean="0"/>
              <a:t>Pátá úroveň</a:t>
            </a:r>
          </a:p>
        </p:txBody>
      </p:sp>
      <p:sp>
        <p:nvSpPr>
          <p:cNvPr id="46086" name="Rectangle 6"/>
          <p:cNvSpPr>
            <a:spLocks noGrp="1" noChangeArrowheads="1"/>
          </p:cNvSpPr>
          <p:nvPr>
            <p:ph type="ftr" sz="quarter" idx="4"/>
          </p:nvPr>
        </p:nvSpPr>
        <p:spPr bwMode="auto">
          <a:xfrm>
            <a:off x="0" y="9429750"/>
            <a:ext cx="2946400"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atin typeface="Times New Roman" panose="02020603050405020304" pitchFamily="18" charset="0"/>
              </a:defRPr>
            </a:lvl1pPr>
          </a:lstStyle>
          <a:p>
            <a:pPr>
              <a:defRPr/>
            </a:pPr>
            <a:endParaRPr lang="cs-CZ" altLang="cs-CZ"/>
          </a:p>
        </p:txBody>
      </p:sp>
      <p:sp>
        <p:nvSpPr>
          <p:cNvPr id="46087" name="Rectangle 7"/>
          <p:cNvSpPr>
            <a:spLocks noGrp="1" noChangeArrowheads="1"/>
          </p:cNvSpPr>
          <p:nvPr>
            <p:ph type="sldNum" sz="quarter" idx="5"/>
          </p:nvPr>
        </p:nvSpPr>
        <p:spPr bwMode="auto">
          <a:xfrm>
            <a:off x="3851275" y="9429750"/>
            <a:ext cx="2946400"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atin typeface="Times New Roman" panose="02020603050405020304" pitchFamily="18" charset="0"/>
              </a:defRPr>
            </a:lvl1pPr>
          </a:lstStyle>
          <a:p>
            <a:fld id="{12CA3D5D-6674-44E8-983E-8E016D078B5C}" type="slidenum">
              <a:rPr lang="cs-CZ" altLang="cs-CZ"/>
              <a:pPr/>
              <a:t>‹#›</a:t>
            </a:fld>
            <a:endParaRPr lang="cs-CZ" altLang="cs-CZ"/>
          </a:p>
        </p:txBody>
      </p:sp>
    </p:spTree>
    <p:extLst>
      <p:ext uri="{BB962C8B-B14F-4D97-AF65-F5344CB8AC3E}">
        <p14:creationId xmlns:p14="http://schemas.microsoft.com/office/powerpoint/2010/main" val="118699874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Times New Roman" panose="02020603050405020304" pitchFamily="18" charset="0"/>
        <a:ea typeface="+mn-ea"/>
        <a:cs typeface="Times New Roman" panose="02020603050405020304" pitchFamily="18" charset="0"/>
      </a:defRPr>
    </a:lvl1pPr>
    <a:lvl2pPr marL="457200" algn="l" rtl="0" eaLnBrk="0" fontAlgn="base" hangingPunct="0">
      <a:spcBef>
        <a:spcPct val="30000"/>
      </a:spcBef>
      <a:spcAft>
        <a:spcPct val="0"/>
      </a:spcAft>
      <a:defRPr kumimoji="1" sz="1200" kern="1200">
        <a:solidFill>
          <a:schemeClr val="tx1"/>
        </a:solidFill>
        <a:latin typeface="Times New Roman" panose="02020603050405020304" pitchFamily="18" charset="0"/>
        <a:ea typeface="+mn-ea"/>
        <a:cs typeface="Times New Roman" panose="02020603050405020304" pitchFamily="18" charset="0"/>
      </a:defRPr>
    </a:lvl2pPr>
    <a:lvl3pPr marL="914400" algn="l" rtl="0" eaLnBrk="0" fontAlgn="base" hangingPunct="0">
      <a:spcBef>
        <a:spcPct val="30000"/>
      </a:spcBef>
      <a:spcAft>
        <a:spcPct val="0"/>
      </a:spcAft>
      <a:defRPr kumimoji="1" sz="1200" kern="1200">
        <a:solidFill>
          <a:schemeClr val="tx1"/>
        </a:solidFill>
        <a:latin typeface="Times New Roman" panose="02020603050405020304" pitchFamily="18" charset="0"/>
        <a:ea typeface="+mn-ea"/>
        <a:cs typeface="Times New Roman" panose="02020603050405020304" pitchFamily="18" charset="0"/>
      </a:defRPr>
    </a:lvl3pPr>
    <a:lvl4pPr marL="1371600" algn="l" rtl="0" eaLnBrk="0" fontAlgn="base" hangingPunct="0">
      <a:spcBef>
        <a:spcPct val="30000"/>
      </a:spcBef>
      <a:spcAft>
        <a:spcPct val="0"/>
      </a:spcAft>
      <a:defRPr kumimoji="1" sz="1200" kern="1200">
        <a:solidFill>
          <a:schemeClr val="tx1"/>
        </a:solidFill>
        <a:latin typeface="Times New Roman" panose="02020603050405020304" pitchFamily="18" charset="0"/>
        <a:ea typeface="+mn-ea"/>
        <a:cs typeface="Times New Roman" panose="02020603050405020304" pitchFamily="18" charset="0"/>
      </a:defRPr>
    </a:lvl4pPr>
    <a:lvl5pPr marL="1828800" algn="l" rtl="0" eaLnBrk="0" fontAlgn="base" hangingPunct="0">
      <a:spcBef>
        <a:spcPct val="30000"/>
      </a:spcBef>
      <a:spcAft>
        <a:spcPct val="0"/>
      </a:spcAft>
      <a:defRPr kumimoji="1" sz="1200" kern="1200">
        <a:solidFill>
          <a:schemeClr val="tx1"/>
        </a:solidFill>
        <a:latin typeface="Times New Roman" panose="02020603050405020304" pitchFamily="18" charset="0"/>
        <a:ea typeface="+mn-ea"/>
        <a:cs typeface="Times New Roman" panose="02020603050405020304" pitchFamily="18"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cs-CZ"/>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cs-CZ"/>
          </a:p>
        </p:txBody>
      </p:sp>
      <p:sp>
        <p:nvSpPr>
          <p:cNvPr id="4"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5"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6" name="Rectangle 11"/>
          <p:cNvSpPr>
            <a:spLocks noGrp="1" noChangeArrowheads="1"/>
          </p:cNvSpPr>
          <p:nvPr>
            <p:ph type="sldNum" sz="quarter" idx="12"/>
          </p:nvPr>
        </p:nvSpPr>
        <p:spPr>
          <a:ln/>
        </p:spPr>
        <p:txBody>
          <a:bodyPr/>
          <a:lstStyle>
            <a:lvl1pPr>
              <a:defRPr/>
            </a:lvl1pPr>
          </a:lstStyle>
          <a:p>
            <a:fld id="{D3001705-6101-4C0A-8BB6-69CFF75BF2B7}" type="slidenum">
              <a:rPr lang="cs-CZ" altLang="cs-CZ"/>
              <a:pPr/>
              <a:t>‹#›</a:t>
            </a:fld>
            <a:endParaRPr lang="cs-CZ" altLang="cs-CZ"/>
          </a:p>
        </p:txBody>
      </p:sp>
    </p:spTree>
    <p:extLst>
      <p:ext uri="{BB962C8B-B14F-4D97-AF65-F5344CB8AC3E}">
        <p14:creationId xmlns:p14="http://schemas.microsoft.com/office/powerpoint/2010/main" val="18188890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381000"/>
            <a:ext cx="1943100" cy="5791200"/>
          </a:xfrm>
        </p:spPr>
        <p:txBody>
          <a:bodyPr vert="eaVert"/>
          <a:lstStyle/>
          <a:p>
            <a:r>
              <a:rPr lang="en-US" smtClean="0"/>
              <a:t>Click to edit Master title style</a:t>
            </a:r>
            <a:endParaRPr lang="cs-CZ"/>
          </a:p>
        </p:txBody>
      </p:sp>
      <p:sp>
        <p:nvSpPr>
          <p:cNvPr id="3" name="Vertical Text Placeholder 2"/>
          <p:cNvSpPr>
            <a:spLocks noGrp="1"/>
          </p:cNvSpPr>
          <p:nvPr>
            <p:ph type="body" orient="vert" idx="1"/>
          </p:nvPr>
        </p:nvSpPr>
        <p:spPr>
          <a:xfrm>
            <a:off x="685800" y="381000"/>
            <a:ext cx="5676900" cy="5791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cs-CZ"/>
          </a:p>
        </p:txBody>
      </p:sp>
      <p:sp>
        <p:nvSpPr>
          <p:cNvPr id="4"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5"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6" name="Rectangle 11"/>
          <p:cNvSpPr>
            <a:spLocks noGrp="1" noChangeArrowheads="1"/>
          </p:cNvSpPr>
          <p:nvPr>
            <p:ph type="sldNum" sz="quarter" idx="12"/>
          </p:nvPr>
        </p:nvSpPr>
        <p:spPr>
          <a:ln/>
        </p:spPr>
        <p:txBody>
          <a:bodyPr/>
          <a:lstStyle>
            <a:lvl1pPr>
              <a:defRPr/>
            </a:lvl1pPr>
          </a:lstStyle>
          <a:p>
            <a:fld id="{376F98B9-4064-403A-8E90-6F61D73511EF}" type="slidenum">
              <a:rPr lang="cs-CZ" altLang="cs-CZ"/>
              <a:pPr/>
              <a:t>‹#›</a:t>
            </a:fld>
            <a:endParaRPr lang="cs-CZ" altLang="cs-CZ"/>
          </a:p>
        </p:txBody>
      </p:sp>
    </p:spTree>
    <p:extLst>
      <p:ext uri="{BB962C8B-B14F-4D97-AF65-F5344CB8AC3E}">
        <p14:creationId xmlns:p14="http://schemas.microsoft.com/office/powerpoint/2010/main" val="35312232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685800" y="381000"/>
            <a:ext cx="7772400" cy="5791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cs-CZ"/>
          </a:p>
        </p:txBody>
      </p:sp>
      <p:sp>
        <p:nvSpPr>
          <p:cNvPr id="3"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4"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5" name="Rectangle 11"/>
          <p:cNvSpPr>
            <a:spLocks noGrp="1" noChangeArrowheads="1"/>
          </p:cNvSpPr>
          <p:nvPr>
            <p:ph type="sldNum" sz="quarter" idx="12"/>
          </p:nvPr>
        </p:nvSpPr>
        <p:spPr>
          <a:ln/>
        </p:spPr>
        <p:txBody>
          <a:bodyPr/>
          <a:lstStyle>
            <a:lvl1pPr>
              <a:defRPr/>
            </a:lvl1pPr>
          </a:lstStyle>
          <a:p>
            <a:fld id="{6971BED5-BF4B-43FD-B65D-627BFC35EBC6}" type="slidenum">
              <a:rPr lang="cs-CZ" altLang="cs-CZ"/>
              <a:pPr/>
              <a:t>‹#›</a:t>
            </a:fld>
            <a:endParaRPr lang="cs-CZ" altLang="cs-CZ"/>
          </a:p>
        </p:txBody>
      </p:sp>
    </p:spTree>
    <p:extLst>
      <p:ext uri="{BB962C8B-B14F-4D97-AF65-F5344CB8AC3E}">
        <p14:creationId xmlns:p14="http://schemas.microsoft.com/office/powerpoint/2010/main" val="57941009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verTx" preserve="1">
  <p:cSld name="Nadpis a obsah nad textem">
    <p:spTree>
      <p:nvGrpSpPr>
        <p:cNvPr id="1" name=""/>
        <p:cNvGrpSpPr/>
        <p:nvPr/>
      </p:nvGrpSpPr>
      <p:grpSpPr>
        <a:xfrm>
          <a:off x="0" y="0"/>
          <a:ext cx="0" cy="0"/>
          <a:chOff x="0" y="0"/>
          <a:chExt cx="0" cy="0"/>
        </a:xfrm>
      </p:grpSpPr>
      <p:sp>
        <p:nvSpPr>
          <p:cNvPr id="2" name="Nadpis 1"/>
          <p:cNvSpPr>
            <a:spLocks noGrp="1"/>
          </p:cNvSpPr>
          <p:nvPr>
            <p:ph type="title"/>
          </p:nvPr>
        </p:nvSpPr>
        <p:spPr>
          <a:xfrm>
            <a:off x="685800" y="381000"/>
            <a:ext cx="7772400" cy="1143000"/>
          </a:xfrm>
        </p:spPr>
        <p:txBody>
          <a:bodyPr/>
          <a:lstStyle/>
          <a:p>
            <a:r>
              <a:rPr lang="cs-CZ" smtClean="0"/>
              <a:t>Kliknutím lze upravit styl.</a:t>
            </a:r>
            <a:endParaRPr lang="cs-CZ"/>
          </a:p>
        </p:txBody>
      </p:sp>
      <p:sp>
        <p:nvSpPr>
          <p:cNvPr id="3" name="Zástupný symbol pro obsah 2"/>
          <p:cNvSpPr>
            <a:spLocks noGrp="1"/>
          </p:cNvSpPr>
          <p:nvPr>
            <p:ph sz="half" idx="1"/>
          </p:nvPr>
        </p:nvSpPr>
        <p:spPr>
          <a:xfrm>
            <a:off x="685800" y="2057400"/>
            <a:ext cx="7772400" cy="1981200"/>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text 3"/>
          <p:cNvSpPr>
            <a:spLocks noGrp="1"/>
          </p:cNvSpPr>
          <p:nvPr>
            <p:ph type="body" sz="half" idx="2"/>
          </p:nvPr>
        </p:nvSpPr>
        <p:spPr>
          <a:xfrm>
            <a:off x="685800" y="4191000"/>
            <a:ext cx="7772400" cy="1981200"/>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6"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7" name="Rectangle 11"/>
          <p:cNvSpPr>
            <a:spLocks noGrp="1" noChangeArrowheads="1"/>
          </p:cNvSpPr>
          <p:nvPr>
            <p:ph type="sldNum" sz="quarter" idx="12"/>
          </p:nvPr>
        </p:nvSpPr>
        <p:spPr>
          <a:ln/>
        </p:spPr>
        <p:txBody>
          <a:bodyPr/>
          <a:lstStyle>
            <a:lvl1pPr>
              <a:defRPr/>
            </a:lvl1pPr>
          </a:lstStyle>
          <a:p>
            <a:fld id="{D9DA1858-056C-4957-9BDF-D0BCD1809303}" type="slidenum">
              <a:rPr lang="cs-CZ" altLang="cs-CZ"/>
              <a:pPr/>
              <a:t>‹#›</a:t>
            </a:fld>
            <a:endParaRPr lang="cs-CZ" altLang="cs-CZ"/>
          </a:p>
        </p:txBody>
      </p:sp>
    </p:spTree>
    <p:extLst>
      <p:ext uri="{BB962C8B-B14F-4D97-AF65-F5344CB8AC3E}">
        <p14:creationId xmlns:p14="http://schemas.microsoft.com/office/powerpoint/2010/main" val="346368830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lstStyle>
            <a:lvl1pPr>
              <a:defRPr sz="6000"/>
            </a:lvl1pPr>
          </a:lstStyle>
          <a:p>
            <a:r>
              <a:rPr lang="en-US" smtClean="0"/>
              <a:t>Click to edit Master title style</a:t>
            </a:r>
            <a:endParaRPr lang="cs-CZ"/>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smtClean="0"/>
              <a:t>Click to edit Master text styles</a:t>
            </a:r>
          </a:p>
        </p:txBody>
      </p:sp>
      <p:sp>
        <p:nvSpPr>
          <p:cNvPr id="4"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5"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6" name="Rectangle 11"/>
          <p:cNvSpPr>
            <a:spLocks noGrp="1" noChangeArrowheads="1"/>
          </p:cNvSpPr>
          <p:nvPr>
            <p:ph type="sldNum" sz="quarter" idx="12"/>
          </p:nvPr>
        </p:nvSpPr>
        <p:spPr>
          <a:ln/>
        </p:spPr>
        <p:txBody>
          <a:bodyPr/>
          <a:lstStyle>
            <a:lvl1pPr>
              <a:defRPr/>
            </a:lvl1pPr>
          </a:lstStyle>
          <a:p>
            <a:fld id="{77C02058-E6CA-479E-B66C-8915AFDF0FC4}" type="slidenum">
              <a:rPr lang="cs-CZ" altLang="cs-CZ"/>
              <a:pPr/>
              <a:t>‹#›</a:t>
            </a:fld>
            <a:endParaRPr lang="cs-CZ" altLang="cs-CZ"/>
          </a:p>
        </p:txBody>
      </p:sp>
    </p:spTree>
    <p:extLst>
      <p:ext uri="{BB962C8B-B14F-4D97-AF65-F5344CB8AC3E}">
        <p14:creationId xmlns:p14="http://schemas.microsoft.com/office/powerpoint/2010/main" val="40737599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cs-CZ"/>
          </a:p>
        </p:txBody>
      </p:sp>
      <p:sp>
        <p:nvSpPr>
          <p:cNvPr id="3" name="Content Placeholder 2"/>
          <p:cNvSpPr>
            <a:spLocks noGrp="1"/>
          </p:cNvSpPr>
          <p:nvPr>
            <p:ph sz="half" idx="1"/>
          </p:nvPr>
        </p:nvSpPr>
        <p:spPr>
          <a:xfrm>
            <a:off x="685800" y="20574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cs-CZ"/>
          </a:p>
        </p:txBody>
      </p:sp>
      <p:sp>
        <p:nvSpPr>
          <p:cNvPr id="4" name="Content Placeholder 3"/>
          <p:cNvSpPr>
            <a:spLocks noGrp="1"/>
          </p:cNvSpPr>
          <p:nvPr>
            <p:ph sz="half" idx="2"/>
          </p:nvPr>
        </p:nvSpPr>
        <p:spPr>
          <a:xfrm>
            <a:off x="4648200" y="20574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cs-CZ"/>
          </a:p>
        </p:txBody>
      </p:sp>
      <p:sp>
        <p:nvSpPr>
          <p:cNvPr id="5"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6"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7" name="Rectangle 11"/>
          <p:cNvSpPr>
            <a:spLocks noGrp="1" noChangeArrowheads="1"/>
          </p:cNvSpPr>
          <p:nvPr>
            <p:ph type="sldNum" sz="quarter" idx="12"/>
          </p:nvPr>
        </p:nvSpPr>
        <p:spPr>
          <a:ln/>
        </p:spPr>
        <p:txBody>
          <a:bodyPr/>
          <a:lstStyle>
            <a:lvl1pPr>
              <a:defRPr/>
            </a:lvl1pPr>
          </a:lstStyle>
          <a:p>
            <a:fld id="{31909E16-F4A1-4A6F-A0F7-FCB0752531E0}" type="slidenum">
              <a:rPr lang="cs-CZ" altLang="cs-CZ"/>
              <a:pPr/>
              <a:t>‹#›</a:t>
            </a:fld>
            <a:endParaRPr lang="cs-CZ" altLang="cs-CZ"/>
          </a:p>
        </p:txBody>
      </p:sp>
    </p:spTree>
    <p:extLst>
      <p:ext uri="{BB962C8B-B14F-4D97-AF65-F5344CB8AC3E}">
        <p14:creationId xmlns:p14="http://schemas.microsoft.com/office/powerpoint/2010/main" val="2616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smtClean="0"/>
              <a:t>Click to edit Master title style</a:t>
            </a:r>
            <a:endParaRPr lang="cs-CZ"/>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cs-CZ"/>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cs-CZ"/>
          </a:p>
        </p:txBody>
      </p:sp>
      <p:sp>
        <p:nvSpPr>
          <p:cNvPr id="7"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8"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9" name="Rectangle 11"/>
          <p:cNvSpPr>
            <a:spLocks noGrp="1" noChangeArrowheads="1"/>
          </p:cNvSpPr>
          <p:nvPr>
            <p:ph type="sldNum" sz="quarter" idx="12"/>
          </p:nvPr>
        </p:nvSpPr>
        <p:spPr>
          <a:ln/>
        </p:spPr>
        <p:txBody>
          <a:bodyPr/>
          <a:lstStyle>
            <a:lvl1pPr>
              <a:defRPr/>
            </a:lvl1pPr>
          </a:lstStyle>
          <a:p>
            <a:fld id="{7FF3ABE8-E67D-40A3-906D-5A8E17896EA1}" type="slidenum">
              <a:rPr lang="cs-CZ" altLang="cs-CZ"/>
              <a:pPr/>
              <a:t>‹#›</a:t>
            </a:fld>
            <a:endParaRPr lang="cs-CZ" altLang="cs-CZ"/>
          </a:p>
        </p:txBody>
      </p:sp>
    </p:spTree>
    <p:extLst>
      <p:ext uri="{BB962C8B-B14F-4D97-AF65-F5344CB8AC3E}">
        <p14:creationId xmlns:p14="http://schemas.microsoft.com/office/powerpoint/2010/main" val="3862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cs-CZ"/>
          </a:p>
        </p:txBody>
      </p:sp>
      <p:sp>
        <p:nvSpPr>
          <p:cNvPr id="3"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4"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5" name="Rectangle 11"/>
          <p:cNvSpPr>
            <a:spLocks noGrp="1" noChangeArrowheads="1"/>
          </p:cNvSpPr>
          <p:nvPr>
            <p:ph type="sldNum" sz="quarter" idx="12"/>
          </p:nvPr>
        </p:nvSpPr>
        <p:spPr>
          <a:ln/>
        </p:spPr>
        <p:txBody>
          <a:bodyPr/>
          <a:lstStyle>
            <a:lvl1pPr>
              <a:defRPr/>
            </a:lvl1pPr>
          </a:lstStyle>
          <a:p>
            <a:fld id="{4FD04490-EFA3-4690-9CB3-4AE9153796A9}" type="slidenum">
              <a:rPr lang="cs-CZ" altLang="cs-CZ"/>
              <a:pPr/>
              <a:t>‹#›</a:t>
            </a:fld>
            <a:endParaRPr lang="cs-CZ" altLang="cs-CZ"/>
          </a:p>
        </p:txBody>
      </p:sp>
    </p:spTree>
    <p:extLst>
      <p:ext uri="{BB962C8B-B14F-4D97-AF65-F5344CB8AC3E}">
        <p14:creationId xmlns:p14="http://schemas.microsoft.com/office/powerpoint/2010/main" val="4104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3"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4" name="Rectangle 11"/>
          <p:cNvSpPr>
            <a:spLocks noGrp="1" noChangeArrowheads="1"/>
          </p:cNvSpPr>
          <p:nvPr>
            <p:ph type="sldNum" sz="quarter" idx="12"/>
          </p:nvPr>
        </p:nvSpPr>
        <p:spPr>
          <a:ln/>
        </p:spPr>
        <p:txBody>
          <a:bodyPr/>
          <a:lstStyle>
            <a:lvl1pPr>
              <a:defRPr/>
            </a:lvl1pPr>
          </a:lstStyle>
          <a:p>
            <a:fld id="{5D54CAD5-C6A0-4F10-97D9-B0041BFB29F8}" type="slidenum">
              <a:rPr lang="cs-CZ" altLang="cs-CZ"/>
              <a:pPr/>
              <a:t>‹#›</a:t>
            </a:fld>
            <a:endParaRPr lang="cs-CZ" altLang="cs-CZ"/>
          </a:p>
        </p:txBody>
      </p:sp>
    </p:spTree>
    <p:extLst>
      <p:ext uri="{BB962C8B-B14F-4D97-AF65-F5344CB8AC3E}">
        <p14:creationId xmlns:p14="http://schemas.microsoft.com/office/powerpoint/2010/main" val="226932745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lstStyle>
            <a:lvl1pPr>
              <a:defRPr sz="3200"/>
            </a:lvl1pPr>
          </a:lstStyle>
          <a:p>
            <a:r>
              <a:rPr lang="en-US" smtClean="0"/>
              <a:t>Click to edit Master title style</a:t>
            </a:r>
            <a:endParaRPr lang="cs-CZ"/>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cs-CZ"/>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6"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7" name="Rectangle 11"/>
          <p:cNvSpPr>
            <a:spLocks noGrp="1" noChangeArrowheads="1"/>
          </p:cNvSpPr>
          <p:nvPr>
            <p:ph type="sldNum" sz="quarter" idx="12"/>
          </p:nvPr>
        </p:nvSpPr>
        <p:spPr>
          <a:ln/>
        </p:spPr>
        <p:txBody>
          <a:bodyPr/>
          <a:lstStyle>
            <a:lvl1pPr>
              <a:defRPr/>
            </a:lvl1pPr>
          </a:lstStyle>
          <a:p>
            <a:fld id="{2B97EB8D-93C9-413C-A020-628F92FFE458}" type="slidenum">
              <a:rPr lang="cs-CZ" altLang="cs-CZ"/>
              <a:pPr/>
              <a:t>‹#›</a:t>
            </a:fld>
            <a:endParaRPr lang="cs-CZ" altLang="cs-CZ"/>
          </a:p>
        </p:txBody>
      </p:sp>
    </p:spTree>
    <p:extLst>
      <p:ext uri="{BB962C8B-B14F-4D97-AF65-F5344CB8AC3E}">
        <p14:creationId xmlns:p14="http://schemas.microsoft.com/office/powerpoint/2010/main" val="348272501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lstStyle>
            <a:lvl1pPr>
              <a:defRPr sz="3200"/>
            </a:lvl1pPr>
          </a:lstStyle>
          <a:p>
            <a:r>
              <a:rPr lang="en-US" smtClean="0"/>
              <a:t>Click to edit Master title style</a:t>
            </a:r>
            <a:endParaRPr lang="cs-CZ"/>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cs-CZ" noProof="0" smtClean="0"/>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6"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7" name="Rectangle 11"/>
          <p:cNvSpPr>
            <a:spLocks noGrp="1" noChangeArrowheads="1"/>
          </p:cNvSpPr>
          <p:nvPr>
            <p:ph type="sldNum" sz="quarter" idx="12"/>
          </p:nvPr>
        </p:nvSpPr>
        <p:spPr>
          <a:ln/>
        </p:spPr>
        <p:txBody>
          <a:bodyPr/>
          <a:lstStyle>
            <a:lvl1pPr>
              <a:defRPr/>
            </a:lvl1pPr>
          </a:lstStyle>
          <a:p>
            <a:fld id="{71D6E2F4-75D6-4139-BFA6-1CE44CE68218}" type="slidenum">
              <a:rPr lang="cs-CZ" altLang="cs-CZ"/>
              <a:pPr/>
              <a:t>‹#›</a:t>
            </a:fld>
            <a:endParaRPr lang="cs-CZ" altLang="cs-CZ"/>
          </a:p>
        </p:txBody>
      </p:sp>
    </p:spTree>
    <p:extLst>
      <p:ext uri="{BB962C8B-B14F-4D97-AF65-F5344CB8AC3E}">
        <p14:creationId xmlns:p14="http://schemas.microsoft.com/office/powerpoint/2010/main" val="53113497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cs-CZ"/>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cs-CZ"/>
          </a:p>
        </p:txBody>
      </p:sp>
      <p:sp>
        <p:nvSpPr>
          <p:cNvPr id="4" name="Rectangle 9"/>
          <p:cNvSpPr>
            <a:spLocks noGrp="1" noChangeArrowheads="1"/>
          </p:cNvSpPr>
          <p:nvPr>
            <p:ph type="dt" sz="half" idx="10"/>
          </p:nvPr>
        </p:nvSpPr>
        <p:spPr>
          <a:ln/>
        </p:spPr>
        <p:txBody>
          <a:bodyPr/>
          <a:lstStyle>
            <a:lvl1pPr>
              <a:defRPr/>
            </a:lvl1pPr>
          </a:lstStyle>
          <a:p>
            <a:pPr>
              <a:defRPr/>
            </a:pPr>
            <a:endParaRPr lang="cs-CZ" altLang="cs-CZ"/>
          </a:p>
        </p:txBody>
      </p:sp>
      <p:sp>
        <p:nvSpPr>
          <p:cNvPr id="5" name="Rectangle 10"/>
          <p:cNvSpPr>
            <a:spLocks noGrp="1" noChangeArrowheads="1"/>
          </p:cNvSpPr>
          <p:nvPr>
            <p:ph type="ftr" sz="quarter" idx="11"/>
          </p:nvPr>
        </p:nvSpPr>
        <p:spPr>
          <a:ln/>
        </p:spPr>
        <p:txBody>
          <a:bodyPr/>
          <a:lstStyle>
            <a:lvl1pPr>
              <a:defRPr/>
            </a:lvl1pPr>
          </a:lstStyle>
          <a:p>
            <a:pPr>
              <a:defRPr/>
            </a:pPr>
            <a:endParaRPr lang="cs-CZ" altLang="cs-CZ"/>
          </a:p>
        </p:txBody>
      </p:sp>
      <p:sp>
        <p:nvSpPr>
          <p:cNvPr id="6" name="Rectangle 11"/>
          <p:cNvSpPr>
            <a:spLocks noGrp="1" noChangeArrowheads="1"/>
          </p:cNvSpPr>
          <p:nvPr>
            <p:ph type="sldNum" sz="quarter" idx="12"/>
          </p:nvPr>
        </p:nvSpPr>
        <p:spPr>
          <a:ln/>
        </p:spPr>
        <p:txBody>
          <a:bodyPr/>
          <a:lstStyle>
            <a:lvl1pPr>
              <a:defRPr/>
            </a:lvl1pPr>
          </a:lstStyle>
          <a:p>
            <a:fld id="{C1195F3A-A829-4889-99A5-FFD042FBF31B}" type="slidenum">
              <a:rPr lang="cs-CZ" altLang="cs-CZ"/>
              <a:pPr/>
              <a:t>‹#›</a:t>
            </a:fld>
            <a:endParaRPr lang="cs-CZ" altLang="cs-CZ"/>
          </a:p>
        </p:txBody>
      </p:sp>
    </p:spTree>
    <p:extLst>
      <p:ext uri="{BB962C8B-B14F-4D97-AF65-F5344CB8AC3E}">
        <p14:creationId xmlns:p14="http://schemas.microsoft.com/office/powerpoint/2010/main" val="27988792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026" name="Group 2"/>
          <p:cNvGrpSpPr>
            <a:grpSpLocks/>
          </p:cNvGrpSpPr>
          <p:nvPr/>
        </p:nvGrpSpPr>
        <p:grpSpPr bwMode="auto">
          <a:xfrm>
            <a:off x="457200" y="992188"/>
            <a:ext cx="8153400" cy="1600200"/>
            <a:chOff x="288" y="625"/>
            <a:chExt cx="5136" cy="1008"/>
          </a:xfrm>
        </p:grpSpPr>
        <p:sp>
          <p:nvSpPr>
            <p:cNvPr id="1032" name="Arc 3"/>
            <p:cNvSpPr>
              <a:spLocks/>
            </p:cNvSpPr>
            <p:nvPr/>
          </p:nvSpPr>
          <p:spPr bwMode="invGray">
            <a:xfrm>
              <a:off x="3595" y="625"/>
              <a:ext cx="1829" cy="1008"/>
            </a:xfrm>
            <a:custGeom>
              <a:avLst/>
              <a:gdLst>
                <a:gd name="T0" fmla="*/ 0 w 21912"/>
                <a:gd name="T1" fmla="*/ 0 h 43200"/>
                <a:gd name="T2" fmla="*/ 0 w 21912"/>
                <a:gd name="T3" fmla="*/ 1 h 43200"/>
                <a:gd name="T4" fmla="*/ 0 w 21912"/>
                <a:gd name="T5" fmla="*/ 0 h 43200"/>
                <a:gd name="T6" fmla="*/ 0 60000 65536"/>
                <a:gd name="T7" fmla="*/ 0 60000 65536"/>
                <a:gd name="T8" fmla="*/ 0 60000 65536"/>
              </a:gdLst>
              <a:ahLst/>
              <a:cxnLst>
                <a:cxn ang="T6">
                  <a:pos x="T0" y="T1"/>
                </a:cxn>
                <a:cxn ang="T7">
                  <a:pos x="T2" y="T3"/>
                </a:cxn>
                <a:cxn ang="T8">
                  <a:pos x="T4" y="T5"/>
                </a:cxn>
              </a:cxnLst>
              <a:rect l="0" t="0" r="r" b="b"/>
              <a:pathLst>
                <a:path w="21912" h="43200" fill="none" extrusionOk="0">
                  <a:moveTo>
                    <a:pt x="300" y="0"/>
                  </a:moveTo>
                  <a:cubicBezTo>
                    <a:pt x="304" y="0"/>
                    <a:pt x="308" y="-1"/>
                    <a:pt x="312" y="0"/>
                  </a:cubicBezTo>
                  <a:cubicBezTo>
                    <a:pt x="12241" y="0"/>
                    <a:pt x="21912" y="9670"/>
                    <a:pt x="21912" y="21600"/>
                  </a:cubicBezTo>
                  <a:cubicBezTo>
                    <a:pt x="21912" y="33529"/>
                    <a:pt x="12241" y="43200"/>
                    <a:pt x="312" y="43200"/>
                  </a:cubicBezTo>
                  <a:cubicBezTo>
                    <a:pt x="207" y="43200"/>
                    <a:pt x="103" y="43199"/>
                    <a:pt x="0" y="43197"/>
                  </a:cubicBezTo>
                </a:path>
                <a:path w="21912" h="43200" stroke="0" extrusionOk="0">
                  <a:moveTo>
                    <a:pt x="300" y="0"/>
                  </a:moveTo>
                  <a:cubicBezTo>
                    <a:pt x="304" y="0"/>
                    <a:pt x="308" y="-1"/>
                    <a:pt x="312" y="0"/>
                  </a:cubicBezTo>
                  <a:cubicBezTo>
                    <a:pt x="12241" y="0"/>
                    <a:pt x="21912" y="9670"/>
                    <a:pt x="21912" y="21600"/>
                  </a:cubicBezTo>
                  <a:cubicBezTo>
                    <a:pt x="21912" y="33529"/>
                    <a:pt x="12241" y="43200"/>
                    <a:pt x="312" y="43200"/>
                  </a:cubicBezTo>
                  <a:cubicBezTo>
                    <a:pt x="207" y="43200"/>
                    <a:pt x="103" y="43199"/>
                    <a:pt x="0" y="43197"/>
                  </a:cubicBezTo>
                  <a:lnTo>
                    <a:pt x="312" y="21600"/>
                  </a:lnTo>
                  <a:lnTo>
                    <a:pt x="300" y="0"/>
                  </a:lnTo>
                  <a:close/>
                </a:path>
              </a:pathLst>
            </a:custGeom>
            <a:gradFill rotWithShape="0">
              <a:gsLst>
                <a:gs pos="0">
                  <a:schemeClr val="bg1"/>
                </a:gs>
                <a:gs pos="100000">
                  <a:srgbClr val="663300"/>
                </a:gs>
              </a:gsLst>
              <a:lin ang="0" scaled="1"/>
            </a:gradFill>
            <a:ln>
              <a:noFill/>
            </a:ln>
            <a:effectLst/>
            <a:extLst>
              <a:ext uri="{91240B29-F687-4F45-9708-019B960494DF}">
                <a14:hiddenLine xmlns:a14="http://schemas.microsoft.com/office/drawing/2010/main" w="9525" cap="rnd">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cs-CZ"/>
            </a:p>
          </p:txBody>
        </p:sp>
        <p:sp>
          <p:nvSpPr>
            <p:cNvPr id="1033" name="Arc 4"/>
            <p:cNvSpPr>
              <a:spLocks/>
            </p:cNvSpPr>
            <p:nvPr/>
          </p:nvSpPr>
          <p:spPr bwMode="invGray">
            <a:xfrm>
              <a:off x="3548" y="729"/>
              <a:ext cx="1831" cy="800"/>
            </a:xfrm>
            <a:custGeom>
              <a:avLst/>
              <a:gdLst>
                <a:gd name="T0" fmla="*/ 0 w 21924"/>
                <a:gd name="T1" fmla="*/ 0 h 43200"/>
                <a:gd name="T2" fmla="*/ 0 w 21924"/>
                <a:gd name="T3" fmla="*/ 0 h 43200"/>
                <a:gd name="T4" fmla="*/ 0 w 21924"/>
                <a:gd name="T5" fmla="*/ 0 h 43200"/>
                <a:gd name="T6" fmla="*/ 0 60000 65536"/>
                <a:gd name="T7" fmla="*/ 0 60000 65536"/>
                <a:gd name="T8" fmla="*/ 0 60000 65536"/>
              </a:gdLst>
              <a:ahLst/>
              <a:cxnLst>
                <a:cxn ang="T6">
                  <a:pos x="T0" y="T1"/>
                </a:cxn>
                <a:cxn ang="T7">
                  <a:pos x="T2" y="T3"/>
                </a:cxn>
                <a:cxn ang="T8">
                  <a:pos x="T4" y="T5"/>
                </a:cxn>
              </a:cxnLst>
              <a:rect l="0" t="0" r="r" b="b"/>
              <a:pathLst>
                <a:path w="21924" h="43200" fill="none" extrusionOk="0">
                  <a:moveTo>
                    <a:pt x="312" y="0"/>
                  </a:moveTo>
                  <a:cubicBezTo>
                    <a:pt x="316" y="0"/>
                    <a:pt x="320" y="-1"/>
                    <a:pt x="324" y="0"/>
                  </a:cubicBezTo>
                  <a:cubicBezTo>
                    <a:pt x="12253" y="0"/>
                    <a:pt x="21924" y="9670"/>
                    <a:pt x="21924" y="21600"/>
                  </a:cubicBezTo>
                  <a:cubicBezTo>
                    <a:pt x="21924" y="33529"/>
                    <a:pt x="12253" y="43200"/>
                    <a:pt x="324" y="43200"/>
                  </a:cubicBezTo>
                  <a:cubicBezTo>
                    <a:pt x="215" y="43200"/>
                    <a:pt x="107" y="43199"/>
                    <a:pt x="0" y="43197"/>
                  </a:cubicBezTo>
                </a:path>
                <a:path w="21924" h="43200" stroke="0" extrusionOk="0">
                  <a:moveTo>
                    <a:pt x="312" y="0"/>
                  </a:moveTo>
                  <a:cubicBezTo>
                    <a:pt x="316" y="0"/>
                    <a:pt x="320" y="-1"/>
                    <a:pt x="324" y="0"/>
                  </a:cubicBezTo>
                  <a:cubicBezTo>
                    <a:pt x="12253" y="0"/>
                    <a:pt x="21924" y="9670"/>
                    <a:pt x="21924" y="21600"/>
                  </a:cubicBezTo>
                  <a:cubicBezTo>
                    <a:pt x="21924" y="33529"/>
                    <a:pt x="12253" y="43200"/>
                    <a:pt x="324" y="43200"/>
                  </a:cubicBezTo>
                  <a:cubicBezTo>
                    <a:pt x="215" y="43200"/>
                    <a:pt x="107" y="43199"/>
                    <a:pt x="0" y="43197"/>
                  </a:cubicBezTo>
                  <a:lnTo>
                    <a:pt x="324" y="21600"/>
                  </a:lnTo>
                  <a:lnTo>
                    <a:pt x="312" y="0"/>
                  </a:lnTo>
                  <a:close/>
                </a:path>
              </a:pathLst>
            </a:custGeom>
            <a:gradFill rotWithShape="0">
              <a:gsLst>
                <a:gs pos="0">
                  <a:schemeClr val="bg1"/>
                </a:gs>
                <a:gs pos="100000">
                  <a:srgbClr val="894400"/>
                </a:gs>
              </a:gsLst>
              <a:lin ang="0" scaled="1"/>
            </a:gradFill>
            <a:ln>
              <a:noFill/>
            </a:ln>
            <a:effectLst/>
            <a:extLst>
              <a:ext uri="{91240B29-F687-4F45-9708-019B960494DF}">
                <a14:hiddenLine xmlns:a14="http://schemas.microsoft.com/office/drawing/2010/main" w="9525" cap="rnd">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cs-CZ"/>
            </a:p>
          </p:txBody>
        </p:sp>
        <p:sp>
          <p:nvSpPr>
            <p:cNvPr id="1034" name="Arc 5"/>
            <p:cNvSpPr>
              <a:spLocks/>
            </p:cNvSpPr>
            <p:nvPr/>
          </p:nvSpPr>
          <p:spPr bwMode="invGray">
            <a:xfrm>
              <a:off x="3521" y="868"/>
              <a:ext cx="1830" cy="522"/>
            </a:xfrm>
            <a:custGeom>
              <a:avLst/>
              <a:gdLst>
                <a:gd name="T0" fmla="*/ 0 w 21925"/>
                <a:gd name="T1" fmla="*/ 0 h 43200"/>
                <a:gd name="T2" fmla="*/ 0 w 21925"/>
                <a:gd name="T3" fmla="*/ 0 h 43200"/>
                <a:gd name="T4" fmla="*/ 0 w 21925"/>
                <a:gd name="T5" fmla="*/ 0 h 43200"/>
                <a:gd name="T6" fmla="*/ 0 60000 65536"/>
                <a:gd name="T7" fmla="*/ 0 60000 65536"/>
                <a:gd name="T8" fmla="*/ 0 60000 65536"/>
              </a:gdLst>
              <a:ahLst/>
              <a:cxnLst>
                <a:cxn ang="T6">
                  <a:pos x="T0" y="T1"/>
                </a:cxn>
                <a:cxn ang="T7">
                  <a:pos x="T2" y="T3"/>
                </a:cxn>
                <a:cxn ang="T8">
                  <a:pos x="T4" y="T5"/>
                </a:cxn>
              </a:cxnLst>
              <a:rect l="0" t="0" r="r" b="b"/>
              <a:pathLst>
                <a:path w="21925" h="43200" fill="none" extrusionOk="0">
                  <a:moveTo>
                    <a:pt x="313" y="0"/>
                  </a:moveTo>
                  <a:cubicBezTo>
                    <a:pt x="317" y="0"/>
                    <a:pt x="321" y="-1"/>
                    <a:pt x="325" y="0"/>
                  </a:cubicBezTo>
                  <a:cubicBezTo>
                    <a:pt x="12254" y="0"/>
                    <a:pt x="21925" y="9670"/>
                    <a:pt x="21925" y="21600"/>
                  </a:cubicBezTo>
                  <a:cubicBezTo>
                    <a:pt x="21925" y="33529"/>
                    <a:pt x="12254" y="43200"/>
                    <a:pt x="325" y="43200"/>
                  </a:cubicBezTo>
                  <a:cubicBezTo>
                    <a:pt x="216" y="43200"/>
                    <a:pt x="108" y="43199"/>
                    <a:pt x="0" y="43197"/>
                  </a:cubicBezTo>
                </a:path>
                <a:path w="21925" h="43200" stroke="0" extrusionOk="0">
                  <a:moveTo>
                    <a:pt x="313" y="0"/>
                  </a:moveTo>
                  <a:cubicBezTo>
                    <a:pt x="317" y="0"/>
                    <a:pt x="321" y="-1"/>
                    <a:pt x="325" y="0"/>
                  </a:cubicBezTo>
                  <a:cubicBezTo>
                    <a:pt x="12254" y="0"/>
                    <a:pt x="21925" y="9670"/>
                    <a:pt x="21925" y="21600"/>
                  </a:cubicBezTo>
                  <a:cubicBezTo>
                    <a:pt x="21925" y="33529"/>
                    <a:pt x="12254" y="43200"/>
                    <a:pt x="325" y="43200"/>
                  </a:cubicBezTo>
                  <a:cubicBezTo>
                    <a:pt x="216" y="43200"/>
                    <a:pt x="108" y="43199"/>
                    <a:pt x="0" y="43197"/>
                  </a:cubicBezTo>
                  <a:lnTo>
                    <a:pt x="325" y="21600"/>
                  </a:lnTo>
                  <a:lnTo>
                    <a:pt x="313" y="0"/>
                  </a:lnTo>
                  <a:close/>
                </a:path>
              </a:pathLst>
            </a:custGeom>
            <a:gradFill rotWithShape="0">
              <a:gsLst>
                <a:gs pos="0">
                  <a:schemeClr val="bg1"/>
                </a:gs>
                <a:gs pos="100000">
                  <a:srgbClr val="B75B00"/>
                </a:gs>
              </a:gsLst>
              <a:lin ang="0" scaled="1"/>
            </a:gradFill>
            <a:ln>
              <a:noFill/>
            </a:ln>
            <a:effectLst/>
            <a:extLst>
              <a:ext uri="{91240B29-F687-4F45-9708-019B960494DF}">
                <a14:hiddenLine xmlns:a14="http://schemas.microsoft.com/office/drawing/2010/main" w="9525" cap="rnd">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cs-CZ"/>
            </a:p>
          </p:txBody>
        </p:sp>
        <p:sp>
          <p:nvSpPr>
            <p:cNvPr id="1035" name="AutoShape 6"/>
            <p:cNvSpPr>
              <a:spLocks noChangeArrowheads="1"/>
            </p:cNvSpPr>
            <p:nvPr/>
          </p:nvSpPr>
          <p:spPr bwMode="invGray">
            <a:xfrm>
              <a:off x="288" y="1076"/>
              <a:ext cx="4988" cy="104"/>
            </a:xfrm>
            <a:prstGeom prst="roundRect">
              <a:avLst>
                <a:gd name="adj" fmla="val 49995"/>
              </a:avLst>
            </a:prstGeom>
            <a:gradFill rotWithShape="0">
              <a:gsLst>
                <a:gs pos="0">
                  <a:srgbClr val="000000"/>
                </a:gs>
                <a:gs pos="20000">
                  <a:srgbClr val="000040"/>
                </a:gs>
                <a:gs pos="50000">
                  <a:srgbClr val="400040"/>
                </a:gs>
                <a:gs pos="75000">
                  <a:srgbClr val="8F0040"/>
                </a:gs>
                <a:gs pos="89999">
                  <a:srgbClr val="F27300"/>
                </a:gs>
                <a:gs pos="100000">
                  <a:srgbClr val="FFBF00"/>
                </a:gs>
              </a:gsLst>
              <a:lin ang="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sz="1600">
                  <a:solidFill>
                    <a:schemeClr val="tx1"/>
                  </a:solidFill>
                  <a:latin typeface="Arial" panose="020B0604020202020204" pitchFamily="34" charset="0"/>
                  <a:cs typeface="Times New Roman" panose="02020603050405020304" pitchFamily="18" charset="0"/>
                </a:defRPr>
              </a:lvl1pPr>
              <a:lvl2pPr marL="742950" indent="-285750">
                <a:defRPr sz="1600">
                  <a:solidFill>
                    <a:schemeClr val="tx1"/>
                  </a:solidFill>
                  <a:latin typeface="Arial" panose="020B0604020202020204" pitchFamily="34" charset="0"/>
                  <a:cs typeface="Times New Roman" panose="02020603050405020304" pitchFamily="18" charset="0"/>
                </a:defRPr>
              </a:lvl2pPr>
              <a:lvl3pPr marL="1143000" indent="-228600">
                <a:defRPr sz="1600">
                  <a:solidFill>
                    <a:schemeClr val="tx1"/>
                  </a:solidFill>
                  <a:latin typeface="Arial" panose="020B0604020202020204" pitchFamily="34" charset="0"/>
                  <a:cs typeface="Times New Roman" panose="02020603050405020304" pitchFamily="18" charset="0"/>
                </a:defRPr>
              </a:lvl3pPr>
              <a:lvl4pPr marL="1600200" indent="-228600">
                <a:defRPr sz="1600">
                  <a:solidFill>
                    <a:schemeClr val="tx1"/>
                  </a:solidFill>
                  <a:latin typeface="Arial" panose="020B0604020202020204" pitchFamily="34" charset="0"/>
                  <a:cs typeface="Times New Roman" panose="02020603050405020304" pitchFamily="18" charset="0"/>
                </a:defRPr>
              </a:lvl4pPr>
              <a:lvl5pPr marL="2057400" indent="-228600">
                <a:defRPr sz="1600">
                  <a:solidFill>
                    <a:schemeClr val="tx1"/>
                  </a:solidFill>
                  <a:latin typeface="Arial" panose="020B0604020202020204" pitchFamily="34" charset="0"/>
                  <a:cs typeface="Times New Roman" panose="02020603050405020304" pitchFamily="18"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Times New Roman" panose="02020603050405020304" pitchFamily="18"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Times New Roman" panose="02020603050405020304" pitchFamily="18"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Times New Roman" panose="02020603050405020304" pitchFamily="18"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Times New Roman" panose="02020603050405020304" pitchFamily="18" charset="0"/>
                </a:defRPr>
              </a:lvl9pPr>
            </a:lstStyle>
            <a:p>
              <a:pPr eaLnBrk="1" hangingPunct="1">
                <a:defRPr/>
              </a:pPr>
              <a:endParaRPr lang="cs-CZ" altLang="cs-CZ" smtClean="0"/>
            </a:p>
          </p:txBody>
        </p:sp>
      </p:grpSp>
      <p:sp>
        <p:nvSpPr>
          <p:cNvPr id="1027" name="Rectangle 7"/>
          <p:cNvSpPr>
            <a:spLocks noGrp="1" noChangeArrowheads="1"/>
          </p:cNvSpPr>
          <p:nvPr>
            <p:ph type="title"/>
          </p:nvPr>
        </p:nvSpPr>
        <p:spPr bwMode="auto">
          <a:xfrm>
            <a:off x="685800" y="381000"/>
            <a:ext cx="77724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075" tIns="46038" rIns="92075" bIns="46038" numCol="1" anchor="b" anchorCtr="0" compatLnSpc="1">
            <a:prstTxWarp prst="textNoShape">
              <a:avLst/>
            </a:prstTxWarp>
          </a:bodyPr>
          <a:lstStyle/>
          <a:p>
            <a:pPr lvl="0"/>
            <a:r>
              <a:rPr lang="cs-CZ" altLang="cs-CZ" smtClean="0"/>
              <a:t>Klepnutím lze upravit styl předlohy nadpisů.</a:t>
            </a:r>
          </a:p>
        </p:txBody>
      </p:sp>
      <p:sp>
        <p:nvSpPr>
          <p:cNvPr id="1028" name="Rectangle 8"/>
          <p:cNvSpPr>
            <a:spLocks noGrp="1" noChangeArrowheads="1"/>
          </p:cNvSpPr>
          <p:nvPr>
            <p:ph type="body" idx="1"/>
          </p:nvPr>
        </p:nvSpPr>
        <p:spPr bwMode="auto">
          <a:xfrm>
            <a:off x="685800" y="2057400"/>
            <a:ext cx="7772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075" tIns="46038" rIns="92075" bIns="46038" numCol="1" anchor="t" anchorCtr="0" compatLnSpc="1">
            <a:prstTxWarp prst="textNoShape">
              <a:avLst/>
            </a:prstTxWarp>
          </a:bodyPr>
          <a:lstStyle/>
          <a:p>
            <a:pPr lvl="0"/>
            <a:r>
              <a:rPr lang="cs-CZ" altLang="cs-CZ" smtClean="0"/>
              <a:t>Klepnutím lze upravit styly předlohy textu.</a:t>
            </a:r>
          </a:p>
          <a:p>
            <a:pPr lvl="1"/>
            <a:r>
              <a:rPr lang="cs-CZ" altLang="cs-CZ" smtClean="0"/>
              <a:t>Druhá úroveň</a:t>
            </a:r>
          </a:p>
          <a:p>
            <a:pPr lvl="2"/>
            <a:r>
              <a:rPr lang="cs-CZ" altLang="cs-CZ" smtClean="0"/>
              <a:t>Třetí úroveň</a:t>
            </a:r>
          </a:p>
          <a:p>
            <a:pPr lvl="3"/>
            <a:r>
              <a:rPr lang="cs-CZ" altLang="cs-CZ" smtClean="0"/>
              <a:t>Čtvrtá úroveň</a:t>
            </a:r>
          </a:p>
          <a:p>
            <a:pPr lvl="4"/>
            <a:r>
              <a:rPr lang="cs-CZ" altLang="cs-CZ" smtClean="0"/>
              <a:t>Pátá úroveň</a:t>
            </a:r>
          </a:p>
        </p:txBody>
      </p:sp>
      <p:sp>
        <p:nvSpPr>
          <p:cNvPr id="52233" name="Rectangle 9"/>
          <p:cNvSpPr>
            <a:spLocks noGrp="1" noChangeArrowheads="1"/>
          </p:cNvSpPr>
          <p:nvPr>
            <p:ph type="dt" sz="half" idx="2"/>
          </p:nvPr>
        </p:nvSpPr>
        <p:spPr bwMode="auto">
          <a:xfrm>
            <a:off x="685800" y="63246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075" tIns="46038" rIns="92075" bIns="46038" numCol="1" anchor="ctr" anchorCtr="0" compatLnSpc="1">
            <a:prstTxWarp prst="textNoShape">
              <a:avLst/>
            </a:prstTxWarp>
          </a:bodyPr>
          <a:lstStyle>
            <a:lvl1pPr eaLnBrk="1" hangingPunct="1">
              <a:defRPr sz="1400">
                <a:latin typeface="Arial" panose="020B0604020202020204" pitchFamily="34" charset="0"/>
              </a:defRPr>
            </a:lvl1pPr>
          </a:lstStyle>
          <a:p>
            <a:pPr>
              <a:defRPr/>
            </a:pPr>
            <a:endParaRPr lang="cs-CZ" altLang="cs-CZ"/>
          </a:p>
        </p:txBody>
      </p:sp>
      <p:sp>
        <p:nvSpPr>
          <p:cNvPr id="52234" name="Rectangle 10"/>
          <p:cNvSpPr>
            <a:spLocks noGrp="1" noChangeArrowheads="1"/>
          </p:cNvSpPr>
          <p:nvPr>
            <p:ph type="ftr" sz="quarter" idx="3"/>
          </p:nvPr>
        </p:nvSpPr>
        <p:spPr bwMode="auto">
          <a:xfrm>
            <a:off x="3124200" y="6324600"/>
            <a:ext cx="28956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075" tIns="46038" rIns="92075" bIns="46038" numCol="1" anchor="ctr" anchorCtr="0" compatLnSpc="1">
            <a:prstTxWarp prst="textNoShape">
              <a:avLst/>
            </a:prstTxWarp>
          </a:bodyPr>
          <a:lstStyle>
            <a:lvl1pPr algn="ctr" eaLnBrk="1" hangingPunct="1">
              <a:defRPr sz="1400">
                <a:latin typeface="Arial" panose="020B0604020202020204" pitchFamily="34" charset="0"/>
              </a:defRPr>
            </a:lvl1pPr>
          </a:lstStyle>
          <a:p>
            <a:pPr>
              <a:defRPr/>
            </a:pPr>
            <a:endParaRPr lang="cs-CZ" altLang="cs-CZ"/>
          </a:p>
        </p:txBody>
      </p:sp>
      <p:sp>
        <p:nvSpPr>
          <p:cNvPr id="52235" name="Rectangle 11"/>
          <p:cNvSpPr>
            <a:spLocks noGrp="1" noChangeArrowheads="1"/>
          </p:cNvSpPr>
          <p:nvPr>
            <p:ph type="sldNum" sz="quarter" idx="4"/>
          </p:nvPr>
        </p:nvSpPr>
        <p:spPr bwMode="auto">
          <a:xfrm>
            <a:off x="6553200" y="63246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075" tIns="46038" rIns="92075" bIns="46038" numCol="1" anchor="ctr" anchorCtr="0" compatLnSpc="1">
            <a:prstTxWarp prst="textNoShape">
              <a:avLst/>
            </a:prstTxWarp>
          </a:bodyPr>
          <a:lstStyle>
            <a:lvl1pPr algn="r" eaLnBrk="1" hangingPunct="1">
              <a:defRPr sz="1400"/>
            </a:lvl1pPr>
          </a:lstStyle>
          <a:p>
            <a:fld id="{89BB32FE-A188-4BCC-9F62-7325E869B9DE}" type="slidenum">
              <a:rPr lang="cs-CZ" altLang="cs-CZ"/>
              <a:pPr/>
              <a:t>‹#›</a:t>
            </a:fld>
            <a:endParaRPr lang="cs-CZ" altLang="cs-CZ"/>
          </a:p>
        </p:txBody>
      </p:sp>
    </p:spTree>
  </p:cSld>
  <p:clrMap bg1="dk2" tx1="lt1" bg2="dk1" tx2="lt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 id="2147483663" r:id="rId12"/>
  </p:sldLayoutIdLst>
  <p:txStyles>
    <p:titleStyle>
      <a:lvl1pPr algn="r" rtl="0" eaLnBrk="0" fontAlgn="base" hangingPunct="0">
        <a:spcBef>
          <a:spcPct val="0"/>
        </a:spcBef>
        <a:spcAft>
          <a:spcPct val="0"/>
        </a:spcAft>
        <a:defRPr sz="4400" i="1" kern="1200">
          <a:solidFill>
            <a:schemeClr val="tx2"/>
          </a:solidFill>
          <a:latin typeface="+mj-lt"/>
          <a:ea typeface="+mj-ea"/>
          <a:cs typeface="+mj-cs"/>
        </a:defRPr>
      </a:lvl1pPr>
      <a:lvl2pPr algn="r" rtl="0" eaLnBrk="0" fontAlgn="base" hangingPunct="0">
        <a:spcBef>
          <a:spcPct val="0"/>
        </a:spcBef>
        <a:spcAft>
          <a:spcPct val="0"/>
        </a:spcAft>
        <a:defRPr sz="4400" i="1">
          <a:solidFill>
            <a:schemeClr val="tx2"/>
          </a:solidFill>
          <a:latin typeface="Times New Roman" panose="02020603050405020304" pitchFamily="18" charset="0"/>
          <a:cs typeface="Times New Roman" panose="02020603050405020304" pitchFamily="18" charset="0"/>
        </a:defRPr>
      </a:lvl2pPr>
      <a:lvl3pPr algn="r" rtl="0" eaLnBrk="0" fontAlgn="base" hangingPunct="0">
        <a:spcBef>
          <a:spcPct val="0"/>
        </a:spcBef>
        <a:spcAft>
          <a:spcPct val="0"/>
        </a:spcAft>
        <a:defRPr sz="4400" i="1">
          <a:solidFill>
            <a:schemeClr val="tx2"/>
          </a:solidFill>
          <a:latin typeface="Times New Roman" panose="02020603050405020304" pitchFamily="18" charset="0"/>
          <a:cs typeface="Times New Roman" panose="02020603050405020304" pitchFamily="18" charset="0"/>
        </a:defRPr>
      </a:lvl3pPr>
      <a:lvl4pPr algn="r" rtl="0" eaLnBrk="0" fontAlgn="base" hangingPunct="0">
        <a:spcBef>
          <a:spcPct val="0"/>
        </a:spcBef>
        <a:spcAft>
          <a:spcPct val="0"/>
        </a:spcAft>
        <a:defRPr sz="4400" i="1">
          <a:solidFill>
            <a:schemeClr val="tx2"/>
          </a:solidFill>
          <a:latin typeface="Times New Roman" panose="02020603050405020304" pitchFamily="18" charset="0"/>
          <a:cs typeface="Times New Roman" panose="02020603050405020304" pitchFamily="18" charset="0"/>
        </a:defRPr>
      </a:lvl4pPr>
      <a:lvl5pPr algn="r" rtl="0" eaLnBrk="0" fontAlgn="base" hangingPunct="0">
        <a:spcBef>
          <a:spcPct val="0"/>
        </a:spcBef>
        <a:spcAft>
          <a:spcPct val="0"/>
        </a:spcAft>
        <a:defRPr sz="4400" i="1">
          <a:solidFill>
            <a:schemeClr val="tx2"/>
          </a:solidFill>
          <a:latin typeface="Times New Roman" panose="02020603050405020304" pitchFamily="18" charset="0"/>
          <a:cs typeface="Times New Roman" panose="02020603050405020304" pitchFamily="18" charset="0"/>
        </a:defRPr>
      </a:lvl5pPr>
      <a:lvl6pPr marL="457200" algn="r" rtl="0" fontAlgn="base">
        <a:spcBef>
          <a:spcPct val="0"/>
        </a:spcBef>
        <a:spcAft>
          <a:spcPct val="0"/>
        </a:spcAft>
        <a:defRPr sz="4400" i="1">
          <a:solidFill>
            <a:schemeClr val="tx2"/>
          </a:solidFill>
          <a:latin typeface="Times New Roman" panose="02020603050405020304" pitchFamily="18" charset="0"/>
          <a:cs typeface="Times New Roman" panose="02020603050405020304" pitchFamily="18" charset="0"/>
        </a:defRPr>
      </a:lvl6pPr>
      <a:lvl7pPr marL="914400" algn="r" rtl="0" fontAlgn="base">
        <a:spcBef>
          <a:spcPct val="0"/>
        </a:spcBef>
        <a:spcAft>
          <a:spcPct val="0"/>
        </a:spcAft>
        <a:defRPr sz="4400" i="1">
          <a:solidFill>
            <a:schemeClr val="tx2"/>
          </a:solidFill>
          <a:latin typeface="Times New Roman" panose="02020603050405020304" pitchFamily="18" charset="0"/>
          <a:cs typeface="Times New Roman" panose="02020603050405020304" pitchFamily="18" charset="0"/>
        </a:defRPr>
      </a:lvl7pPr>
      <a:lvl8pPr marL="1371600" algn="r" rtl="0" fontAlgn="base">
        <a:spcBef>
          <a:spcPct val="0"/>
        </a:spcBef>
        <a:spcAft>
          <a:spcPct val="0"/>
        </a:spcAft>
        <a:defRPr sz="4400" i="1">
          <a:solidFill>
            <a:schemeClr val="tx2"/>
          </a:solidFill>
          <a:latin typeface="Times New Roman" panose="02020603050405020304" pitchFamily="18" charset="0"/>
          <a:cs typeface="Times New Roman" panose="02020603050405020304" pitchFamily="18" charset="0"/>
        </a:defRPr>
      </a:lvl8pPr>
      <a:lvl9pPr marL="1828800" algn="r" rtl="0" fontAlgn="base">
        <a:spcBef>
          <a:spcPct val="0"/>
        </a:spcBef>
        <a:spcAft>
          <a:spcPct val="0"/>
        </a:spcAft>
        <a:defRPr sz="4400" i="1">
          <a:solidFill>
            <a:schemeClr val="tx2"/>
          </a:solidFill>
          <a:latin typeface="Times New Roman" panose="02020603050405020304" pitchFamily="18" charset="0"/>
          <a:cs typeface="Times New Roman" panose="02020603050405020304" pitchFamily="18" charset="0"/>
        </a:defRPr>
      </a:lvl9pPr>
    </p:titleStyle>
    <p:bodyStyle>
      <a:lvl1pPr marL="342900" indent="-342900" algn="l" rtl="0" eaLnBrk="0" fontAlgn="base" hangingPunct="0">
        <a:spcBef>
          <a:spcPct val="20000"/>
        </a:spcBef>
        <a:spcAft>
          <a:spcPct val="0"/>
        </a:spcAft>
        <a:buClr>
          <a:schemeClr val="tx2"/>
        </a:buClr>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Clr>
          <a:schemeClr val="tx2"/>
        </a:buClr>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Clr>
          <a:schemeClr val="tx2"/>
        </a:buClr>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Clr>
          <a:schemeClr val="tx2"/>
        </a:buClr>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Clr>
          <a:schemeClr val="tx2"/>
        </a:buClr>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a:xfrm>
            <a:off x="0" y="381000"/>
            <a:ext cx="9144000" cy="4128120"/>
          </a:xfrm>
        </p:spPr>
        <p:txBody>
          <a:bodyPr anchor="t"/>
          <a:lstStyle/>
          <a:p>
            <a:pPr algn="ctr" eaLnBrk="1" hangingPunct="1"/>
            <a:r>
              <a:rPr lang="cs-CZ" altLang="cs-CZ" sz="2800" b="1" i="0" dirty="0" smtClean="0">
                <a:solidFill>
                  <a:schemeClr val="tx1"/>
                </a:solidFill>
                <a:latin typeface="Arial" panose="020B0604020202020204" pitchFamily="34" charset="0"/>
              </a:rPr>
              <a:t>VYHODNOCENÍ VLIVŮ ÚP HL. M. PRAHY </a:t>
            </a:r>
            <a:br>
              <a:rPr lang="cs-CZ" altLang="cs-CZ" sz="2800" b="1" i="0" dirty="0" smtClean="0">
                <a:solidFill>
                  <a:schemeClr val="tx1"/>
                </a:solidFill>
                <a:latin typeface="Arial" panose="020B0604020202020204" pitchFamily="34" charset="0"/>
              </a:rPr>
            </a:br>
            <a:r>
              <a:rPr lang="cs-CZ" altLang="cs-CZ" sz="2800" b="1" i="0" dirty="0" smtClean="0">
                <a:solidFill>
                  <a:schemeClr val="tx1"/>
                </a:solidFill>
                <a:latin typeface="Arial" panose="020B0604020202020204" pitchFamily="34" charset="0"/>
              </a:rPr>
              <a:t>NA UDRŽITELNÝ ROZVOJ ÚZEMÍ</a:t>
            </a:r>
            <a:r>
              <a:rPr lang="cs-CZ" altLang="cs-CZ" sz="2400" b="1" i="0" dirty="0" smtClean="0">
                <a:solidFill>
                  <a:schemeClr val="tx1"/>
                </a:solidFill>
                <a:latin typeface="Arial" panose="020B0604020202020204" pitchFamily="34" charset="0"/>
              </a:rPr>
              <a:t/>
            </a:r>
            <a:br>
              <a:rPr lang="cs-CZ" altLang="cs-CZ" sz="2400" b="1" i="0" dirty="0" smtClean="0">
                <a:solidFill>
                  <a:schemeClr val="tx1"/>
                </a:solidFill>
                <a:latin typeface="Arial" panose="020B0604020202020204" pitchFamily="34" charset="0"/>
              </a:rPr>
            </a:br>
            <a:r>
              <a:rPr lang="cs-CZ" altLang="cs-CZ" sz="2000" b="1" i="0" dirty="0" smtClean="0">
                <a:solidFill>
                  <a:schemeClr val="tx1"/>
                </a:solidFill>
                <a:latin typeface="Arial" panose="020B0604020202020204" pitchFamily="34" charset="0"/>
              </a:rPr>
              <a:t>Části  C. – F. dle  přílohy č. 5 vyhl. č. 500/2006 Sb. ve znění p. p.</a:t>
            </a:r>
            <a:br>
              <a:rPr lang="cs-CZ" altLang="cs-CZ" sz="2000" b="1" i="0" dirty="0" smtClean="0">
                <a:solidFill>
                  <a:schemeClr val="tx1"/>
                </a:solidFill>
                <a:latin typeface="Arial" panose="020B0604020202020204" pitchFamily="34" charset="0"/>
              </a:rPr>
            </a:br>
            <a:r>
              <a:rPr lang="cs-CZ" altLang="cs-CZ" sz="2000" b="1" i="0" dirty="0" smtClean="0">
                <a:latin typeface="Arial" panose="020B0604020202020204" pitchFamily="34" charset="0"/>
              </a:rPr>
              <a:t/>
            </a:r>
            <a:br>
              <a:rPr lang="cs-CZ" altLang="cs-CZ" sz="2000" b="1" i="0" dirty="0" smtClean="0">
                <a:latin typeface="Arial" panose="020B0604020202020204" pitchFamily="34" charset="0"/>
              </a:rPr>
            </a:br>
            <a:r>
              <a:rPr lang="cs-CZ" altLang="cs-CZ" sz="2000" b="1" i="0" dirty="0" smtClean="0">
                <a:latin typeface="Arial" panose="020B0604020202020204" pitchFamily="34" charset="0"/>
              </a:rPr>
              <a:t/>
            </a:r>
            <a:br>
              <a:rPr lang="cs-CZ" altLang="cs-CZ" sz="2000" b="1" i="0" dirty="0" smtClean="0">
                <a:latin typeface="Arial" panose="020B0604020202020204" pitchFamily="34" charset="0"/>
              </a:rPr>
            </a:br>
            <a:r>
              <a:rPr lang="cs-CZ" altLang="cs-CZ" sz="2000" b="1" i="0" dirty="0" smtClean="0">
                <a:solidFill>
                  <a:srgbClr val="66FFFF"/>
                </a:solidFill>
                <a:latin typeface="Arial" panose="020B0604020202020204" pitchFamily="34" charset="0"/>
              </a:rPr>
              <a:t>zhotovitel:</a:t>
            </a:r>
            <a:br>
              <a:rPr lang="cs-CZ" altLang="cs-CZ" sz="2000" b="1" i="0" dirty="0" smtClean="0">
                <a:solidFill>
                  <a:srgbClr val="66FFFF"/>
                </a:solidFill>
                <a:latin typeface="Arial" panose="020B0604020202020204" pitchFamily="34" charset="0"/>
              </a:rPr>
            </a:br>
            <a:r>
              <a:rPr lang="cs-CZ" altLang="cs-CZ" sz="2000" i="0" dirty="0" err="1" smtClean="0">
                <a:solidFill>
                  <a:schemeClr val="tx1"/>
                </a:solidFill>
                <a:latin typeface="Arial" panose="020B0604020202020204" pitchFamily="34" charset="0"/>
              </a:rPr>
              <a:t>B.I.R.T</a:t>
            </a:r>
            <a:r>
              <a:rPr lang="cs-CZ" altLang="cs-CZ" sz="2000" i="0" dirty="0" smtClean="0">
                <a:solidFill>
                  <a:schemeClr val="tx1"/>
                </a:solidFill>
                <a:latin typeface="Arial" panose="020B0604020202020204" pitchFamily="34" charset="0"/>
              </a:rPr>
              <a:t>. GROUP, a.s.</a:t>
            </a:r>
            <a:br>
              <a:rPr lang="cs-CZ" altLang="cs-CZ" sz="2000" i="0" dirty="0" smtClean="0">
                <a:solidFill>
                  <a:schemeClr val="tx1"/>
                </a:solidFill>
                <a:latin typeface="Arial" panose="020B0604020202020204" pitchFamily="34" charset="0"/>
              </a:rPr>
            </a:br>
            <a:r>
              <a:rPr lang="cs-CZ" altLang="cs-CZ" sz="2000" i="0" dirty="0" smtClean="0">
                <a:solidFill>
                  <a:schemeClr val="tx1"/>
                </a:solidFill>
                <a:latin typeface="Arial" panose="020B0604020202020204" pitchFamily="34" charset="0"/>
              </a:rPr>
              <a:t>Dlouhá 16, 110 00 Praha 1</a:t>
            </a:r>
            <a:br>
              <a:rPr lang="cs-CZ" altLang="cs-CZ" sz="2000" i="0" dirty="0" smtClean="0">
                <a:solidFill>
                  <a:schemeClr val="tx1"/>
                </a:solidFill>
                <a:latin typeface="Arial" panose="020B0604020202020204" pitchFamily="34" charset="0"/>
              </a:rPr>
            </a:br>
            <a:r>
              <a:rPr lang="cs-CZ" altLang="cs-CZ" sz="2000" i="0" dirty="0">
                <a:solidFill>
                  <a:schemeClr val="tx1"/>
                </a:solidFill>
                <a:latin typeface="Arial" panose="020B0604020202020204" pitchFamily="34" charset="0"/>
              </a:rPr>
              <a:t>+</a:t>
            </a:r>
            <a:r>
              <a:rPr lang="cs-CZ" altLang="cs-CZ" sz="2000" i="0" dirty="0" smtClean="0">
                <a:solidFill>
                  <a:schemeClr val="tx1"/>
                </a:solidFill>
                <a:latin typeface="Arial" panose="020B0604020202020204" pitchFamily="34" charset="0"/>
              </a:rPr>
              <a:t/>
            </a:r>
            <a:br>
              <a:rPr lang="cs-CZ" altLang="cs-CZ" sz="2000" i="0" dirty="0" smtClean="0">
                <a:solidFill>
                  <a:schemeClr val="tx1"/>
                </a:solidFill>
                <a:latin typeface="Arial" panose="020B0604020202020204" pitchFamily="34" charset="0"/>
              </a:rPr>
            </a:br>
            <a:r>
              <a:rPr lang="cs-CZ" altLang="cs-CZ" sz="2000" i="0" dirty="0" err="1" smtClean="0">
                <a:solidFill>
                  <a:schemeClr val="tx1"/>
                </a:solidFill>
                <a:latin typeface="Arial" panose="020B0604020202020204" pitchFamily="34" charset="0"/>
              </a:rPr>
              <a:t>Integra</a:t>
            </a:r>
            <a:r>
              <a:rPr lang="cs-CZ" altLang="cs-CZ" sz="2000" i="0" dirty="0" smtClean="0">
                <a:solidFill>
                  <a:schemeClr val="tx1"/>
                </a:solidFill>
                <a:latin typeface="Arial" panose="020B0604020202020204" pitchFamily="34" charset="0"/>
              </a:rPr>
              <a:t> </a:t>
            </a:r>
            <a:r>
              <a:rPr lang="cs-CZ" altLang="cs-CZ" sz="2000" i="0" dirty="0" err="1" smtClean="0">
                <a:solidFill>
                  <a:schemeClr val="tx1"/>
                </a:solidFill>
                <a:latin typeface="Arial" panose="020B0604020202020204" pitchFamily="34" charset="0"/>
              </a:rPr>
              <a:t>Consulting</a:t>
            </a:r>
            <a:r>
              <a:rPr lang="cs-CZ" altLang="cs-CZ" sz="2000" i="0" dirty="0" smtClean="0">
                <a:solidFill>
                  <a:schemeClr val="tx1"/>
                </a:solidFill>
                <a:latin typeface="Arial" panose="020B0604020202020204" pitchFamily="34" charset="0"/>
              </a:rPr>
              <a:t>, s.r.o.</a:t>
            </a:r>
            <a:br>
              <a:rPr lang="cs-CZ" altLang="cs-CZ" sz="2000" i="0" dirty="0" smtClean="0">
                <a:solidFill>
                  <a:schemeClr val="tx1"/>
                </a:solidFill>
                <a:latin typeface="Arial" panose="020B0604020202020204" pitchFamily="34" charset="0"/>
              </a:rPr>
            </a:br>
            <a:r>
              <a:rPr lang="cs-CZ" altLang="cs-CZ" sz="2000" i="0" dirty="0" smtClean="0">
                <a:solidFill>
                  <a:schemeClr val="tx1"/>
                </a:solidFill>
                <a:latin typeface="Arial" panose="020B0604020202020204" pitchFamily="34" charset="0"/>
              </a:rPr>
              <a:t> Pobřežní 18/16, 186 00 Praha 8</a:t>
            </a:r>
            <a:br>
              <a:rPr lang="cs-CZ" altLang="cs-CZ" sz="2000" i="0" dirty="0" smtClean="0">
                <a:solidFill>
                  <a:schemeClr val="tx1"/>
                </a:solidFill>
                <a:latin typeface="Arial" panose="020B0604020202020204" pitchFamily="34" charset="0"/>
              </a:rPr>
            </a:br>
            <a:r>
              <a:rPr lang="cs-CZ" altLang="cs-CZ" sz="2000" i="0" dirty="0" smtClean="0">
                <a:solidFill>
                  <a:schemeClr val="tx1"/>
                </a:solidFill>
                <a:latin typeface="Arial" panose="020B0604020202020204" pitchFamily="34" charset="0"/>
              </a:rPr>
              <a:t>pro</a:t>
            </a:r>
            <a:br>
              <a:rPr lang="cs-CZ" altLang="cs-CZ" sz="2000" i="0" dirty="0" smtClean="0">
                <a:solidFill>
                  <a:schemeClr val="tx1"/>
                </a:solidFill>
                <a:latin typeface="Arial" panose="020B0604020202020204" pitchFamily="34" charset="0"/>
              </a:rPr>
            </a:br>
            <a:endParaRPr lang="cs-CZ" altLang="cs-CZ" sz="2000" i="0" dirty="0" smtClean="0">
              <a:solidFill>
                <a:schemeClr val="tx1"/>
              </a:solidFill>
              <a:latin typeface="Arial" panose="020B0604020202020204" pitchFamily="34" charset="0"/>
            </a:endParaRPr>
          </a:p>
        </p:txBody>
      </p:sp>
      <p:sp>
        <p:nvSpPr>
          <p:cNvPr id="2051" name="Rectangle 5"/>
          <p:cNvSpPr>
            <a:spLocks noGrp="1" noChangeArrowheads="1"/>
          </p:cNvSpPr>
          <p:nvPr>
            <p:ph type="body" sz="half" idx="4294967295"/>
          </p:nvPr>
        </p:nvSpPr>
        <p:spPr>
          <a:xfrm>
            <a:off x="228600" y="4267200"/>
            <a:ext cx="8915400" cy="2590800"/>
          </a:xfrm>
        </p:spPr>
        <p:txBody>
          <a:bodyPr anchor="b"/>
          <a:lstStyle/>
          <a:p>
            <a:pPr eaLnBrk="1" hangingPunct="1"/>
            <a:endParaRPr lang="cs-CZ" altLang="cs-CZ" sz="2000" smtClean="0">
              <a:latin typeface="Arial" panose="020B0604020202020204" pitchFamily="34" charset="0"/>
            </a:endParaRPr>
          </a:p>
          <a:p>
            <a:pPr algn="ctr" eaLnBrk="1" hangingPunct="1">
              <a:buFontTx/>
              <a:buNone/>
            </a:pPr>
            <a:endParaRPr lang="cs-CZ" altLang="cs-CZ" sz="2000" smtClean="0">
              <a:latin typeface="Arial" panose="020B0604020202020204" pitchFamily="34" charset="0"/>
            </a:endParaRPr>
          </a:p>
        </p:txBody>
      </p:sp>
      <p:pic>
        <p:nvPicPr>
          <p:cNvPr id="2052" name="Picture 10" descr="logo2"/>
          <p:cNvPicPr>
            <a:picLocks noGrp="1" noChangeAspect="1" noChangeArrowheads="1"/>
          </p:cNvPicPr>
          <p:nvPr>
            <p:ph idx="1"/>
          </p:nvPr>
        </p:nvPicPr>
        <p:blipFill>
          <a:blip r:embed="rId2" cstate="print">
            <a:extLst>
              <a:ext uri="{28A0092B-C50C-407E-A947-70E740481C1C}">
                <a14:useLocalDpi xmlns:a14="http://schemas.microsoft.com/office/drawing/2010/main" val="0"/>
              </a:ext>
            </a:extLst>
          </a:blip>
          <a:srcRect/>
          <a:stretch>
            <a:fillRect/>
          </a:stretch>
        </p:blipFill>
        <p:spPr>
          <a:xfrm>
            <a:off x="3124200" y="4953000"/>
            <a:ext cx="2971800" cy="1682750"/>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228600" y="0"/>
            <a:ext cx="8915400" cy="1143000"/>
          </a:xfrm>
        </p:spPr>
        <p:txBody>
          <a:bodyPr anchor="t"/>
          <a:lstStyle/>
          <a:p>
            <a:pPr algn="ctr" eaLnBrk="1" hangingPunct="1"/>
            <a:r>
              <a:rPr lang="cs-CZ" altLang="cs-CZ" sz="2400" b="1" i="0" dirty="0" smtClean="0">
                <a:solidFill>
                  <a:schemeClr val="tx1"/>
                </a:solidFill>
                <a:latin typeface="Arial" panose="020B0604020202020204" pitchFamily="34" charset="0"/>
              </a:rPr>
              <a:t>E.	VYHODNOCENÍ PŘÍNOSU MPP K NAPLNĚNÍ PRIORIT ÚZEMNÍHO PLÁNOVÁNÍ OBSAŽENÝCH V ZÚR HMP</a:t>
            </a:r>
            <a:br>
              <a:rPr lang="cs-CZ" altLang="cs-CZ" sz="2400" b="1" i="0" dirty="0" smtClean="0">
                <a:solidFill>
                  <a:schemeClr val="tx1"/>
                </a:solidFill>
                <a:latin typeface="Arial" panose="020B0604020202020204" pitchFamily="34" charset="0"/>
              </a:rPr>
            </a:br>
            <a:r>
              <a:rPr lang="cs-CZ" altLang="cs-CZ" sz="1800" i="0" dirty="0" smtClean="0">
                <a:solidFill>
                  <a:schemeClr val="tx1"/>
                </a:solidFill>
                <a:latin typeface="Arial" panose="020B0604020202020204" pitchFamily="34" charset="0"/>
              </a:rPr>
              <a:t>Příklad hodnotící tabulky</a:t>
            </a:r>
            <a:endParaRPr lang="cs-CZ" altLang="cs-CZ" sz="2800" i="0" dirty="0" smtClean="0">
              <a:solidFill>
                <a:schemeClr val="tx1"/>
              </a:solidFill>
              <a:latin typeface="Arial" panose="020B0604020202020204" pitchFamily="34" charset="0"/>
            </a:endParaRPr>
          </a:p>
        </p:txBody>
      </p:sp>
      <p:graphicFrame>
        <p:nvGraphicFramePr>
          <p:cNvPr id="3" name="Content Placeholder 2"/>
          <p:cNvGraphicFramePr>
            <a:graphicFrameLocks noGrp="1"/>
          </p:cNvGraphicFramePr>
          <p:nvPr>
            <p:ph idx="1"/>
            <p:extLst>
              <p:ext uri="{D42A27DB-BD31-4B8C-83A1-F6EECF244321}">
                <p14:modId xmlns:p14="http://schemas.microsoft.com/office/powerpoint/2010/main" val="2204015476"/>
              </p:ext>
            </p:extLst>
          </p:nvPr>
        </p:nvGraphicFramePr>
        <p:xfrm>
          <a:off x="1" y="1268763"/>
          <a:ext cx="9036494" cy="5066233"/>
        </p:xfrm>
        <a:graphic>
          <a:graphicData uri="http://schemas.openxmlformats.org/drawingml/2006/table">
            <a:tbl>
              <a:tblPr firstRow="1" firstCol="1" bandRow="1">
                <a:tableStyleId>{5C22544A-7EE6-4342-B048-85BDC9FD1C3A}</a:tableStyleId>
              </a:tblPr>
              <a:tblGrid>
                <a:gridCol w="550661"/>
                <a:gridCol w="3587176"/>
                <a:gridCol w="1097994"/>
                <a:gridCol w="3800663"/>
              </a:tblGrid>
              <a:tr h="389553">
                <a:tc>
                  <a:txBody>
                    <a:bodyPr/>
                    <a:lstStyle/>
                    <a:p>
                      <a:pPr algn="ctr">
                        <a:spcBef>
                          <a:spcPts val="200"/>
                        </a:spcBef>
                        <a:spcAft>
                          <a:spcPts val="200"/>
                        </a:spcAft>
                      </a:pPr>
                      <a:r>
                        <a:rPr lang="cs-CZ" sz="1200" spc="-10" dirty="0">
                          <a:solidFill>
                            <a:schemeClr val="bg1"/>
                          </a:solidFill>
                          <a:effectLst/>
                        </a:rPr>
                        <a:t> </a:t>
                      </a:r>
                      <a:endParaRPr lang="cs-CZ" sz="1200" b="1" spc="-10" dirty="0">
                        <a:solidFill>
                          <a:schemeClr val="bg1"/>
                        </a:solidFill>
                        <a:effectLst/>
                        <a:latin typeface="Arial" panose="020B0604020202020204" pitchFamily="34" charset="0"/>
                        <a:ea typeface="Calibri" panose="020F0502020204030204" pitchFamily="34" charset="0"/>
                      </a:endParaRPr>
                    </a:p>
                  </a:txBody>
                  <a:tcPr marL="45603" marR="45603" marT="0" marB="0" anchor="ctr"/>
                </a:tc>
                <a:tc>
                  <a:txBody>
                    <a:bodyPr/>
                    <a:lstStyle/>
                    <a:p>
                      <a:pPr algn="ctr">
                        <a:spcBef>
                          <a:spcPts val="200"/>
                        </a:spcBef>
                        <a:spcAft>
                          <a:spcPts val="200"/>
                        </a:spcAft>
                      </a:pPr>
                      <a:r>
                        <a:rPr lang="cs-CZ" sz="1400" spc="-10" dirty="0">
                          <a:solidFill>
                            <a:schemeClr val="bg1"/>
                          </a:solidFill>
                          <a:effectLst/>
                        </a:rPr>
                        <a:t>Priorita územního plánování ZÚR hl. m. Prahy</a:t>
                      </a:r>
                      <a:endParaRPr lang="cs-CZ" sz="1400" b="1" spc="-10" dirty="0">
                        <a:solidFill>
                          <a:schemeClr val="bg1"/>
                        </a:solidFill>
                        <a:effectLst/>
                        <a:latin typeface="Arial" panose="020B0604020202020204" pitchFamily="34" charset="0"/>
                        <a:ea typeface="Calibri" panose="020F0502020204030204" pitchFamily="34" charset="0"/>
                      </a:endParaRPr>
                    </a:p>
                  </a:txBody>
                  <a:tcPr marL="45603" marR="45603" marT="0" marB="0" anchor="ctr"/>
                </a:tc>
                <a:tc>
                  <a:txBody>
                    <a:bodyPr/>
                    <a:lstStyle/>
                    <a:p>
                      <a:pPr algn="ctr">
                        <a:spcBef>
                          <a:spcPts val="200"/>
                        </a:spcBef>
                        <a:spcAft>
                          <a:spcPts val="200"/>
                        </a:spcAft>
                      </a:pPr>
                      <a:r>
                        <a:rPr lang="cs-CZ" sz="1400" spc="-10">
                          <a:solidFill>
                            <a:schemeClr val="bg1"/>
                          </a:solidFill>
                          <a:effectLst/>
                        </a:rPr>
                        <a:t>Vliv</a:t>
                      </a:r>
                      <a:endParaRPr lang="cs-CZ" sz="1400" b="1" spc="-10">
                        <a:solidFill>
                          <a:schemeClr val="bg1"/>
                        </a:solidFill>
                        <a:effectLst/>
                        <a:latin typeface="Arial" panose="020B0604020202020204" pitchFamily="34" charset="0"/>
                        <a:ea typeface="Calibri" panose="020F0502020204030204" pitchFamily="34" charset="0"/>
                      </a:endParaRPr>
                    </a:p>
                  </a:txBody>
                  <a:tcPr marL="45603" marR="45603" marT="0" marB="0" anchor="ctr"/>
                </a:tc>
                <a:tc>
                  <a:txBody>
                    <a:bodyPr/>
                    <a:lstStyle/>
                    <a:p>
                      <a:pPr algn="ctr">
                        <a:spcBef>
                          <a:spcPts val="200"/>
                        </a:spcBef>
                        <a:spcAft>
                          <a:spcPts val="200"/>
                        </a:spcAft>
                      </a:pPr>
                      <a:r>
                        <a:rPr lang="cs-CZ" sz="1400" spc="-10" dirty="0">
                          <a:solidFill>
                            <a:schemeClr val="bg1"/>
                          </a:solidFill>
                          <a:effectLst/>
                        </a:rPr>
                        <a:t>Komentář</a:t>
                      </a:r>
                      <a:endParaRPr lang="cs-CZ" sz="1400" b="1" spc="-10" dirty="0">
                        <a:solidFill>
                          <a:schemeClr val="bg1"/>
                        </a:solidFill>
                        <a:effectLst/>
                        <a:latin typeface="Arial" panose="020B0604020202020204" pitchFamily="34" charset="0"/>
                        <a:ea typeface="Calibri" panose="020F0502020204030204" pitchFamily="34" charset="0"/>
                      </a:endParaRPr>
                    </a:p>
                  </a:txBody>
                  <a:tcPr marL="45603" marR="45603" marT="0" marB="0" anchor="ctr"/>
                </a:tc>
              </a:tr>
              <a:tr h="1168493">
                <a:tc>
                  <a:txBody>
                    <a:bodyPr/>
                    <a:lstStyle/>
                    <a:p>
                      <a:pPr algn="ctr">
                        <a:spcBef>
                          <a:spcPts val="600"/>
                        </a:spcBef>
                        <a:spcAft>
                          <a:spcPts val="0"/>
                        </a:spcAft>
                      </a:pPr>
                      <a:r>
                        <a:rPr lang="cs-CZ" sz="1200">
                          <a:solidFill>
                            <a:schemeClr val="bg1"/>
                          </a:solidFill>
                          <a:effectLst/>
                        </a:rPr>
                        <a:t>1.</a:t>
                      </a:r>
                      <a:endParaRPr lang="cs-CZ" sz="1200">
                        <a:solidFill>
                          <a:schemeClr val="bg1"/>
                        </a:solidFill>
                        <a:effectLst/>
                        <a:latin typeface="Arial" panose="020B0604020202020204" pitchFamily="34" charset="0"/>
                        <a:ea typeface="Times New Roman" panose="02020603050405020304" pitchFamily="18" charset="0"/>
                      </a:endParaRPr>
                    </a:p>
                  </a:txBody>
                  <a:tcPr marL="45603" marR="45603" marT="0" marB="0"/>
                </a:tc>
                <a:tc>
                  <a:txBody>
                    <a:bodyPr/>
                    <a:lstStyle/>
                    <a:p>
                      <a:pPr algn="just">
                        <a:spcBef>
                          <a:spcPts val="600"/>
                        </a:spcBef>
                        <a:spcAft>
                          <a:spcPts val="0"/>
                        </a:spcAft>
                      </a:pPr>
                      <a:r>
                        <a:rPr lang="cs-CZ" sz="1400" dirty="0">
                          <a:solidFill>
                            <a:schemeClr val="bg1"/>
                          </a:solidFill>
                          <a:effectLst/>
                        </a:rPr>
                        <a:t>Vycházet z výjimečného postavení Prahy jako hlavního města České republiky, přirozeného centra Pražského regionu a významného města Evropy.</a:t>
                      </a:r>
                      <a:endParaRPr lang="cs-CZ" sz="1400" dirty="0">
                        <a:solidFill>
                          <a:schemeClr val="bg1"/>
                        </a:solidFill>
                        <a:effectLst/>
                        <a:latin typeface="Arial" panose="020B0604020202020204" pitchFamily="34" charset="0"/>
                        <a:ea typeface="Times New Roman" panose="02020603050405020304" pitchFamily="18" charset="0"/>
                      </a:endParaRPr>
                    </a:p>
                  </a:txBody>
                  <a:tcPr marL="45603" marR="45603" marT="0" marB="0"/>
                </a:tc>
                <a:tc>
                  <a:txBody>
                    <a:bodyPr/>
                    <a:lstStyle/>
                    <a:p>
                      <a:pPr algn="ctr">
                        <a:spcBef>
                          <a:spcPts val="600"/>
                        </a:spcBef>
                        <a:spcAft>
                          <a:spcPts val="0"/>
                        </a:spcAft>
                      </a:pPr>
                      <a:r>
                        <a:rPr lang="cs-CZ" sz="1800" b="1" dirty="0">
                          <a:solidFill>
                            <a:schemeClr val="bg1"/>
                          </a:solidFill>
                          <a:effectLst/>
                        </a:rPr>
                        <a:t>+</a:t>
                      </a:r>
                      <a:endParaRPr lang="cs-CZ" sz="1800" b="1" dirty="0">
                        <a:solidFill>
                          <a:schemeClr val="bg1"/>
                        </a:solidFill>
                        <a:effectLst/>
                        <a:latin typeface="Arial" panose="020B0604020202020204" pitchFamily="34" charset="0"/>
                        <a:ea typeface="Times New Roman" panose="02020603050405020304" pitchFamily="18" charset="0"/>
                      </a:endParaRPr>
                    </a:p>
                  </a:txBody>
                  <a:tcPr marL="45603" marR="45603" marT="0" marB="0"/>
                </a:tc>
                <a:tc>
                  <a:txBody>
                    <a:bodyPr/>
                    <a:lstStyle/>
                    <a:p>
                      <a:pPr algn="l">
                        <a:spcBef>
                          <a:spcPts val="600"/>
                        </a:spcBef>
                        <a:spcAft>
                          <a:spcPts val="0"/>
                        </a:spcAft>
                      </a:pPr>
                      <a:r>
                        <a:rPr lang="cs-CZ" sz="1400" dirty="0">
                          <a:solidFill>
                            <a:schemeClr val="bg1"/>
                          </a:solidFill>
                          <a:effectLst/>
                        </a:rPr>
                        <a:t>MPP toto akcentuje jak při stanovování rozvojových Metropolitních priorit i při stanovování podmínek využití území (včetně ochrany historické zástavby a charakteru stabilizovaných lokalit).</a:t>
                      </a:r>
                      <a:endParaRPr lang="cs-CZ" sz="1400" dirty="0">
                        <a:solidFill>
                          <a:schemeClr val="bg1"/>
                        </a:solidFill>
                        <a:effectLst/>
                        <a:latin typeface="Arial" panose="020B0604020202020204" pitchFamily="34" charset="0"/>
                        <a:ea typeface="Times New Roman" panose="02020603050405020304" pitchFamily="18" charset="0"/>
                      </a:endParaRPr>
                    </a:p>
                  </a:txBody>
                  <a:tcPr marL="45603" marR="45603" marT="0" marB="0"/>
                </a:tc>
              </a:tr>
              <a:tr h="1502348">
                <a:tc>
                  <a:txBody>
                    <a:bodyPr/>
                    <a:lstStyle/>
                    <a:p>
                      <a:pPr algn="ctr">
                        <a:spcBef>
                          <a:spcPts val="600"/>
                        </a:spcBef>
                        <a:spcAft>
                          <a:spcPts val="0"/>
                        </a:spcAft>
                      </a:pPr>
                      <a:r>
                        <a:rPr lang="cs-CZ" sz="1200">
                          <a:solidFill>
                            <a:schemeClr val="bg1"/>
                          </a:solidFill>
                          <a:effectLst/>
                        </a:rPr>
                        <a:t>2.</a:t>
                      </a:r>
                      <a:endParaRPr lang="cs-CZ" sz="1200">
                        <a:solidFill>
                          <a:schemeClr val="bg1"/>
                        </a:solidFill>
                        <a:effectLst/>
                        <a:latin typeface="Arial" panose="020B0604020202020204" pitchFamily="34" charset="0"/>
                        <a:ea typeface="Times New Roman" panose="02020603050405020304" pitchFamily="18" charset="0"/>
                      </a:endParaRPr>
                    </a:p>
                  </a:txBody>
                  <a:tcPr marL="45603" marR="45603" marT="0" marB="0"/>
                </a:tc>
                <a:tc>
                  <a:txBody>
                    <a:bodyPr/>
                    <a:lstStyle/>
                    <a:p>
                      <a:pPr algn="just">
                        <a:spcBef>
                          <a:spcPts val="600"/>
                        </a:spcBef>
                        <a:spcAft>
                          <a:spcPts val="0"/>
                        </a:spcAft>
                      </a:pPr>
                      <a:r>
                        <a:rPr lang="cs-CZ" sz="1400" dirty="0">
                          <a:solidFill>
                            <a:schemeClr val="bg1"/>
                          </a:solidFill>
                          <a:effectLst/>
                        </a:rPr>
                        <a:t>Respektovat a rozvíjet kulturní a historické hodnoty a rozmanité přírodní podmínky na území hl. m. Prahy.</a:t>
                      </a:r>
                      <a:endParaRPr lang="cs-CZ" sz="1400" dirty="0">
                        <a:solidFill>
                          <a:schemeClr val="bg1"/>
                        </a:solidFill>
                        <a:effectLst/>
                        <a:latin typeface="Arial" panose="020B0604020202020204" pitchFamily="34" charset="0"/>
                        <a:ea typeface="Times New Roman" panose="02020603050405020304" pitchFamily="18" charset="0"/>
                      </a:endParaRPr>
                    </a:p>
                  </a:txBody>
                  <a:tcPr marL="45603" marR="45603" marT="0" marB="0"/>
                </a:tc>
                <a:tc>
                  <a:txBody>
                    <a:bodyPr/>
                    <a:lstStyle/>
                    <a:p>
                      <a:pPr algn="ctr">
                        <a:spcBef>
                          <a:spcPts val="600"/>
                        </a:spcBef>
                        <a:spcAft>
                          <a:spcPts val="0"/>
                        </a:spcAft>
                      </a:pPr>
                      <a:r>
                        <a:rPr lang="cs-CZ" sz="1800" b="1" dirty="0">
                          <a:solidFill>
                            <a:schemeClr val="bg1"/>
                          </a:solidFill>
                          <a:effectLst/>
                        </a:rPr>
                        <a:t>+</a:t>
                      </a:r>
                      <a:endParaRPr lang="cs-CZ" sz="1800" b="1" dirty="0">
                        <a:solidFill>
                          <a:schemeClr val="bg1"/>
                        </a:solidFill>
                        <a:effectLst/>
                        <a:latin typeface="Arial" panose="020B0604020202020204" pitchFamily="34" charset="0"/>
                        <a:ea typeface="Times New Roman" panose="02020603050405020304" pitchFamily="18" charset="0"/>
                      </a:endParaRPr>
                    </a:p>
                  </a:txBody>
                  <a:tcPr marL="45603" marR="45603" marT="0" marB="0"/>
                </a:tc>
                <a:tc>
                  <a:txBody>
                    <a:bodyPr/>
                    <a:lstStyle/>
                    <a:p>
                      <a:pPr marL="0" algn="l" defTabSz="914400" rtl="0" eaLnBrk="1" latinLnBrk="0" hangingPunct="1">
                        <a:spcBef>
                          <a:spcPts val="600"/>
                        </a:spcBef>
                        <a:spcAft>
                          <a:spcPts val="0"/>
                        </a:spcAft>
                      </a:pPr>
                      <a:r>
                        <a:rPr lang="cs-CZ" sz="1400" kern="1200" dirty="0" smtClean="0">
                          <a:solidFill>
                            <a:schemeClr val="bg1"/>
                          </a:solidFill>
                          <a:effectLst/>
                          <a:latin typeface="+mn-lt"/>
                          <a:ea typeface="+mn-ea"/>
                          <a:cs typeface="+mn-cs"/>
                        </a:rPr>
                        <a:t>Obsah základní koncepce MPP obsahuje základní teze, ve kterých je obsažena ochrana historických krajinných, urbánních a architektonických kompozičních principů. Hlavním principem ochrany a rozvoje kulturního dědictví je diferenciace regulativů  v území historického města (památkově chráněná území a  ochranné pásmo Pražské památkové rezervace) </a:t>
                      </a:r>
                      <a:endParaRPr lang="cs-CZ" sz="1400" kern="1200" dirty="0">
                        <a:solidFill>
                          <a:schemeClr val="bg1"/>
                        </a:solidFill>
                        <a:effectLst/>
                        <a:latin typeface="+mn-lt"/>
                        <a:ea typeface="+mn-ea"/>
                        <a:cs typeface="+mn-cs"/>
                      </a:endParaRPr>
                    </a:p>
                  </a:txBody>
                  <a:tcPr marL="45603" marR="45603" marT="0" marB="0"/>
                </a:tc>
              </a:tr>
              <a:tr h="1764140">
                <a:tc>
                  <a:txBody>
                    <a:bodyPr/>
                    <a:lstStyle/>
                    <a:p>
                      <a:pPr algn="ctr">
                        <a:spcBef>
                          <a:spcPts val="600"/>
                        </a:spcBef>
                        <a:spcAft>
                          <a:spcPts val="0"/>
                        </a:spcAft>
                      </a:pPr>
                      <a:r>
                        <a:rPr lang="cs-CZ" sz="1200">
                          <a:solidFill>
                            <a:schemeClr val="bg1"/>
                          </a:solidFill>
                          <a:effectLst/>
                        </a:rPr>
                        <a:t>3.</a:t>
                      </a:r>
                      <a:endParaRPr lang="cs-CZ" sz="1200">
                        <a:solidFill>
                          <a:schemeClr val="bg1"/>
                        </a:solidFill>
                        <a:effectLst/>
                        <a:latin typeface="Arial" panose="020B0604020202020204" pitchFamily="34" charset="0"/>
                        <a:ea typeface="Times New Roman" panose="02020603050405020304" pitchFamily="18" charset="0"/>
                      </a:endParaRPr>
                    </a:p>
                  </a:txBody>
                  <a:tcPr marL="45603" marR="45603" marT="0" marB="0"/>
                </a:tc>
                <a:tc>
                  <a:txBody>
                    <a:bodyPr/>
                    <a:lstStyle/>
                    <a:p>
                      <a:pPr algn="just">
                        <a:spcBef>
                          <a:spcPts val="600"/>
                        </a:spcBef>
                        <a:spcAft>
                          <a:spcPts val="0"/>
                        </a:spcAft>
                      </a:pPr>
                      <a:r>
                        <a:rPr lang="cs-CZ" sz="1400">
                          <a:solidFill>
                            <a:schemeClr val="bg1"/>
                          </a:solidFill>
                          <a:effectLst/>
                        </a:rPr>
                        <a:t>Vytvořit podmínky pro vyvážený rozvoj území návrhem odpovídajícího funkčního i prostorového uspořádání ve všech historicky vzniklých pásmech města.</a:t>
                      </a:r>
                      <a:endParaRPr lang="cs-CZ" sz="1400">
                        <a:solidFill>
                          <a:schemeClr val="bg1"/>
                        </a:solidFill>
                        <a:effectLst/>
                        <a:latin typeface="Arial" panose="020B0604020202020204" pitchFamily="34" charset="0"/>
                        <a:ea typeface="Times New Roman" panose="02020603050405020304" pitchFamily="18" charset="0"/>
                      </a:endParaRPr>
                    </a:p>
                  </a:txBody>
                  <a:tcPr marL="45603" marR="45603" marT="0" marB="0"/>
                </a:tc>
                <a:tc>
                  <a:txBody>
                    <a:bodyPr/>
                    <a:lstStyle/>
                    <a:p>
                      <a:pPr algn="ctr">
                        <a:spcBef>
                          <a:spcPts val="600"/>
                        </a:spcBef>
                        <a:spcAft>
                          <a:spcPts val="0"/>
                        </a:spcAft>
                      </a:pPr>
                      <a:r>
                        <a:rPr lang="cs-CZ" sz="1800" b="1" dirty="0">
                          <a:solidFill>
                            <a:schemeClr val="bg1"/>
                          </a:solidFill>
                          <a:effectLst/>
                        </a:rPr>
                        <a:t>+</a:t>
                      </a:r>
                      <a:endParaRPr lang="cs-CZ" sz="1800" b="1" dirty="0">
                        <a:solidFill>
                          <a:schemeClr val="bg1"/>
                        </a:solidFill>
                        <a:effectLst/>
                        <a:latin typeface="Arial" panose="020B0604020202020204" pitchFamily="34" charset="0"/>
                        <a:ea typeface="Times New Roman" panose="02020603050405020304" pitchFamily="18" charset="0"/>
                      </a:endParaRPr>
                    </a:p>
                  </a:txBody>
                  <a:tcPr marL="45603" marR="45603" marT="0" marB="0"/>
                </a:tc>
                <a:tc>
                  <a:txBody>
                    <a:bodyPr/>
                    <a:lstStyle/>
                    <a:p>
                      <a:pPr algn="l">
                        <a:spcBef>
                          <a:spcPts val="600"/>
                        </a:spcBef>
                        <a:spcAft>
                          <a:spcPts val="0"/>
                        </a:spcAft>
                      </a:pPr>
                      <a:r>
                        <a:rPr lang="cs-CZ" sz="1400" dirty="0">
                          <a:solidFill>
                            <a:schemeClr val="bg1"/>
                          </a:solidFill>
                          <a:effectLst/>
                        </a:rPr>
                        <a:t>Rozvoj se koncentruje výrazně do vnitřní části města. Zvýšením intenzity využití již zastavěných lokalit v kompaktním městě dojde k posílení aglomeračních výhod a zvýšení efektivity investic do infrastruktury. MPP však zároveň vytváří podmínky pro zachování historicky vzniklého charakteru jednotlivých lokalit. </a:t>
                      </a:r>
                      <a:endParaRPr lang="cs-CZ" sz="1400" dirty="0">
                        <a:solidFill>
                          <a:schemeClr val="bg1"/>
                        </a:solidFill>
                        <a:effectLst/>
                        <a:latin typeface="Arial" panose="020B0604020202020204" pitchFamily="34" charset="0"/>
                        <a:ea typeface="Times New Roman" panose="02020603050405020304" pitchFamily="18" charset="0"/>
                      </a:endParaRPr>
                    </a:p>
                  </a:txBody>
                  <a:tcPr marL="45603" marR="45603" marT="0" marB="0"/>
                </a:tc>
              </a:tr>
            </a:tbl>
          </a:graphicData>
        </a:graphic>
      </p:graphicFrame>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a:xfrm>
            <a:off x="-107950" y="0"/>
            <a:ext cx="9023350" cy="838200"/>
          </a:xfrm>
        </p:spPr>
        <p:txBody>
          <a:bodyPr anchor="t"/>
          <a:lstStyle/>
          <a:p>
            <a:pPr algn="ctr" eaLnBrk="1" hangingPunct="1"/>
            <a:r>
              <a:rPr lang="cs-CZ" altLang="cs-CZ" sz="2800" b="1" i="0" dirty="0" smtClean="0">
                <a:solidFill>
                  <a:schemeClr val="tx1"/>
                </a:solidFill>
                <a:latin typeface="Arial" panose="020B0604020202020204" pitchFamily="34" charset="0"/>
              </a:rPr>
              <a:t>F.	VYHODNOCENÍ VLIVŮ NA UDRŽITELNÝ</a:t>
            </a:r>
            <a:br>
              <a:rPr lang="cs-CZ" altLang="cs-CZ" sz="2800" b="1" i="0" dirty="0" smtClean="0">
                <a:solidFill>
                  <a:schemeClr val="tx1"/>
                </a:solidFill>
                <a:latin typeface="Arial" panose="020B0604020202020204" pitchFamily="34" charset="0"/>
              </a:rPr>
            </a:br>
            <a:r>
              <a:rPr lang="cs-CZ" altLang="cs-CZ" sz="2800" b="1" i="0" dirty="0" smtClean="0">
                <a:solidFill>
                  <a:schemeClr val="tx1"/>
                </a:solidFill>
                <a:latin typeface="Arial" panose="020B0604020202020204" pitchFamily="34" charset="0"/>
              </a:rPr>
              <a:t>ROZVOJ ÚZEMÍ – SHRNUTÍ (I.)</a:t>
            </a:r>
            <a:br>
              <a:rPr lang="cs-CZ" altLang="cs-CZ" sz="2800" b="1" i="0" dirty="0" smtClean="0">
                <a:solidFill>
                  <a:schemeClr val="tx1"/>
                </a:solidFill>
                <a:latin typeface="Arial" panose="020B0604020202020204" pitchFamily="34" charset="0"/>
              </a:rPr>
            </a:br>
            <a:r>
              <a:rPr lang="cs-CZ" altLang="cs-CZ" sz="2800" b="1" i="0" dirty="0" smtClean="0">
                <a:solidFill>
                  <a:schemeClr val="tx1"/>
                </a:solidFill>
                <a:latin typeface="Arial" panose="020B0604020202020204" pitchFamily="34" charset="0"/>
              </a:rPr>
              <a:t/>
            </a:r>
            <a:br>
              <a:rPr lang="cs-CZ" altLang="cs-CZ" sz="2800" b="1" i="0" dirty="0" smtClean="0">
                <a:solidFill>
                  <a:schemeClr val="tx1"/>
                </a:solidFill>
                <a:latin typeface="Arial" panose="020B0604020202020204" pitchFamily="34" charset="0"/>
              </a:rPr>
            </a:br>
            <a:endParaRPr lang="cs-CZ" altLang="cs-CZ" sz="2800" b="1" i="0" dirty="0" smtClean="0">
              <a:solidFill>
                <a:schemeClr val="tx1"/>
              </a:solidFill>
              <a:latin typeface="Arial" panose="020B0604020202020204" pitchFamily="34" charset="0"/>
            </a:endParaRPr>
          </a:p>
        </p:txBody>
      </p:sp>
      <p:sp>
        <p:nvSpPr>
          <p:cNvPr id="14339" name="Rectangle 3"/>
          <p:cNvSpPr>
            <a:spLocks noGrp="1" noChangeArrowheads="1"/>
          </p:cNvSpPr>
          <p:nvPr>
            <p:ph type="body" idx="1"/>
          </p:nvPr>
        </p:nvSpPr>
        <p:spPr>
          <a:xfrm>
            <a:off x="0" y="1143000"/>
            <a:ext cx="9144000" cy="5351463"/>
          </a:xfrm>
        </p:spPr>
        <p:txBody>
          <a:bodyPr/>
          <a:lstStyle/>
          <a:p>
            <a:pPr eaLnBrk="1" hangingPunct="1">
              <a:buClr>
                <a:schemeClr val="accent1"/>
              </a:buClr>
              <a:buFont typeface="Wingdings" pitchFamily="2" charset="2"/>
              <a:buChar char="ü"/>
              <a:defRPr/>
            </a:pPr>
            <a:r>
              <a:rPr lang="cs-CZ" altLang="cs-CZ" sz="1900" dirty="0" smtClean="0">
                <a:latin typeface="Arial" charset="0"/>
              </a:rPr>
              <a:t>MPP v mnoha ohledech </a:t>
            </a:r>
            <a:r>
              <a:rPr lang="cs-CZ" altLang="cs-CZ" sz="1900" dirty="0" smtClean="0">
                <a:solidFill>
                  <a:srgbClr val="66FFFF"/>
                </a:solidFill>
                <a:latin typeface="Arial" charset="0"/>
              </a:rPr>
              <a:t>přispívá k snižování existujících disproporcí mezi i uvnitř pilířů udržitelného rozvoje,  např. koncentrace rozvoje v rámci kompaktního města, vymezení nezastavitelných pl</a:t>
            </a:r>
            <a:r>
              <a:rPr lang="cs-CZ" altLang="cs-CZ" sz="1900" dirty="0" smtClean="0">
                <a:latin typeface="Arial" charset="0"/>
              </a:rPr>
              <a:t>och (ochrana krajiny, přírody, půdy). </a:t>
            </a:r>
          </a:p>
          <a:p>
            <a:pPr eaLnBrk="1" hangingPunct="1">
              <a:buClr>
                <a:schemeClr val="accent1"/>
              </a:buClr>
              <a:buFont typeface="Wingdings" pitchFamily="2" charset="2"/>
              <a:buChar char="ü"/>
              <a:defRPr/>
            </a:pPr>
            <a:r>
              <a:rPr lang="cs-CZ" altLang="cs-CZ" sz="1900" dirty="0" smtClean="0">
                <a:latin typeface="Arial" charset="0"/>
              </a:rPr>
              <a:t>Na druhou stranu existují i rizika spojená s prováděním koncepce v případě disproporcí v dynamice rozvoje jednotlivých systémů (bydlení, doprava, občanská vybavenost) s dopadem na jednotlivé pilíře UR</a:t>
            </a:r>
          </a:p>
          <a:p>
            <a:pPr eaLnBrk="1" hangingPunct="1">
              <a:buClr>
                <a:schemeClr val="accent1"/>
              </a:buClr>
              <a:buFont typeface="Wingdings" pitchFamily="2" charset="2"/>
              <a:buChar char="n"/>
              <a:defRPr/>
            </a:pPr>
            <a:endParaRPr lang="cs-CZ" altLang="cs-CZ" sz="2000" cap="all" dirty="0" smtClean="0">
              <a:latin typeface="Arial"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a:xfrm>
            <a:off x="-107950" y="0"/>
            <a:ext cx="9023350" cy="1340768"/>
          </a:xfrm>
        </p:spPr>
        <p:txBody>
          <a:bodyPr anchor="t"/>
          <a:lstStyle/>
          <a:p>
            <a:pPr algn="ctr" eaLnBrk="1" hangingPunct="1"/>
            <a:r>
              <a:rPr lang="cs-CZ" altLang="cs-CZ" sz="2400" b="1" i="0" dirty="0" smtClean="0">
                <a:solidFill>
                  <a:schemeClr val="tx1"/>
                </a:solidFill>
                <a:latin typeface="Arial" panose="020B0604020202020204" pitchFamily="34" charset="0"/>
              </a:rPr>
              <a:t>F. VYHODNOCENÍ VLIVŮ NA UDRŽITELNÝ</a:t>
            </a:r>
            <a:br>
              <a:rPr lang="cs-CZ" altLang="cs-CZ" sz="2400" b="1" i="0" dirty="0" smtClean="0">
                <a:solidFill>
                  <a:schemeClr val="tx1"/>
                </a:solidFill>
                <a:latin typeface="Arial" panose="020B0604020202020204" pitchFamily="34" charset="0"/>
              </a:rPr>
            </a:br>
            <a:r>
              <a:rPr lang="cs-CZ" altLang="cs-CZ" sz="2400" b="1" i="0" dirty="0" smtClean="0">
                <a:solidFill>
                  <a:schemeClr val="tx1"/>
                </a:solidFill>
                <a:latin typeface="Arial" panose="020B0604020202020204" pitchFamily="34" charset="0"/>
              </a:rPr>
              <a:t>ROZVOJ ÚZEMÍ – SHRNUTÍ (II.)</a:t>
            </a:r>
            <a:br>
              <a:rPr lang="cs-CZ" altLang="cs-CZ" sz="2400" b="1" i="0" dirty="0" smtClean="0">
                <a:solidFill>
                  <a:schemeClr val="tx1"/>
                </a:solidFill>
                <a:latin typeface="Arial" panose="020B0604020202020204" pitchFamily="34" charset="0"/>
              </a:rPr>
            </a:br>
            <a:r>
              <a:rPr lang="cs-CZ" altLang="cs-CZ" sz="2000" i="0" dirty="0">
                <a:latin typeface="Arial" charset="0"/>
              </a:rPr>
              <a:t>S</a:t>
            </a:r>
            <a:r>
              <a:rPr lang="cs-CZ" altLang="cs-CZ" sz="2000" i="0" dirty="0" smtClean="0">
                <a:latin typeface="Arial" charset="0"/>
              </a:rPr>
              <a:t>hrnutí závěrů částí A, B, C, D a E dokumentace </a:t>
            </a:r>
            <a:r>
              <a:rPr lang="cs-CZ" altLang="cs-CZ" sz="2000" i="0" dirty="0" err="1" smtClean="0">
                <a:latin typeface="Arial" charset="0"/>
              </a:rPr>
              <a:t>vvurú</a:t>
            </a:r>
            <a:r>
              <a:rPr lang="cs-CZ" altLang="cs-CZ" sz="2800" cap="all" dirty="0">
                <a:latin typeface="Arial" charset="0"/>
              </a:rPr>
              <a:t/>
            </a:r>
            <a:br>
              <a:rPr lang="cs-CZ" altLang="cs-CZ" sz="2800" cap="all" dirty="0">
                <a:latin typeface="Arial" charset="0"/>
              </a:rPr>
            </a:br>
            <a:r>
              <a:rPr lang="cs-CZ" altLang="cs-CZ" sz="2800" b="1" i="0" dirty="0" smtClean="0">
                <a:solidFill>
                  <a:schemeClr val="tx1"/>
                </a:solidFill>
                <a:latin typeface="Arial" panose="020B0604020202020204" pitchFamily="34" charset="0"/>
              </a:rPr>
              <a:t/>
            </a:r>
            <a:br>
              <a:rPr lang="cs-CZ" altLang="cs-CZ" sz="2800" b="1" i="0" dirty="0" smtClean="0">
                <a:solidFill>
                  <a:schemeClr val="tx1"/>
                </a:solidFill>
                <a:latin typeface="Arial" panose="020B0604020202020204" pitchFamily="34" charset="0"/>
              </a:rPr>
            </a:br>
            <a:r>
              <a:rPr lang="cs-CZ" altLang="cs-CZ" sz="2800" b="1" i="0" dirty="0" smtClean="0">
                <a:solidFill>
                  <a:schemeClr val="tx1"/>
                </a:solidFill>
                <a:latin typeface="Arial" panose="020B0604020202020204" pitchFamily="34" charset="0"/>
              </a:rPr>
              <a:t/>
            </a:r>
            <a:br>
              <a:rPr lang="cs-CZ" altLang="cs-CZ" sz="2800" b="1" i="0" dirty="0" smtClean="0">
                <a:solidFill>
                  <a:schemeClr val="tx1"/>
                </a:solidFill>
                <a:latin typeface="Arial" panose="020B0604020202020204" pitchFamily="34" charset="0"/>
              </a:rPr>
            </a:br>
            <a:endParaRPr lang="cs-CZ" altLang="cs-CZ" sz="2800" b="1" i="0" dirty="0" smtClean="0">
              <a:solidFill>
                <a:schemeClr val="tx1"/>
              </a:solidFill>
              <a:latin typeface="Arial" panose="020B0604020202020204" pitchFamily="34" charset="0"/>
            </a:endParaRPr>
          </a:p>
        </p:txBody>
      </p:sp>
      <p:sp>
        <p:nvSpPr>
          <p:cNvPr id="14339" name="Rectangle 3"/>
          <p:cNvSpPr>
            <a:spLocks noGrp="1" noChangeArrowheads="1"/>
          </p:cNvSpPr>
          <p:nvPr>
            <p:ph type="body" idx="1"/>
          </p:nvPr>
        </p:nvSpPr>
        <p:spPr>
          <a:xfrm>
            <a:off x="0" y="1196752"/>
            <a:ext cx="9144000" cy="5472608"/>
          </a:xfrm>
        </p:spPr>
        <p:txBody>
          <a:bodyPr/>
          <a:lstStyle/>
          <a:p>
            <a:pPr marL="0" lvl="1" indent="0" eaLnBrk="1" hangingPunct="1">
              <a:buClr>
                <a:schemeClr val="accent1"/>
              </a:buClr>
              <a:buNone/>
              <a:defRPr/>
            </a:pPr>
            <a:r>
              <a:rPr lang="cs-CZ" altLang="cs-CZ" sz="1600" dirty="0" smtClean="0">
                <a:solidFill>
                  <a:srgbClr val="66FFFF"/>
                </a:solidFill>
                <a:latin typeface="Arial" charset="0"/>
              </a:rPr>
              <a:t>Ad A (SEA): </a:t>
            </a:r>
          </a:p>
          <a:p>
            <a:pPr marL="285750" lvl="1" eaLnBrk="1" hangingPunct="1">
              <a:buClr>
                <a:schemeClr val="accent1"/>
              </a:buClr>
              <a:buFont typeface="Wingdings" panose="05000000000000000000" pitchFamily="2" charset="2"/>
              <a:buChar char="n"/>
              <a:defRPr/>
            </a:pPr>
            <a:r>
              <a:rPr lang="cs-CZ" altLang="cs-CZ" sz="1600" dirty="0" smtClean="0">
                <a:latin typeface="Arial" charset="0"/>
              </a:rPr>
              <a:t>Návrh Územního plánu hlavního města Prahy (Metropolitní plán) </a:t>
            </a:r>
            <a:r>
              <a:rPr lang="cs-CZ" altLang="cs-CZ" sz="1600" dirty="0" smtClean="0">
                <a:solidFill>
                  <a:srgbClr val="66FFFF"/>
                </a:solidFill>
                <a:latin typeface="Arial" charset="0"/>
              </a:rPr>
              <a:t>nemá jako celek významné negativní vlivy na obyvatelstvo a složky životního prostředí za dodržení navrhovaných podmínek </a:t>
            </a:r>
          </a:p>
          <a:p>
            <a:pPr marL="0" lvl="1" indent="0" eaLnBrk="1" hangingPunct="1">
              <a:buClr>
                <a:schemeClr val="accent1"/>
              </a:buClr>
              <a:buNone/>
              <a:defRPr/>
            </a:pPr>
            <a:endParaRPr lang="cs-CZ" altLang="cs-CZ" sz="1600" dirty="0" smtClean="0">
              <a:solidFill>
                <a:srgbClr val="66FFFF"/>
              </a:solidFill>
              <a:latin typeface="Arial" charset="0"/>
            </a:endParaRPr>
          </a:p>
          <a:p>
            <a:pPr marL="0" lvl="1" indent="0" eaLnBrk="1" hangingPunct="1">
              <a:buClr>
                <a:schemeClr val="accent1"/>
              </a:buClr>
              <a:buNone/>
              <a:defRPr/>
            </a:pPr>
            <a:r>
              <a:rPr lang="cs-CZ" altLang="cs-CZ" sz="1600" dirty="0" smtClean="0">
                <a:solidFill>
                  <a:srgbClr val="66FFFF"/>
                </a:solidFill>
                <a:latin typeface="Arial" charset="0"/>
              </a:rPr>
              <a:t>Ad B (Natura):</a:t>
            </a:r>
          </a:p>
          <a:p>
            <a:pPr marL="0" lvl="1" indent="0" eaLnBrk="1" hangingPunct="1">
              <a:buClr>
                <a:schemeClr val="accent1"/>
              </a:buClr>
              <a:buNone/>
              <a:defRPr/>
            </a:pPr>
            <a:r>
              <a:rPr lang="cs-CZ" altLang="cs-CZ" sz="1600" dirty="0" smtClean="0">
                <a:latin typeface="Arial" charset="0"/>
              </a:rPr>
              <a:t>Územní plán hlavního města Prahy (Metropolitní plán) </a:t>
            </a:r>
            <a:r>
              <a:rPr lang="cs-CZ" altLang="cs-CZ" sz="1600" dirty="0" smtClean="0">
                <a:solidFill>
                  <a:srgbClr val="66FFFF"/>
                </a:solidFill>
                <a:latin typeface="Arial" charset="0"/>
              </a:rPr>
              <a:t>nemá významně negativní vliv na evropsky významné lokality a ptačí oblasti.</a:t>
            </a:r>
          </a:p>
          <a:p>
            <a:pPr marL="0" lvl="1" indent="0" eaLnBrk="1" hangingPunct="1">
              <a:buClr>
                <a:schemeClr val="accent1"/>
              </a:buClr>
              <a:buNone/>
              <a:defRPr/>
            </a:pPr>
            <a:endParaRPr lang="cs-CZ" altLang="cs-CZ" sz="1600" dirty="0" smtClean="0">
              <a:solidFill>
                <a:srgbClr val="66FFFF"/>
              </a:solidFill>
              <a:latin typeface="Arial" charset="0"/>
            </a:endParaRPr>
          </a:p>
          <a:p>
            <a:pPr marL="0" lvl="1" indent="0" eaLnBrk="1" hangingPunct="1">
              <a:buClr>
                <a:schemeClr val="accent1"/>
              </a:buClr>
              <a:buNone/>
              <a:defRPr/>
            </a:pPr>
            <a:r>
              <a:rPr lang="cs-CZ" altLang="cs-CZ" sz="1600" dirty="0" smtClean="0">
                <a:solidFill>
                  <a:srgbClr val="66FFFF"/>
                </a:solidFill>
                <a:latin typeface="Arial" charset="0"/>
              </a:rPr>
              <a:t>Ad </a:t>
            </a:r>
            <a:r>
              <a:rPr lang="cs-CZ" altLang="cs-CZ" sz="1600" dirty="0">
                <a:solidFill>
                  <a:srgbClr val="66FFFF"/>
                </a:solidFill>
                <a:latin typeface="Arial" charset="0"/>
              </a:rPr>
              <a:t>C: </a:t>
            </a:r>
            <a:endParaRPr lang="cs-CZ" altLang="cs-CZ" sz="1600" dirty="0" smtClean="0">
              <a:solidFill>
                <a:srgbClr val="66FFFF"/>
              </a:solidFill>
              <a:latin typeface="Arial" charset="0"/>
            </a:endParaRPr>
          </a:p>
          <a:p>
            <a:pPr marL="285750" lvl="1" eaLnBrk="1" hangingPunct="1">
              <a:buClr>
                <a:schemeClr val="accent1"/>
              </a:buClr>
              <a:buFont typeface="Wingdings" panose="05000000000000000000" pitchFamily="2" charset="2"/>
              <a:buChar char="n"/>
              <a:defRPr/>
            </a:pPr>
            <a:r>
              <a:rPr lang="cs-CZ" altLang="cs-CZ" sz="1600" dirty="0" smtClean="0">
                <a:latin typeface="Arial" charset="0"/>
              </a:rPr>
              <a:t>Převážně </a:t>
            </a:r>
            <a:r>
              <a:rPr lang="cs-CZ" altLang="cs-CZ" sz="1600" dirty="0">
                <a:solidFill>
                  <a:srgbClr val="66FFFF"/>
                </a:solidFill>
                <a:latin typeface="Arial" charset="0"/>
              </a:rPr>
              <a:t>pozitivní vlivy  </a:t>
            </a:r>
            <a:r>
              <a:rPr lang="cs-CZ" altLang="cs-CZ" sz="1600" dirty="0" smtClean="0">
                <a:solidFill>
                  <a:srgbClr val="66FFFF"/>
                </a:solidFill>
                <a:latin typeface="Arial" charset="0"/>
              </a:rPr>
              <a:t>na </a:t>
            </a:r>
            <a:r>
              <a:rPr lang="cs-CZ" altLang="cs-CZ" sz="1600" dirty="0">
                <a:solidFill>
                  <a:srgbClr val="66FFFF"/>
                </a:solidFill>
                <a:latin typeface="Arial" charset="0"/>
              </a:rPr>
              <a:t>jednotlivé jevy sledované v ÚAP</a:t>
            </a:r>
            <a:r>
              <a:rPr lang="cs-CZ" altLang="cs-CZ" sz="1600" dirty="0">
                <a:latin typeface="Arial" charset="0"/>
              </a:rPr>
              <a:t>, tak na </a:t>
            </a:r>
            <a:r>
              <a:rPr lang="cs-CZ" altLang="cs-CZ" sz="1600" dirty="0">
                <a:solidFill>
                  <a:srgbClr val="66FFFF"/>
                </a:solidFill>
                <a:latin typeface="Arial" charset="0"/>
              </a:rPr>
              <a:t>závěry SWOT analýz </a:t>
            </a:r>
            <a:r>
              <a:rPr lang="cs-CZ" altLang="cs-CZ" sz="1600" dirty="0">
                <a:latin typeface="Arial" charset="0"/>
              </a:rPr>
              <a:t>formulovaných ÚAP. </a:t>
            </a:r>
            <a:endParaRPr lang="cs-CZ" altLang="cs-CZ" sz="1600" dirty="0" smtClean="0">
              <a:latin typeface="Arial" charset="0"/>
            </a:endParaRPr>
          </a:p>
          <a:p>
            <a:pPr marL="285750" lvl="1" eaLnBrk="1" hangingPunct="1">
              <a:buClr>
                <a:schemeClr val="accent1"/>
              </a:buClr>
              <a:buFont typeface="Wingdings" panose="05000000000000000000" pitchFamily="2" charset="2"/>
              <a:buChar char="n"/>
              <a:defRPr/>
            </a:pPr>
            <a:r>
              <a:rPr lang="cs-CZ" altLang="cs-CZ" sz="1600" dirty="0" smtClean="0">
                <a:latin typeface="Arial" charset="0"/>
              </a:rPr>
              <a:t>Rozsáhlé </a:t>
            </a:r>
            <a:r>
              <a:rPr lang="cs-CZ" altLang="cs-CZ" sz="1600" dirty="0">
                <a:latin typeface="Arial" charset="0"/>
              </a:rPr>
              <a:t>analytické podklady rozpracované v ÚAP jsou v návrhu MPP reflektovány v potřebném rozsahu. </a:t>
            </a:r>
            <a:endParaRPr lang="cs-CZ" altLang="cs-CZ" sz="1600" dirty="0" smtClean="0">
              <a:latin typeface="Arial" charset="0"/>
            </a:endParaRPr>
          </a:p>
          <a:p>
            <a:pPr marL="285750" lvl="1" eaLnBrk="1" hangingPunct="1">
              <a:buClr>
                <a:schemeClr val="accent1"/>
              </a:buClr>
              <a:buFont typeface="Wingdings" panose="05000000000000000000" pitchFamily="2" charset="2"/>
              <a:buChar char="n"/>
              <a:defRPr/>
            </a:pPr>
            <a:r>
              <a:rPr lang="cs-CZ" altLang="cs-CZ" sz="1600" dirty="0" smtClean="0">
                <a:latin typeface="Arial" charset="0"/>
              </a:rPr>
              <a:t>Obtížné </a:t>
            </a:r>
            <a:r>
              <a:rPr lang="cs-CZ" altLang="cs-CZ" sz="1600" dirty="0">
                <a:latin typeface="Arial" charset="0"/>
              </a:rPr>
              <a:t>je </a:t>
            </a:r>
            <a:r>
              <a:rPr lang="cs-CZ" altLang="cs-CZ" sz="1600" dirty="0">
                <a:solidFill>
                  <a:srgbClr val="66FFFF"/>
                </a:solidFill>
                <a:latin typeface="Arial" charset="0"/>
              </a:rPr>
              <a:t>dosažení souladu s požadavkem na vytvoření podmínek k řešení existujících ekologických problémů</a:t>
            </a:r>
            <a:r>
              <a:rPr lang="cs-CZ" altLang="cs-CZ" sz="1600" dirty="0">
                <a:latin typeface="Arial" charset="0"/>
              </a:rPr>
              <a:t>, zejména zátěže území emisemi z dopravy a hlukem, kde jsou </a:t>
            </a:r>
            <a:r>
              <a:rPr lang="cs-CZ" altLang="cs-CZ" sz="1600" dirty="0">
                <a:solidFill>
                  <a:srgbClr val="66FFFF"/>
                </a:solidFill>
                <a:latin typeface="Arial" charset="0"/>
              </a:rPr>
              <a:t>možnosti nástrojů územního plánování </a:t>
            </a:r>
            <a:r>
              <a:rPr lang="cs-CZ" altLang="cs-CZ" sz="1600" dirty="0" smtClean="0">
                <a:solidFill>
                  <a:srgbClr val="66FFFF"/>
                </a:solidFill>
                <a:latin typeface="Arial" charset="0"/>
              </a:rPr>
              <a:t>omezené.</a:t>
            </a:r>
          </a:p>
          <a:p>
            <a:pPr marL="285750" lvl="1" eaLnBrk="1" hangingPunct="1">
              <a:buClr>
                <a:schemeClr val="accent1"/>
              </a:buClr>
              <a:buFont typeface="Wingdings" panose="05000000000000000000" pitchFamily="2" charset="2"/>
              <a:buChar char="n"/>
              <a:defRPr/>
            </a:pPr>
            <a:r>
              <a:rPr lang="cs-CZ" altLang="cs-CZ" sz="1600" dirty="0" smtClean="0">
                <a:latin typeface="Arial" charset="0"/>
              </a:rPr>
              <a:t>Rovněž </a:t>
            </a:r>
            <a:r>
              <a:rPr lang="cs-CZ" altLang="cs-CZ" sz="1600" dirty="0">
                <a:latin typeface="Arial" charset="0"/>
              </a:rPr>
              <a:t>možnosti MPP ovlivnit </a:t>
            </a:r>
            <a:r>
              <a:rPr lang="cs-CZ" altLang="cs-CZ" sz="1600" dirty="0">
                <a:solidFill>
                  <a:srgbClr val="66FFFF"/>
                </a:solidFill>
                <a:latin typeface="Arial" charset="0"/>
              </a:rPr>
              <a:t>suburbanizační </a:t>
            </a:r>
            <a:r>
              <a:rPr lang="cs-CZ" altLang="cs-CZ" sz="1600" dirty="0" smtClean="0">
                <a:solidFill>
                  <a:srgbClr val="66FFFF"/>
                </a:solidFill>
                <a:latin typeface="Arial" charset="0"/>
              </a:rPr>
              <a:t>trendy mimo území HMP avšak s důsledky (náklady) pro HMP</a:t>
            </a:r>
            <a:r>
              <a:rPr lang="cs-CZ" altLang="cs-CZ" sz="1600" dirty="0" smtClean="0">
                <a:latin typeface="Arial" charset="0"/>
              </a:rPr>
              <a:t> jsou omezené</a:t>
            </a:r>
          </a:p>
          <a:p>
            <a:pPr marL="285750" lvl="1" eaLnBrk="1" hangingPunct="1">
              <a:buClr>
                <a:schemeClr val="accent1"/>
              </a:buClr>
              <a:buFont typeface="Wingdings" panose="05000000000000000000" pitchFamily="2" charset="2"/>
              <a:buChar char="n"/>
              <a:defRPr/>
            </a:pPr>
            <a:r>
              <a:rPr lang="cs-CZ" altLang="cs-CZ" sz="1600" dirty="0" smtClean="0">
                <a:solidFill>
                  <a:srgbClr val="66FFFF"/>
                </a:solidFill>
                <a:latin typeface="Arial" charset="0"/>
              </a:rPr>
              <a:t>Ochrana </a:t>
            </a:r>
            <a:r>
              <a:rPr lang="cs-CZ" altLang="cs-CZ" sz="1600" dirty="0">
                <a:solidFill>
                  <a:srgbClr val="66FFFF"/>
                </a:solidFill>
                <a:latin typeface="Arial" charset="0"/>
              </a:rPr>
              <a:t>nezastavěné volné krajiny </a:t>
            </a:r>
            <a:r>
              <a:rPr lang="cs-CZ" altLang="cs-CZ" sz="1600" dirty="0" smtClean="0">
                <a:solidFill>
                  <a:srgbClr val="66FFFF"/>
                </a:solidFill>
                <a:latin typeface="Arial" charset="0"/>
              </a:rPr>
              <a:t>i „krajiny ve </a:t>
            </a:r>
            <a:r>
              <a:rPr lang="cs-CZ" altLang="cs-CZ" sz="1600" dirty="0" err="1" smtClean="0">
                <a:solidFill>
                  <a:srgbClr val="66FFFF"/>
                </a:solidFill>
                <a:latin typeface="Arial" charset="0"/>
              </a:rPr>
              <a:t>městě“</a:t>
            </a:r>
            <a:r>
              <a:rPr lang="cs-CZ" altLang="cs-CZ" sz="1600" dirty="0" err="1" smtClean="0">
                <a:latin typeface="Arial" charset="0"/>
              </a:rPr>
              <a:t>je</a:t>
            </a:r>
            <a:r>
              <a:rPr lang="cs-CZ" altLang="cs-CZ" sz="1600" dirty="0" smtClean="0">
                <a:latin typeface="Arial" charset="0"/>
              </a:rPr>
              <a:t> </a:t>
            </a:r>
            <a:r>
              <a:rPr lang="cs-CZ" altLang="cs-CZ" sz="1600" dirty="0">
                <a:latin typeface="Arial" charset="0"/>
              </a:rPr>
              <a:t>naopak </a:t>
            </a:r>
            <a:r>
              <a:rPr lang="cs-CZ" altLang="cs-CZ" sz="1600" dirty="0">
                <a:solidFill>
                  <a:srgbClr val="66FFFF"/>
                </a:solidFill>
                <a:latin typeface="Arial" charset="0"/>
              </a:rPr>
              <a:t>jednoznačně posilována</a:t>
            </a:r>
            <a:r>
              <a:rPr lang="cs-CZ" altLang="cs-CZ" sz="1600" dirty="0">
                <a:latin typeface="Arial" charset="0"/>
              </a:rPr>
              <a:t>.</a:t>
            </a:r>
          </a:p>
          <a:p>
            <a:pPr marL="0" lvl="1" indent="0" eaLnBrk="1" hangingPunct="1">
              <a:buClr>
                <a:schemeClr val="accent1"/>
              </a:buClr>
              <a:buNone/>
              <a:defRPr/>
            </a:pPr>
            <a:endParaRPr lang="cs-CZ" altLang="cs-CZ" sz="1900" dirty="0" smtClean="0">
              <a:latin typeface="Arial" charset="0"/>
            </a:endParaRPr>
          </a:p>
          <a:p>
            <a:pPr marL="0" lvl="1" indent="0" eaLnBrk="1" hangingPunct="1">
              <a:buClr>
                <a:schemeClr val="accent1"/>
              </a:buClr>
              <a:buNone/>
              <a:defRPr/>
            </a:pPr>
            <a:endParaRPr lang="cs-CZ" altLang="cs-CZ" sz="1900" dirty="0" smtClean="0">
              <a:latin typeface="Arial" charset="0"/>
            </a:endParaRPr>
          </a:p>
          <a:p>
            <a:pPr eaLnBrk="1" hangingPunct="1">
              <a:buClr>
                <a:schemeClr val="accent1"/>
              </a:buClr>
              <a:buFont typeface="Wingdings" pitchFamily="2" charset="2"/>
              <a:buChar char="n"/>
              <a:defRPr/>
            </a:pPr>
            <a:endParaRPr lang="cs-CZ" altLang="cs-CZ" sz="2000" cap="all" dirty="0" smtClean="0">
              <a:latin typeface="Arial" charset="0"/>
            </a:endParaRPr>
          </a:p>
        </p:txBody>
      </p:sp>
    </p:spTree>
    <p:extLst>
      <p:ext uri="{BB962C8B-B14F-4D97-AF65-F5344CB8AC3E}">
        <p14:creationId xmlns:p14="http://schemas.microsoft.com/office/powerpoint/2010/main" val="299480835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a:xfrm>
            <a:off x="-107950" y="0"/>
            <a:ext cx="9023350" cy="838200"/>
          </a:xfrm>
        </p:spPr>
        <p:txBody>
          <a:bodyPr anchor="t"/>
          <a:lstStyle/>
          <a:p>
            <a:pPr algn="ctr" eaLnBrk="1" hangingPunct="1"/>
            <a:r>
              <a:rPr lang="cs-CZ" altLang="cs-CZ" sz="2000" b="1" i="0" dirty="0" smtClean="0">
                <a:solidFill>
                  <a:schemeClr val="tx1"/>
                </a:solidFill>
                <a:latin typeface="Arial" panose="020B0604020202020204" pitchFamily="34" charset="0"/>
              </a:rPr>
              <a:t>F. VYHODNOCENÍ VLIVŮ NA UDRŽITELNÝ</a:t>
            </a:r>
            <a:br>
              <a:rPr lang="cs-CZ" altLang="cs-CZ" sz="2000" b="1" i="0" dirty="0" smtClean="0">
                <a:solidFill>
                  <a:schemeClr val="tx1"/>
                </a:solidFill>
                <a:latin typeface="Arial" panose="020B0604020202020204" pitchFamily="34" charset="0"/>
              </a:rPr>
            </a:br>
            <a:r>
              <a:rPr lang="cs-CZ" altLang="cs-CZ" sz="2000" b="1" i="0" dirty="0" smtClean="0">
                <a:solidFill>
                  <a:schemeClr val="tx1"/>
                </a:solidFill>
                <a:latin typeface="Arial" panose="020B0604020202020204" pitchFamily="34" charset="0"/>
              </a:rPr>
              <a:t>ROZVOJ ÚZEMÍ – SHRNUTÍ (III.)</a:t>
            </a:r>
            <a:br>
              <a:rPr lang="cs-CZ" altLang="cs-CZ" sz="2000" b="1" i="0" dirty="0" smtClean="0">
                <a:solidFill>
                  <a:schemeClr val="tx1"/>
                </a:solidFill>
                <a:latin typeface="Arial" panose="020B0604020202020204" pitchFamily="34" charset="0"/>
              </a:rPr>
            </a:br>
            <a:r>
              <a:rPr lang="cs-CZ" altLang="cs-CZ" sz="2800" b="1" i="0" dirty="0" smtClean="0">
                <a:solidFill>
                  <a:schemeClr val="tx1"/>
                </a:solidFill>
                <a:latin typeface="Arial" panose="020B0604020202020204" pitchFamily="34" charset="0"/>
              </a:rPr>
              <a:t/>
            </a:r>
            <a:br>
              <a:rPr lang="cs-CZ" altLang="cs-CZ" sz="2800" b="1" i="0" dirty="0" smtClean="0">
                <a:solidFill>
                  <a:schemeClr val="tx1"/>
                </a:solidFill>
                <a:latin typeface="Arial" panose="020B0604020202020204" pitchFamily="34" charset="0"/>
              </a:rPr>
            </a:br>
            <a:endParaRPr lang="cs-CZ" altLang="cs-CZ" sz="2800" b="1" i="0" dirty="0" smtClean="0">
              <a:solidFill>
                <a:schemeClr val="tx1"/>
              </a:solidFill>
              <a:latin typeface="Arial" panose="020B0604020202020204" pitchFamily="34" charset="0"/>
            </a:endParaRPr>
          </a:p>
        </p:txBody>
      </p:sp>
      <p:sp>
        <p:nvSpPr>
          <p:cNvPr id="14339" name="Rectangle 3"/>
          <p:cNvSpPr>
            <a:spLocks noGrp="1" noChangeArrowheads="1"/>
          </p:cNvSpPr>
          <p:nvPr>
            <p:ph type="body" idx="1"/>
          </p:nvPr>
        </p:nvSpPr>
        <p:spPr>
          <a:xfrm>
            <a:off x="0" y="981075"/>
            <a:ext cx="9144000" cy="5761038"/>
          </a:xfrm>
        </p:spPr>
        <p:txBody>
          <a:bodyPr/>
          <a:lstStyle/>
          <a:p>
            <a:pPr marL="0" lvl="1" indent="0" eaLnBrk="1" hangingPunct="1">
              <a:spcBef>
                <a:spcPts val="600"/>
              </a:spcBef>
              <a:buClr>
                <a:schemeClr val="accent1"/>
              </a:buClr>
              <a:buNone/>
            </a:pPr>
            <a:r>
              <a:rPr lang="cs-CZ" altLang="cs-CZ" sz="1800" dirty="0" smtClean="0">
                <a:solidFill>
                  <a:srgbClr val="66FFFF"/>
                </a:solidFill>
                <a:latin typeface="Arial" panose="020B0604020202020204" pitchFamily="34" charset="0"/>
              </a:rPr>
              <a:t>Ad D: </a:t>
            </a:r>
          </a:p>
          <a:p>
            <a:pPr marL="285750" lvl="1" eaLnBrk="1" hangingPunct="1">
              <a:spcBef>
                <a:spcPts val="600"/>
              </a:spcBef>
              <a:buClr>
                <a:schemeClr val="accent1"/>
              </a:buClr>
              <a:buFont typeface="Wingdings" panose="05000000000000000000" pitchFamily="2" charset="2"/>
              <a:buChar char="n"/>
            </a:pPr>
            <a:r>
              <a:rPr lang="cs-CZ" altLang="cs-CZ" sz="1800" dirty="0" smtClean="0">
                <a:latin typeface="Arial" panose="020B0604020202020204" pitchFamily="34" charset="0"/>
              </a:rPr>
              <a:t>MPP neovlivňuje ekonomickou výkonnost Prahy přímo, avšak vytváří podmínky, které by měly přispět k posílení aglomeračních (urbanizačních a lokalizačních) efektů a tedy zvýšení efektivity zde lokalizovaných aktivit. Mezi klíčové aspekty u nichž je možné sledovat vliv MPP patří zajištění rozvojových ploch a podmínek pro dosažení potřebné úrovně dopravní obslužnosti. Z tohoto hlediska je možné hodnotit MPP pozitivně.</a:t>
            </a:r>
          </a:p>
          <a:p>
            <a:pPr marL="0" lvl="1" indent="0" eaLnBrk="1" hangingPunct="1">
              <a:spcBef>
                <a:spcPts val="600"/>
              </a:spcBef>
              <a:buClr>
                <a:schemeClr val="accent1"/>
              </a:buClr>
              <a:buNone/>
            </a:pPr>
            <a:r>
              <a:rPr lang="cs-CZ" altLang="cs-CZ" sz="1800" dirty="0" smtClean="0">
                <a:solidFill>
                  <a:srgbClr val="66FFFF"/>
                </a:solidFill>
                <a:latin typeface="Arial" panose="020B0604020202020204" pitchFamily="34" charset="0"/>
              </a:rPr>
              <a:t>Ad E: </a:t>
            </a:r>
          </a:p>
          <a:p>
            <a:pPr marL="285750" lvl="1" eaLnBrk="1" hangingPunct="1">
              <a:spcBef>
                <a:spcPts val="600"/>
              </a:spcBef>
              <a:buClr>
                <a:schemeClr val="accent1"/>
              </a:buClr>
              <a:buFont typeface="Wingdings" panose="05000000000000000000" pitchFamily="2" charset="2"/>
              <a:buChar char="n"/>
            </a:pPr>
            <a:r>
              <a:rPr lang="cs-CZ" altLang="cs-CZ" sz="1800" dirty="0" smtClean="0">
                <a:latin typeface="Arial" panose="020B0604020202020204" pitchFamily="34" charset="0"/>
              </a:rPr>
              <a:t>Provedené vyhodnocení konstatuje vysokou míru souladu Metropolitního plánu s prioritami územního plánování stanovenými v Zásadách územního rozvoje hl. m. Prahy.</a:t>
            </a:r>
          </a:p>
          <a:p>
            <a:pPr marL="285750" lvl="1" eaLnBrk="1" hangingPunct="1">
              <a:spcBef>
                <a:spcPts val="600"/>
              </a:spcBef>
              <a:buClr>
                <a:schemeClr val="accent1"/>
              </a:buClr>
              <a:buFont typeface="Wingdings" panose="05000000000000000000" pitchFamily="2" charset="2"/>
              <a:buChar char="n"/>
            </a:pPr>
            <a:endParaRPr lang="cs-CZ" altLang="cs-CZ" sz="1800" dirty="0">
              <a:latin typeface="Arial" panose="020B0604020202020204" pitchFamily="34" charset="0"/>
            </a:endParaRPr>
          </a:p>
          <a:p>
            <a:pPr marL="0" lvl="1" indent="0" eaLnBrk="1" hangingPunct="1">
              <a:spcBef>
                <a:spcPts val="600"/>
              </a:spcBef>
              <a:buClr>
                <a:schemeClr val="accent1"/>
              </a:buClr>
              <a:buNone/>
            </a:pPr>
            <a:endParaRPr lang="cs-CZ" altLang="cs-CZ" sz="1800" dirty="0" smtClean="0">
              <a:latin typeface="Arial" panose="020B0604020202020204" pitchFamily="34" charset="0"/>
            </a:endParaRPr>
          </a:p>
          <a:p>
            <a:pPr marL="0" lvl="1" indent="0" algn="ctr" eaLnBrk="1" hangingPunct="1">
              <a:spcBef>
                <a:spcPts val="600"/>
              </a:spcBef>
              <a:buClr>
                <a:schemeClr val="accent1"/>
              </a:buClr>
              <a:buNone/>
            </a:pPr>
            <a:r>
              <a:rPr lang="cs-CZ" altLang="cs-CZ" sz="2000" dirty="0" smtClean="0">
                <a:latin typeface="Arial" panose="020B0604020202020204" pitchFamily="34" charset="0"/>
              </a:rPr>
              <a:t>ZÁVĚR</a:t>
            </a:r>
          </a:p>
          <a:p>
            <a:pPr marL="0" lvl="1" indent="0" algn="ctr" eaLnBrk="1" hangingPunct="1">
              <a:spcBef>
                <a:spcPts val="600"/>
              </a:spcBef>
              <a:buClr>
                <a:schemeClr val="accent1"/>
              </a:buClr>
              <a:buNone/>
            </a:pPr>
            <a:r>
              <a:rPr lang="cs-CZ" altLang="cs-CZ" sz="2000" dirty="0">
                <a:solidFill>
                  <a:srgbClr val="66FFFF"/>
                </a:solidFill>
                <a:latin typeface="Arial" panose="020B0604020202020204" pitchFamily="34" charset="0"/>
              </a:rPr>
              <a:t>Návrh Územního plánu hl. m. Prahy (Metropolitní plán) v rozsahu svých kompetencí posiluje a vytváří předpoklady pro udržitelný rozvoj území ve smyslu § 18 odst. 1 </a:t>
            </a:r>
            <a:r>
              <a:rPr lang="cs-CZ" altLang="cs-CZ" sz="2000" dirty="0" smtClean="0">
                <a:solidFill>
                  <a:srgbClr val="66FFFF"/>
                </a:solidFill>
                <a:latin typeface="Arial" panose="020B0604020202020204" pitchFamily="34" charset="0"/>
              </a:rPr>
              <a:t>SZ.</a:t>
            </a:r>
            <a:endParaRPr lang="cs-CZ" altLang="cs-CZ" sz="2000" dirty="0" smtClean="0">
              <a:latin typeface="Arial" panose="020B0604020202020204" pitchFamily="34" charset="0"/>
            </a:endParaRPr>
          </a:p>
          <a:p>
            <a:pPr lvl="1" eaLnBrk="1" hangingPunct="1">
              <a:buClr>
                <a:schemeClr val="accent1"/>
              </a:buClr>
              <a:buFont typeface="Wingdings" panose="05000000000000000000" pitchFamily="2" charset="2"/>
              <a:buChar char="ü"/>
            </a:pPr>
            <a:endParaRPr lang="cs-CZ" altLang="cs-CZ" sz="1900" dirty="0" smtClean="0">
              <a:latin typeface="Arial" panose="020B0604020202020204" pitchFamily="34" charset="0"/>
            </a:endParaRPr>
          </a:p>
          <a:p>
            <a:pPr lvl="1" eaLnBrk="1" hangingPunct="1">
              <a:buClr>
                <a:schemeClr val="accent1"/>
              </a:buClr>
              <a:buFont typeface="Wingdings" panose="05000000000000000000" pitchFamily="2" charset="2"/>
              <a:buChar char="ü"/>
            </a:pPr>
            <a:endParaRPr lang="cs-CZ" altLang="cs-CZ" sz="2000" dirty="0" smtClean="0">
              <a:latin typeface="Arial" panose="020B0604020202020204" pitchFamily="34"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a:extLst>
            <a:ext uri="{91240B29-F687-4F45-9708-019B960494DF}">
              <a14:hiddenLine xmlns:a14="http://schemas.microsoft.com/office/drawing/2010/main" w="25400">
                <a:solidFill>
                  <a:schemeClr val="tx2"/>
                </a:solidFill>
                <a:miter lim="800000"/>
                <a:headEnd/>
                <a:tailEnd/>
              </a14:hiddenLine>
            </a:ext>
          </a:extLst>
        </p:spPr>
        <p:txBody>
          <a:bodyPr anchor="t"/>
          <a:lstStyle/>
          <a:p>
            <a:pPr algn="ctr"/>
            <a:r>
              <a:rPr lang="cs-CZ" altLang="cs-CZ" sz="2800" b="1" i="0" smtClean="0">
                <a:solidFill>
                  <a:schemeClr val="tx1"/>
                </a:solidFill>
                <a:latin typeface="Arial" panose="020B0604020202020204" pitchFamily="34" charset="0"/>
              </a:rPr>
              <a:t>DĚKUJEME ZA POZORNOST</a:t>
            </a:r>
            <a:r>
              <a:rPr lang="cs-CZ" altLang="cs-CZ" sz="2800" smtClean="0">
                <a:solidFill>
                  <a:schemeClr val="tx1"/>
                </a:solidFill>
                <a:latin typeface="Arial" panose="020B0604020202020204" pitchFamily="34" charset="0"/>
              </a:rPr>
              <a:t/>
            </a:r>
            <a:br>
              <a:rPr lang="cs-CZ" altLang="cs-CZ" sz="2800" smtClean="0">
                <a:solidFill>
                  <a:schemeClr val="tx1"/>
                </a:solidFill>
                <a:latin typeface="Arial" panose="020B0604020202020204" pitchFamily="34" charset="0"/>
              </a:rPr>
            </a:br>
            <a:r>
              <a:rPr lang="cs-CZ" altLang="cs-CZ" sz="4000" b="1" i="0" smtClean="0">
                <a:solidFill>
                  <a:schemeClr val="tx1"/>
                </a:solidFill>
                <a:latin typeface="Tahoma" panose="020B0604030504040204" pitchFamily="34" charset="0"/>
                <a:sym typeface="Wingdings" panose="05000000000000000000" pitchFamily="2" charset="2"/>
              </a:rPr>
              <a:t></a:t>
            </a:r>
          </a:p>
        </p:txBody>
      </p:sp>
      <p:pic>
        <p:nvPicPr>
          <p:cNvPr id="16387" name="Picture 3" descr="X:\ATP-Logo\logo2.jpg"/>
          <p:cNvPicPr>
            <a:picLocks noGrp="1" noChangeAspect="1" noChangeArrowheads="1"/>
          </p:cNvPicPr>
          <p:nvPr>
            <p:ph sz="half" idx="1"/>
          </p:nvPr>
        </p:nvPicPr>
        <p:blipFill>
          <a:blip r:embed="rId2">
            <a:extLst>
              <a:ext uri="{28A0092B-C50C-407E-A947-70E740481C1C}">
                <a14:useLocalDpi xmlns:a14="http://schemas.microsoft.com/office/drawing/2010/main" val="0"/>
              </a:ext>
            </a:extLst>
          </a:blip>
          <a:srcRect/>
          <a:stretch>
            <a:fillRect/>
          </a:stretch>
        </p:blipFill>
        <p:spPr>
          <a:xfrm>
            <a:off x="2438400" y="2057400"/>
            <a:ext cx="4495800" cy="2133600"/>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sp>
        <p:nvSpPr>
          <p:cNvPr id="16388" name="Rectangle 4"/>
          <p:cNvSpPr>
            <a:spLocks noGrp="1" noChangeArrowheads="1"/>
          </p:cNvSpPr>
          <p:nvPr>
            <p:ph type="body" sz="half" idx="2"/>
          </p:nvPr>
        </p:nvSpPr>
        <p:spPr>
          <a:xfrm>
            <a:off x="685800" y="4876800"/>
            <a:ext cx="7772400" cy="1295400"/>
          </a:xfrm>
        </p:spPr>
        <p:txBody>
          <a:bodyPr anchor="b"/>
          <a:lstStyle/>
          <a:p>
            <a:pPr algn="ctr">
              <a:buFontTx/>
              <a:buNone/>
            </a:pPr>
            <a:r>
              <a:rPr lang="cs-CZ" altLang="cs-CZ" sz="2800" smtClean="0">
                <a:solidFill>
                  <a:srgbClr val="66FFFF"/>
                </a:solidFill>
                <a:latin typeface="Arial" panose="020B0604020202020204" pitchFamily="34" charset="0"/>
              </a:rPr>
              <a:t>&amp;</a:t>
            </a:r>
          </a:p>
          <a:p>
            <a:pPr algn="ctr">
              <a:buFontTx/>
              <a:buNone/>
            </a:pPr>
            <a:r>
              <a:rPr lang="cs-CZ" altLang="cs-CZ" b="1" smtClean="0">
                <a:solidFill>
                  <a:srgbClr val="66FFFF"/>
                </a:solidFill>
                <a:latin typeface="Arial" panose="020B0604020202020204" pitchFamily="34" charset="0"/>
              </a:rPr>
              <a:t>KOLEKTIV</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a:xfrm>
            <a:off x="0" y="228600"/>
            <a:ext cx="8915400" cy="609600"/>
          </a:xfrm>
        </p:spPr>
        <p:txBody>
          <a:bodyPr anchor="t"/>
          <a:lstStyle/>
          <a:p>
            <a:pPr algn="ctr" eaLnBrk="1" hangingPunct="1"/>
            <a:r>
              <a:rPr lang="cs-CZ" altLang="cs-CZ" sz="2800" b="1" i="0" smtClean="0">
                <a:solidFill>
                  <a:schemeClr val="tx1"/>
                </a:solidFill>
                <a:latin typeface="Arial" panose="020B0604020202020204" pitchFamily="34" charset="0"/>
              </a:rPr>
              <a:t>Přístup k hodnocení</a:t>
            </a:r>
          </a:p>
        </p:txBody>
      </p:sp>
      <p:sp>
        <p:nvSpPr>
          <p:cNvPr id="3075" name="Rectangle 3"/>
          <p:cNvSpPr>
            <a:spLocks noGrp="1" noChangeArrowheads="1"/>
          </p:cNvSpPr>
          <p:nvPr>
            <p:ph type="body" idx="1"/>
          </p:nvPr>
        </p:nvSpPr>
        <p:spPr>
          <a:xfrm>
            <a:off x="0" y="1447800"/>
            <a:ext cx="9144000" cy="5029200"/>
          </a:xfrm>
        </p:spPr>
        <p:txBody>
          <a:bodyPr/>
          <a:lstStyle/>
          <a:p>
            <a:pPr eaLnBrk="1" hangingPunct="1">
              <a:buClr>
                <a:schemeClr val="accent1"/>
              </a:buClr>
              <a:buFont typeface="Wingdings" panose="05000000000000000000" pitchFamily="2" charset="2"/>
              <a:buChar char="n"/>
            </a:pPr>
            <a:r>
              <a:rPr lang="cs-CZ" altLang="cs-CZ" sz="2000" dirty="0" smtClean="0">
                <a:latin typeface="Arial" panose="020B0604020202020204" pitchFamily="34" charset="0"/>
              </a:rPr>
              <a:t>Základní rámec dle přílohy č. 5 vyhl. č. 500/2006 Sb. ve znění p. p.</a:t>
            </a:r>
            <a:br>
              <a:rPr lang="cs-CZ" altLang="cs-CZ" sz="2000" dirty="0" smtClean="0">
                <a:latin typeface="Arial" panose="020B0604020202020204" pitchFamily="34" charset="0"/>
              </a:rPr>
            </a:br>
            <a:endParaRPr lang="cs-CZ" altLang="cs-CZ" sz="2000" dirty="0" smtClean="0">
              <a:latin typeface="Arial" panose="020B0604020202020204" pitchFamily="34" charset="0"/>
            </a:endParaRPr>
          </a:p>
          <a:p>
            <a:pPr eaLnBrk="1" hangingPunct="1">
              <a:buClr>
                <a:schemeClr val="accent1"/>
              </a:buClr>
              <a:buFont typeface="Wingdings" panose="05000000000000000000" pitchFamily="2" charset="2"/>
              <a:buChar char="n"/>
            </a:pPr>
            <a:r>
              <a:rPr lang="cs-CZ" altLang="cs-CZ" sz="2000" dirty="0" smtClean="0">
                <a:latin typeface="Arial" panose="020B0604020202020204" pitchFamily="34" charset="0"/>
              </a:rPr>
              <a:t>Hlavní referenční podklady:</a:t>
            </a:r>
          </a:p>
          <a:p>
            <a:pPr lvl="1" eaLnBrk="1" hangingPunct="1">
              <a:buClr>
                <a:schemeClr val="accent1"/>
              </a:buClr>
              <a:buFont typeface="Wingdings" panose="05000000000000000000" pitchFamily="2" charset="2"/>
              <a:buChar char="ü"/>
            </a:pPr>
            <a:r>
              <a:rPr lang="cs-CZ" altLang="cs-CZ" sz="2000" dirty="0" smtClean="0">
                <a:latin typeface="Arial" panose="020B0604020202020204" pitchFamily="34" charset="0"/>
              </a:rPr>
              <a:t>ÚAP HMP</a:t>
            </a:r>
          </a:p>
          <a:p>
            <a:pPr lvl="1" eaLnBrk="1" hangingPunct="1">
              <a:buClr>
                <a:schemeClr val="accent1"/>
              </a:buClr>
              <a:buFont typeface="Wingdings" panose="05000000000000000000" pitchFamily="2" charset="2"/>
              <a:buChar char="ü"/>
            </a:pPr>
            <a:r>
              <a:rPr lang="cs-CZ" altLang="cs-CZ" sz="2000" dirty="0" smtClean="0">
                <a:latin typeface="Arial" panose="020B0604020202020204" pitchFamily="34" charset="0"/>
              </a:rPr>
              <a:t>Vyhodnocení SEA MPP včetně příloh</a:t>
            </a:r>
          </a:p>
          <a:p>
            <a:pPr lvl="1" eaLnBrk="1" hangingPunct="1">
              <a:buClr>
                <a:schemeClr val="accent1"/>
              </a:buClr>
              <a:buFont typeface="Wingdings" panose="05000000000000000000" pitchFamily="2" charset="2"/>
              <a:buChar char="ü"/>
            </a:pPr>
            <a:r>
              <a:rPr lang="cs-CZ" altLang="cs-CZ" sz="2000" dirty="0" smtClean="0">
                <a:latin typeface="Arial" panose="020B0604020202020204" pitchFamily="34" charset="0"/>
              </a:rPr>
              <a:t>Dříve provedená VVURÚ k ÚPD Prahy:</a:t>
            </a:r>
          </a:p>
          <a:p>
            <a:pPr lvl="2" eaLnBrk="1" hangingPunct="1">
              <a:buClr>
                <a:schemeClr val="accent1"/>
              </a:buClr>
              <a:buFont typeface="Symbol" panose="05050102010706020507" pitchFamily="18" charset="2"/>
              <a:buChar char="-"/>
            </a:pPr>
            <a:r>
              <a:rPr lang="cs-CZ" altLang="cs-CZ" sz="2000" dirty="0" smtClean="0">
                <a:latin typeface="Arial" panose="020B0604020202020204" pitchFamily="34" charset="0"/>
              </a:rPr>
              <a:t>ZÚR hl. m. Prahy 2012, Aktualizace č. 3, 2014</a:t>
            </a:r>
          </a:p>
          <a:p>
            <a:pPr lvl="2" eaLnBrk="1" hangingPunct="1">
              <a:buClr>
                <a:schemeClr val="accent1"/>
              </a:buClr>
              <a:buFont typeface="Symbol" panose="05050102010706020507" pitchFamily="18" charset="2"/>
              <a:buChar char="-"/>
            </a:pPr>
            <a:r>
              <a:rPr lang="cs-CZ" altLang="cs-CZ" sz="2000" dirty="0" smtClean="0">
                <a:latin typeface="Arial" panose="020B0604020202020204" pitchFamily="34" charset="0"/>
              </a:rPr>
              <a:t>Metropolitní plán HMP – návrh </a:t>
            </a:r>
          </a:p>
          <a:p>
            <a:pPr lvl="2" eaLnBrk="1" hangingPunct="1">
              <a:buClr>
                <a:schemeClr val="accent1"/>
              </a:buClr>
              <a:buFontTx/>
              <a:buNone/>
            </a:pPr>
            <a:endParaRPr lang="cs-CZ" altLang="cs-CZ" sz="2000" dirty="0" smtClean="0">
              <a:latin typeface="Arial" panose="020B0604020202020204" pitchFamily="34" charset="0"/>
            </a:endParaRPr>
          </a:p>
          <a:p>
            <a:pPr eaLnBrk="1" hangingPunct="1">
              <a:buClr>
                <a:schemeClr val="accent1"/>
              </a:buClr>
              <a:buFont typeface="Wingdings" panose="05000000000000000000" pitchFamily="2" charset="2"/>
              <a:buChar char="n"/>
            </a:pPr>
            <a:r>
              <a:rPr lang="cs-CZ" altLang="cs-CZ" sz="2000" dirty="0" smtClean="0">
                <a:latin typeface="Arial" panose="020B0604020202020204" pitchFamily="34" charset="0"/>
              </a:rPr>
              <a:t>Hodnocení zaměřeno na celkovou koncepci MPP, na hodnocení vlivů MPP jako celku</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a:xfrm>
            <a:off x="0" y="228600"/>
            <a:ext cx="8915400" cy="464096"/>
          </a:xfrm>
        </p:spPr>
        <p:txBody>
          <a:bodyPr anchor="t"/>
          <a:lstStyle/>
          <a:p>
            <a:pPr algn="ctr" eaLnBrk="1" hangingPunct="1"/>
            <a:r>
              <a:rPr lang="cs-CZ" altLang="cs-CZ" sz="2000" b="1" i="0" dirty="0" smtClean="0">
                <a:solidFill>
                  <a:schemeClr val="tx1"/>
                </a:solidFill>
                <a:latin typeface="Arial" panose="020B0604020202020204" pitchFamily="34" charset="0"/>
              </a:rPr>
              <a:t>C. VYHODNOCENÍ VLIVŮ MPP NA SKUTEČNOSTI ZJIŠTĚNÉ V ÚAP</a:t>
            </a:r>
          </a:p>
        </p:txBody>
      </p:sp>
      <p:sp>
        <p:nvSpPr>
          <p:cNvPr id="4099" name="Rectangle 3"/>
          <p:cNvSpPr>
            <a:spLocks noGrp="1" noChangeArrowheads="1"/>
          </p:cNvSpPr>
          <p:nvPr>
            <p:ph type="body" idx="1"/>
          </p:nvPr>
        </p:nvSpPr>
        <p:spPr>
          <a:xfrm>
            <a:off x="0" y="1447800"/>
            <a:ext cx="9144000" cy="5029200"/>
          </a:xfrm>
        </p:spPr>
        <p:txBody>
          <a:bodyPr/>
          <a:lstStyle/>
          <a:p>
            <a:pPr marL="0" indent="-457200" eaLnBrk="1" hangingPunct="1">
              <a:buClr>
                <a:schemeClr val="accent1"/>
              </a:buClr>
              <a:buNone/>
            </a:pPr>
            <a:r>
              <a:rPr lang="cs-CZ" altLang="cs-CZ" sz="2000" dirty="0" smtClean="0">
                <a:latin typeface="Arial" panose="020B0604020202020204" pitchFamily="34" charset="0"/>
              </a:rPr>
              <a:t>C.1.	VYHODNOCENÍ VLIVŮ MPP NA STAV A VÝVOJ ÚZEMÍ DLE 	VYBRANÝCH JEVŮ OBSAŽENÝCH V ÚAP</a:t>
            </a:r>
            <a:br>
              <a:rPr lang="cs-CZ" altLang="cs-CZ" sz="2000" dirty="0" smtClean="0">
                <a:latin typeface="Arial" panose="020B0604020202020204" pitchFamily="34" charset="0"/>
              </a:rPr>
            </a:br>
            <a:endParaRPr lang="cs-CZ" altLang="cs-CZ" sz="2000" dirty="0" smtClean="0">
              <a:latin typeface="Arial" panose="020B0604020202020204" pitchFamily="34" charset="0"/>
            </a:endParaRPr>
          </a:p>
          <a:p>
            <a:pPr lvl="1" eaLnBrk="1" hangingPunct="1">
              <a:buClr>
                <a:schemeClr val="accent1"/>
              </a:buClr>
              <a:buFont typeface="Wingdings" panose="05000000000000000000" pitchFamily="2" charset="2"/>
              <a:buChar char="ü"/>
            </a:pPr>
            <a:r>
              <a:rPr lang="cs-CZ" altLang="cs-CZ" sz="1800" dirty="0" smtClean="0">
                <a:latin typeface="Arial" panose="020B0604020202020204" pitchFamily="34" charset="0"/>
              </a:rPr>
              <a:t>Výběr jevů (indikátorů) z ÚAP relevantních pro hodnocení</a:t>
            </a:r>
          </a:p>
          <a:p>
            <a:pPr lvl="2" eaLnBrk="1" hangingPunct="1">
              <a:buClr>
                <a:schemeClr val="accent1"/>
              </a:buClr>
              <a:buFont typeface="Symbol" panose="05050102010706020507" pitchFamily="18" charset="2"/>
              <a:buChar char="-"/>
            </a:pPr>
            <a:r>
              <a:rPr lang="cs-CZ" altLang="cs-CZ" sz="1800" dirty="0" smtClean="0">
                <a:latin typeface="Arial" panose="020B0604020202020204" pitchFamily="34" charset="0"/>
              </a:rPr>
              <a:t>vybrána sada indikátorů, které mohou být návrhem MPP ovlivněny a kde je přitom v ÚAP jasně definován žádoucí trend změn jejich hodnot v čase, a u nichž lze v měřítku MPP smysluplně odhadnout účinky navrhovaného řešení. </a:t>
            </a:r>
          </a:p>
          <a:p>
            <a:pPr lvl="1" eaLnBrk="1" hangingPunct="1">
              <a:buClr>
                <a:schemeClr val="accent1"/>
              </a:buClr>
              <a:buFont typeface="Wingdings" panose="05000000000000000000" pitchFamily="2" charset="2"/>
              <a:buChar char="ü"/>
            </a:pPr>
            <a:r>
              <a:rPr lang="cs-CZ" altLang="cs-CZ" sz="1800" dirty="0" smtClean="0">
                <a:latin typeface="Arial" panose="020B0604020202020204" pitchFamily="34" charset="0"/>
              </a:rPr>
              <a:t>Expertní odhad vlivu realizace MPP na existující trend</a:t>
            </a:r>
          </a:p>
          <a:p>
            <a:pPr lvl="1" eaLnBrk="1" hangingPunct="1">
              <a:buClr>
                <a:schemeClr val="accent1"/>
              </a:buClr>
              <a:buFont typeface="Wingdings" panose="05000000000000000000" pitchFamily="2" charset="2"/>
              <a:buChar char="ü"/>
            </a:pPr>
            <a:r>
              <a:rPr lang="cs-CZ" altLang="cs-CZ" sz="1800" dirty="0" smtClean="0">
                <a:latin typeface="Arial" panose="020B0604020202020204" pitchFamily="34" charset="0"/>
              </a:rPr>
              <a:t>Hodnocení provedeno tabulkovou formou (odhad vlivu na trend, respektive žádoucí trend dle ÚAP, vysvětlující komentář)</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a:xfrm>
            <a:off x="228600" y="0"/>
            <a:ext cx="8915400" cy="1143000"/>
          </a:xfrm>
        </p:spPr>
        <p:txBody>
          <a:bodyPr anchor="t"/>
          <a:lstStyle/>
          <a:p>
            <a:pPr algn="ctr" eaLnBrk="1" hangingPunct="1"/>
            <a:r>
              <a:rPr lang="cs-CZ" altLang="cs-CZ" sz="2400" b="1" i="0" dirty="0" smtClean="0">
                <a:solidFill>
                  <a:schemeClr val="tx1"/>
                </a:solidFill>
                <a:latin typeface="Arial" panose="020B0604020202020204" pitchFamily="34" charset="0"/>
              </a:rPr>
              <a:t>C.1.	VYHODNOCENÍ VLIVŮ MPP NA STAV A VÝVOJ ÚZEMÍ DLE VYBRANÝCH JEVŮ OBSAŽENÝCH V ÚAP </a:t>
            </a:r>
            <a:br>
              <a:rPr lang="cs-CZ" altLang="cs-CZ" sz="2400" b="1" i="0" dirty="0" smtClean="0">
                <a:solidFill>
                  <a:schemeClr val="tx1"/>
                </a:solidFill>
                <a:latin typeface="Arial" panose="020B0604020202020204" pitchFamily="34" charset="0"/>
              </a:rPr>
            </a:br>
            <a:r>
              <a:rPr lang="cs-CZ" altLang="cs-CZ" sz="1800" i="0" dirty="0" smtClean="0">
                <a:solidFill>
                  <a:schemeClr val="tx1"/>
                </a:solidFill>
                <a:latin typeface="Arial" panose="020B0604020202020204" pitchFamily="34" charset="0"/>
              </a:rPr>
              <a:t>Příklad hodnotící tabulky</a:t>
            </a:r>
            <a:endParaRPr lang="cs-CZ" altLang="cs-CZ" sz="2800" i="0" dirty="0" smtClean="0">
              <a:solidFill>
                <a:schemeClr val="tx1"/>
              </a:solidFill>
              <a:latin typeface="Arial" panose="020B0604020202020204" pitchFamily="34" charset="0"/>
            </a:endParaRPr>
          </a:p>
        </p:txBody>
      </p:sp>
      <p:graphicFrame>
        <p:nvGraphicFramePr>
          <p:cNvPr id="2" name="Content Placeholder 1"/>
          <p:cNvGraphicFramePr>
            <a:graphicFrameLocks noGrp="1"/>
          </p:cNvGraphicFramePr>
          <p:nvPr>
            <p:ph idx="1"/>
            <p:extLst>
              <p:ext uri="{D42A27DB-BD31-4B8C-83A1-F6EECF244321}">
                <p14:modId xmlns:p14="http://schemas.microsoft.com/office/powerpoint/2010/main" val="3654241541"/>
              </p:ext>
            </p:extLst>
          </p:nvPr>
        </p:nvGraphicFramePr>
        <p:xfrm>
          <a:off x="-1" y="1143000"/>
          <a:ext cx="9108504" cy="5700640"/>
        </p:xfrm>
        <a:graphic>
          <a:graphicData uri="http://schemas.openxmlformats.org/drawingml/2006/table">
            <a:tbl>
              <a:tblPr firstRow="1" firstCol="1" bandRow="1">
                <a:tableStyleId>{5C22544A-7EE6-4342-B048-85BDC9FD1C3A}</a:tableStyleId>
              </a:tblPr>
              <a:tblGrid>
                <a:gridCol w="536993"/>
                <a:gridCol w="1866878"/>
                <a:gridCol w="709902"/>
                <a:gridCol w="1025414"/>
                <a:gridCol w="788780"/>
                <a:gridCol w="4180537"/>
              </a:tblGrid>
              <a:tr h="712040">
                <a:tc>
                  <a:txBody>
                    <a:bodyPr/>
                    <a:lstStyle/>
                    <a:p>
                      <a:pPr algn="ctr">
                        <a:spcBef>
                          <a:spcPts val="200"/>
                        </a:spcBef>
                        <a:spcAft>
                          <a:spcPts val="200"/>
                        </a:spcAft>
                      </a:pPr>
                      <a:r>
                        <a:rPr lang="cs-CZ" sz="1200" spc="-10" dirty="0">
                          <a:solidFill>
                            <a:schemeClr val="bg1"/>
                          </a:solidFill>
                          <a:effectLst/>
                        </a:rPr>
                        <a:t>Č. indikátoru</a:t>
                      </a:r>
                      <a:endParaRPr lang="cs-CZ" sz="1200" b="1" spc="-10" dirty="0">
                        <a:solidFill>
                          <a:schemeClr val="bg1"/>
                        </a:solidFill>
                        <a:effectLst/>
                        <a:latin typeface="Arial" panose="020B0604020202020204" pitchFamily="34" charset="0"/>
                        <a:ea typeface="Calibri" panose="020F0502020204030204" pitchFamily="34" charset="0"/>
                      </a:endParaRPr>
                    </a:p>
                  </a:txBody>
                  <a:tcPr marL="61077" marR="61077" marT="0" marB="0" anchor="ctr"/>
                </a:tc>
                <a:tc>
                  <a:txBody>
                    <a:bodyPr/>
                    <a:lstStyle/>
                    <a:p>
                      <a:pPr algn="ctr">
                        <a:spcBef>
                          <a:spcPts val="200"/>
                        </a:spcBef>
                        <a:spcAft>
                          <a:spcPts val="200"/>
                        </a:spcAft>
                      </a:pPr>
                      <a:r>
                        <a:rPr lang="cs-CZ" sz="1200" spc="-10" dirty="0">
                          <a:solidFill>
                            <a:schemeClr val="bg1"/>
                          </a:solidFill>
                          <a:effectLst/>
                        </a:rPr>
                        <a:t>Indikátor</a:t>
                      </a:r>
                      <a:endParaRPr lang="cs-CZ" sz="1200" b="1" spc="-10" dirty="0">
                        <a:solidFill>
                          <a:schemeClr val="bg1"/>
                        </a:solidFill>
                        <a:effectLst/>
                        <a:latin typeface="Arial" panose="020B0604020202020204" pitchFamily="34" charset="0"/>
                        <a:ea typeface="Calibri" panose="020F0502020204030204" pitchFamily="34" charset="0"/>
                      </a:endParaRPr>
                    </a:p>
                  </a:txBody>
                  <a:tcPr marL="61077" marR="61077" marT="0" marB="0" anchor="ctr"/>
                </a:tc>
                <a:tc>
                  <a:txBody>
                    <a:bodyPr/>
                    <a:lstStyle/>
                    <a:p>
                      <a:pPr algn="ctr">
                        <a:spcBef>
                          <a:spcPts val="200"/>
                        </a:spcBef>
                        <a:spcAft>
                          <a:spcPts val="200"/>
                        </a:spcAft>
                      </a:pPr>
                      <a:r>
                        <a:rPr lang="cs-CZ" sz="1200" spc="-10" dirty="0">
                          <a:solidFill>
                            <a:schemeClr val="bg1"/>
                          </a:solidFill>
                          <a:effectLst/>
                        </a:rPr>
                        <a:t>Č. principu UR dle ÚAP</a:t>
                      </a:r>
                      <a:endParaRPr lang="cs-CZ" sz="1200" b="1" spc="-10" dirty="0">
                        <a:solidFill>
                          <a:schemeClr val="bg1"/>
                        </a:solidFill>
                        <a:effectLst/>
                        <a:latin typeface="Arial" panose="020B0604020202020204" pitchFamily="34" charset="0"/>
                        <a:ea typeface="Calibri" panose="020F0502020204030204" pitchFamily="34" charset="0"/>
                      </a:endParaRPr>
                    </a:p>
                  </a:txBody>
                  <a:tcPr marL="61077" marR="61077" marT="0" marB="0" anchor="ctr"/>
                </a:tc>
                <a:tc>
                  <a:txBody>
                    <a:bodyPr/>
                    <a:lstStyle/>
                    <a:p>
                      <a:pPr algn="ctr">
                        <a:spcBef>
                          <a:spcPts val="200"/>
                        </a:spcBef>
                        <a:spcAft>
                          <a:spcPts val="200"/>
                        </a:spcAft>
                      </a:pPr>
                      <a:r>
                        <a:rPr lang="cs-CZ" sz="1200" spc="-10">
                          <a:solidFill>
                            <a:schemeClr val="bg1"/>
                          </a:solidFill>
                          <a:effectLst/>
                        </a:rPr>
                        <a:t>Žádoucí trend dle ÚAP</a:t>
                      </a:r>
                      <a:endParaRPr lang="cs-CZ" sz="1200" b="1" spc="-10">
                        <a:solidFill>
                          <a:schemeClr val="bg1"/>
                        </a:solidFill>
                        <a:effectLst/>
                        <a:latin typeface="Arial" panose="020B0604020202020204" pitchFamily="34" charset="0"/>
                        <a:ea typeface="Calibri" panose="020F0502020204030204" pitchFamily="34" charset="0"/>
                      </a:endParaRPr>
                    </a:p>
                  </a:txBody>
                  <a:tcPr marL="61077" marR="61077" marT="0" marB="0" anchor="ctr"/>
                </a:tc>
                <a:tc>
                  <a:txBody>
                    <a:bodyPr/>
                    <a:lstStyle/>
                    <a:p>
                      <a:pPr algn="ctr">
                        <a:spcBef>
                          <a:spcPts val="200"/>
                        </a:spcBef>
                        <a:spcAft>
                          <a:spcPts val="200"/>
                        </a:spcAft>
                      </a:pPr>
                      <a:r>
                        <a:rPr lang="cs-CZ" sz="1200" spc="-10">
                          <a:solidFill>
                            <a:schemeClr val="bg1"/>
                          </a:solidFill>
                          <a:effectLst/>
                        </a:rPr>
                        <a:t>Předpokl. vliv MPP</a:t>
                      </a:r>
                      <a:endParaRPr lang="cs-CZ" sz="1200" b="1" spc="-10">
                        <a:solidFill>
                          <a:schemeClr val="bg1"/>
                        </a:solidFill>
                        <a:effectLst/>
                        <a:latin typeface="Arial" panose="020B0604020202020204" pitchFamily="34" charset="0"/>
                        <a:ea typeface="Calibri" panose="020F0502020204030204" pitchFamily="34" charset="0"/>
                      </a:endParaRPr>
                    </a:p>
                  </a:txBody>
                  <a:tcPr marL="61077" marR="61077" marT="0" marB="0" anchor="ctr"/>
                </a:tc>
                <a:tc>
                  <a:txBody>
                    <a:bodyPr/>
                    <a:lstStyle/>
                    <a:p>
                      <a:pPr algn="ctr">
                        <a:spcBef>
                          <a:spcPts val="200"/>
                        </a:spcBef>
                        <a:spcAft>
                          <a:spcPts val="200"/>
                        </a:spcAft>
                      </a:pPr>
                      <a:r>
                        <a:rPr lang="cs-CZ" sz="1200" spc="-10">
                          <a:solidFill>
                            <a:schemeClr val="bg1"/>
                          </a:solidFill>
                          <a:effectLst/>
                        </a:rPr>
                        <a:t>Komentář</a:t>
                      </a:r>
                      <a:endParaRPr lang="cs-CZ" sz="1200" b="1" spc="-10">
                        <a:solidFill>
                          <a:schemeClr val="bg1"/>
                        </a:solidFill>
                        <a:effectLst/>
                        <a:latin typeface="Arial" panose="020B0604020202020204" pitchFamily="34" charset="0"/>
                        <a:ea typeface="Calibri" panose="020F0502020204030204" pitchFamily="34" charset="0"/>
                      </a:endParaRPr>
                    </a:p>
                  </a:txBody>
                  <a:tcPr marL="61077" marR="61077" marT="0" marB="0" anchor="ctr"/>
                </a:tc>
              </a:tr>
              <a:tr h="3026168">
                <a:tc>
                  <a:txBody>
                    <a:bodyPr/>
                    <a:lstStyle/>
                    <a:p>
                      <a:pPr algn="ctr">
                        <a:spcBef>
                          <a:spcPts val="600"/>
                        </a:spcBef>
                        <a:spcAft>
                          <a:spcPts val="0"/>
                        </a:spcAft>
                      </a:pPr>
                      <a:r>
                        <a:rPr lang="cs-CZ" sz="1200" dirty="0">
                          <a:solidFill>
                            <a:schemeClr val="bg1"/>
                          </a:solidFill>
                          <a:effectLst/>
                        </a:rPr>
                        <a:t>36</a:t>
                      </a:r>
                      <a:endParaRPr lang="cs-CZ" sz="1200" dirty="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l">
                        <a:spcBef>
                          <a:spcPts val="600"/>
                        </a:spcBef>
                        <a:spcAft>
                          <a:spcPts val="0"/>
                        </a:spcAft>
                      </a:pPr>
                      <a:r>
                        <a:rPr lang="cs-CZ" sz="1200" dirty="0">
                          <a:solidFill>
                            <a:schemeClr val="bg1"/>
                          </a:solidFill>
                          <a:effectLst/>
                        </a:rPr>
                        <a:t>Podíl zastavěných a zpevněných ploch na celkové výměře</a:t>
                      </a:r>
                      <a:endParaRPr lang="cs-CZ" sz="1200" dirty="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ctr">
                        <a:spcBef>
                          <a:spcPts val="600"/>
                        </a:spcBef>
                        <a:spcAft>
                          <a:spcPts val="0"/>
                        </a:spcAft>
                      </a:pPr>
                      <a:r>
                        <a:rPr lang="cs-CZ" sz="1200" dirty="0">
                          <a:solidFill>
                            <a:schemeClr val="bg1"/>
                          </a:solidFill>
                          <a:effectLst/>
                        </a:rPr>
                        <a:t>2.2</a:t>
                      </a:r>
                      <a:endParaRPr lang="cs-CZ" sz="1200" dirty="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ctr">
                        <a:spcBef>
                          <a:spcPts val="600"/>
                        </a:spcBef>
                        <a:spcAft>
                          <a:spcPts val="0"/>
                        </a:spcAft>
                      </a:pPr>
                      <a:r>
                        <a:rPr lang="cs-CZ" sz="1200" dirty="0">
                          <a:solidFill>
                            <a:schemeClr val="bg1"/>
                          </a:solidFill>
                          <a:effectLst/>
                        </a:rPr>
                        <a:t>Stagnace</a:t>
                      </a:r>
                      <a:endParaRPr lang="cs-CZ" sz="1200" dirty="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ctr">
                        <a:spcBef>
                          <a:spcPts val="600"/>
                        </a:spcBef>
                        <a:spcAft>
                          <a:spcPts val="0"/>
                        </a:spcAft>
                      </a:pPr>
                      <a:r>
                        <a:rPr lang="cs-CZ" sz="1200" dirty="0">
                          <a:solidFill>
                            <a:schemeClr val="bg1"/>
                          </a:solidFill>
                          <a:effectLst/>
                        </a:rPr>
                        <a:t>Mírný růst</a:t>
                      </a:r>
                      <a:endParaRPr lang="cs-CZ" sz="1200" dirty="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just">
                        <a:spcBef>
                          <a:spcPts val="600"/>
                        </a:spcBef>
                        <a:spcAft>
                          <a:spcPts val="0"/>
                        </a:spcAft>
                      </a:pPr>
                      <a:r>
                        <a:rPr lang="cs-CZ" sz="1200" dirty="0" smtClean="0">
                          <a:solidFill>
                            <a:schemeClr val="bg1"/>
                          </a:solidFill>
                          <a:effectLst/>
                        </a:rPr>
                        <a:t>Zastavěné území je v MPP vymezené na základě vymezení zastavěného území postupem, který</a:t>
                      </a:r>
                      <a:r>
                        <a:rPr lang="cs-CZ" sz="1200" baseline="0" dirty="0" smtClean="0">
                          <a:solidFill>
                            <a:schemeClr val="bg1"/>
                          </a:solidFill>
                          <a:effectLst/>
                        </a:rPr>
                        <a:t> odebírá ze zastavěného území rozvojová území krajiny a přidává k zastavěnému území rozvojová území města. </a:t>
                      </a:r>
                      <a:r>
                        <a:rPr lang="cs-CZ" sz="1200" dirty="0" smtClean="0">
                          <a:solidFill>
                            <a:schemeClr val="bg1"/>
                          </a:solidFill>
                          <a:effectLst/>
                        </a:rPr>
                        <a:t>Lze </a:t>
                      </a:r>
                      <a:r>
                        <a:rPr lang="cs-CZ" sz="1200" dirty="0">
                          <a:solidFill>
                            <a:schemeClr val="bg1"/>
                          </a:solidFill>
                          <a:effectLst/>
                        </a:rPr>
                        <a:t>předpokládat, že vzhledem k rozsahu zastavitelného území vymezeného MPP v souvislosti s navrhovanými plochami a koridory pro výstavbu dojde i ke zvýšení podílu zastavěných a zpevněných ploch na celkové výměře. Vzhledem k východiskům daným existujícím ÚP lze předpokládat, že trend podílu zastavěných a zpevněných ploch bude v případě realizace MPP obdobný jako při vývoji dle stávající ÚPD. Nová rozvojová území určená k zástavbě jsou Metropolitním plánem vymezena </a:t>
                      </a:r>
                      <a:r>
                        <a:rPr lang="cs-CZ" sz="1200" dirty="0" err="1">
                          <a:solidFill>
                            <a:schemeClr val="bg1"/>
                          </a:solidFill>
                          <a:effectLst/>
                        </a:rPr>
                        <a:t>vý-jimečně</a:t>
                      </a:r>
                      <a:r>
                        <a:rPr lang="cs-CZ" sz="1200" dirty="0">
                          <a:solidFill>
                            <a:schemeClr val="bg1"/>
                          </a:solidFill>
                          <a:effectLst/>
                        </a:rPr>
                        <a:t>, naopak MPP nezvyšuje rozsah zastavitelných ploch ve volné krajině okrajových částí Prahy a definuje </a:t>
                      </a:r>
                      <a:r>
                        <a:rPr lang="cs-CZ" sz="1200" dirty="0" err="1">
                          <a:solidFill>
                            <a:schemeClr val="bg1"/>
                          </a:solidFill>
                          <a:effectLst/>
                        </a:rPr>
                        <a:t>ochanu</a:t>
                      </a:r>
                      <a:r>
                        <a:rPr lang="cs-CZ" sz="1200" dirty="0">
                          <a:solidFill>
                            <a:schemeClr val="bg1"/>
                          </a:solidFill>
                          <a:effectLst/>
                        </a:rPr>
                        <a:t> nestavebních ploch ve formálně zastavitelném území. Celkově urbanistická koncepce směřuje ke stabilizaci města a k zamezení jeho plošného rozvoje na úkor otevřené krajiny.</a:t>
                      </a:r>
                      <a:endParaRPr lang="cs-CZ" sz="1200" dirty="0">
                        <a:solidFill>
                          <a:schemeClr val="bg1"/>
                        </a:solidFill>
                        <a:effectLst/>
                        <a:latin typeface="Arial" panose="020B0604020202020204" pitchFamily="34" charset="0"/>
                        <a:ea typeface="Times New Roman" panose="02020603050405020304" pitchFamily="18" charset="0"/>
                      </a:endParaRPr>
                    </a:p>
                  </a:txBody>
                  <a:tcPr marL="61077" marR="61077" marT="0" marB="0"/>
                </a:tc>
              </a:tr>
              <a:tr h="1860160">
                <a:tc>
                  <a:txBody>
                    <a:bodyPr/>
                    <a:lstStyle/>
                    <a:p>
                      <a:pPr algn="ctr">
                        <a:spcBef>
                          <a:spcPts val="600"/>
                        </a:spcBef>
                        <a:spcAft>
                          <a:spcPts val="0"/>
                        </a:spcAft>
                      </a:pPr>
                      <a:r>
                        <a:rPr lang="cs-CZ" sz="1200">
                          <a:solidFill>
                            <a:schemeClr val="bg1"/>
                          </a:solidFill>
                          <a:effectLst/>
                        </a:rPr>
                        <a:t>48</a:t>
                      </a:r>
                      <a:endParaRPr lang="cs-CZ" sz="120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l">
                        <a:spcBef>
                          <a:spcPts val="600"/>
                        </a:spcBef>
                        <a:spcAft>
                          <a:spcPts val="0"/>
                        </a:spcAft>
                      </a:pPr>
                      <a:r>
                        <a:rPr lang="cs-CZ" sz="1200" dirty="0">
                          <a:solidFill>
                            <a:schemeClr val="bg1"/>
                          </a:solidFill>
                          <a:effectLst/>
                        </a:rPr>
                        <a:t>Podíl počtu pracovních příležitostí v celoměstském centru na celkovém počtu pracovních příležitostí</a:t>
                      </a:r>
                      <a:endParaRPr lang="cs-CZ" sz="1200" dirty="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ctr">
                        <a:spcBef>
                          <a:spcPts val="600"/>
                        </a:spcBef>
                        <a:spcAft>
                          <a:spcPts val="0"/>
                        </a:spcAft>
                      </a:pPr>
                      <a:r>
                        <a:rPr lang="cs-CZ" sz="1200">
                          <a:solidFill>
                            <a:schemeClr val="bg1"/>
                          </a:solidFill>
                          <a:effectLst/>
                        </a:rPr>
                        <a:t>3.1</a:t>
                      </a:r>
                      <a:endParaRPr lang="cs-CZ" sz="120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ctr">
                        <a:spcBef>
                          <a:spcPts val="600"/>
                        </a:spcBef>
                        <a:spcAft>
                          <a:spcPts val="0"/>
                        </a:spcAft>
                      </a:pPr>
                      <a:r>
                        <a:rPr lang="cs-CZ" sz="1200">
                          <a:solidFill>
                            <a:schemeClr val="bg1"/>
                          </a:solidFill>
                          <a:effectLst/>
                        </a:rPr>
                        <a:t>Pokles</a:t>
                      </a:r>
                      <a:endParaRPr lang="cs-CZ" sz="120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ctr">
                        <a:spcBef>
                          <a:spcPts val="600"/>
                        </a:spcBef>
                        <a:spcAft>
                          <a:spcPts val="0"/>
                        </a:spcAft>
                      </a:pPr>
                      <a:r>
                        <a:rPr lang="cs-CZ" sz="1200">
                          <a:solidFill>
                            <a:schemeClr val="bg1"/>
                          </a:solidFill>
                          <a:effectLst/>
                        </a:rPr>
                        <a:t>Pokles</a:t>
                      </a:r>
                      <a:endParaRPr lang="cs-CZ" sz="1200">
                        <a:solidFill>
                          <a:schemeClr val="bg1"/>
                        </a:solidFill>
                        <a:effectLst/>
                        <a:latin typeface="Arial" panose="020B0604020202020204" pitchFamily="34" charset="0"/>
                        <a:ea typeface="Times New Roman" panose="02020603050405020304" pitchFamily="18" charset="0"/>
                      </a:endParaRPr>
                    </a:p>
                  </a:txBody>
                  <a:tcPr marL="61077" marR="61077" marT="0" marB="0"/>
                </a:tc>
                <a:tc>
                  <a:txBody>
                    <a:bodyPr/>
                    <a:lstStyle/>
                    <a:p>
                      <a:pPr algn="just">
                        <a:spcBef>
                          <a:spcPts val="600"/>
                        </a:spcBef>
                        <a:spcAft>
                          <a:spcPts val="0"/>
                        </a:spcAft>
                      </a:pPr>
                      <a:r>
                        <a:rPr lang="cs-CZ" sz="1200" dirty="0">
                          <a:solidFill>
                            <a:schemeClr val="bg1"/>
                          </a:solidFill>
                          <a:effectLst/>
                        </a:rPr>
                        <a:t>MPP vymezuje mimo celoměstské centrum některé plochy (především v rámci rozvojových oblastí v nezastavěném území a transformačních oblastí), kde lze umístit funkce, které zvýší nabídku pracovních příležitostí. Tím může dojít k poklesu podílu pracovních příležitostí v celoměstském centru na celkovém počtu pracovních příležitostí (ve prospěch širšího „kompaktního města“). Centrum však i tak zůstane dlouhodobě nejvýznamnější koncentrací pracovních příležitostí a to i v </a:t>
                      </a:r>
                      <a:r>
                        <a:rPr lang="cs-CZ" sz="1200" dirty="0" smtClean="0">
                          <a:solidFill>
                            <a:schemeClr val="bg1"/>
                          </a:solidFill>
                          <a:effectLst/>
                        </a:rPr>
                        <a:t>celostátním </a:t>
                      </a:r>
                      <a:r>
                        <a:rPr lang="cs-CZ" sz="1200" dirty="0">
                          <a:solidFill>
                            <a:schemeClr val="bg1"/>
                          </a:solidFill>
                          <a:effectLst/>
                        </a:rPr>
                        <a:t>srovnání.</a:t>
                      </a:r>
                      <a:endParaRPr lang="cs-CZ" sz="1200" dirty="0">
                        <a:solidFill>
                          <a:schemeClr val="bg1"/>
                        </a:solidFill>
                        <a:effectLst/>
                        <a:latin typeface="Arial" panose="020B0604020202020204" pitchFamily="34" charset="0"/>
                        <a:ea typeface="Times New Roman" panose="02020603050405020304" pitchFamily="18" charset="0"/>
                      </a:endParaRPr>
                    </a:p>
                  </a:txBody>
                  <a:tcPr marL="61077" marR="61077" marT="0" marB="0"/>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0" y="228600"/>
            <a:ext cx="9144000" cy="609600"/>
          </a:xfrm>
        </p:spPr>
        <p:txBody>
          <a:bodyPr anchor="t"/>
          <a:lstStyle/>
          <a:p>
            <a:pPr algn="ctr" eaLnBrk="1" hangingPunct="1"/>
            <a:r>
              <a:rPr lang="cs-CZ" altLang="cs-CZ" sz="2800" b="1" i="0" dirty="0" smtClean="0">
                <a:solidFill>
                  <a:schemeClr val="tx1"/>
                </a:solidFill>
                <a:latin typeface="Arial" panose="020B0604020202020204" pitchFamily="34" charset="0"/>
              </a:rPr>
              <a:t>C. </a:t>
            </a:r>
            <a:r>
              <a:rPr lang="cs-CZ" altLang="cs-CZ" sz="2000" b="1" i="0" dirty="0" smtClean="0">
                <a:solidFill>
                  <a:schemeClr val="tx1"/>
                </a:solidFill>
                <a:latin typeface="Arial" panose="020B0604020202020204" pitchFamily="34" charset="0"/>
              </a:rPr>
              <a:t>VYHODNOCENÍ VLIVŮ MPP NA SKUTEČNOSTI ZJIŠTĚNÉ V ÚAP </a:t>
            </a:r>
          </a:p>
        </p:txBody>
      </p:sp>
      <p:sp>
        <p:nvSpPr>
          <p:cNvPr id="8195" name="Rectangle 3"/>
          <p:cNvSpPr>
            <a:spLocks noGrp="1" noChangeArrowheads="1"/>
          </p:cNvSpPr>
          <p:nvPr>
            <p:ph type="body" idx="1"/>
          </p:nvPr>
        </p:nvSpPr>
        <p:spPr>
          <a:xfrm>
            <a:off x="0" y="1196975"/>
            <a:ext cx="9144000" cy="5280025"/>
          </a:xfrm>
        </p:spPr>
        <p:txBody>
          <a:bodyPr/>
          <a:lstStyle/>
          <a:p>
            <a:pPr marL="0" indent="0" eaLnBrk="1" hangingPunct="1">
              <a:buClr>
                <a:schemeClr val="accent1"/>
              </a:buClr>
              <a:buNone/>
              <a:defRPr/>
            </a:pPr>
            <a:r>
              <a:rPr lang="cs-CZ" altLang="cs-CZ" sz="2000" dirty="0" smtClean="0">
                <a:latin typeface="Arial" charset="0"/>
              </a:rPr>
              <a:t>C.2.	PŘEDPOKLÁDANÉ VLIVY </a:t>
            </a:r>
            <a:r>
              <a:rPr lang="cs-CZ" altLang="cs-CZ" sz="2000" cap="all" dirty="0" smtClean="0">
                <a:latin typeface="Arial" charset="0"/>
              </a:rPr>
              <a:t>NA problémy k řešení nástroji 	územního plánování </a:t>
            </a:r>
            <a:r>
              <a:rPr lang="cs-CZ" altLang="cs-CZ" sz="2000" dirty="0" smtClean="0">
                <a:latin typeface="Arial" charset="0"/>
              </a:rPr>
              <a:t/>
            </a:r>
            <a:br>
              <a:rPr lang="cs-CZ" altLang="cs-CZ" sz="2000" dirty="0" smtClean="0">
                <a:latin typeface="Arial" charset="0"/>
              </a:rPr>
            </a:br>
            <a:endParaRPr lang="cs-CZ" altLang="cs-CZ" sz="1000" dirty="0" smtClean="0">
              <a:latin typeface="Arial" charset="0"/>
            </a:endParaRPr>
          </a:p>
          <a:p>
            <a:pPr lvl="1" eaLnBrk="1" hangingPunct="1">
              <a:buClr>
                <a:schemeClr val="accent1"/>
              </a:buClr>
              <a:buFont typeface="Wingdings" pitchFamily="2" charset="2"/>
              <a:buChar char="ü"/>
              <a:defRPr/>
            </a:pPr>
            <a:r>
              <a:rPr lang="cs-CZ" altLang="cs-CZ" sz="1600" dirty="0" smtClean="0">
                <a:latin typeface="Arial" charset="0"/>
              </a:rPr>
              <a:t>Problémy k řešení uvedené v ÚAP v části 1100 – Hodnoty a problémy, oddíl „Problémy k řešení nástroji územního plánování“</a:t>
            </a:r>
          </a:p>
          <a:p>
            <a:pPr lvl="1" eaLnBrk="1" hangingPunct="1">
              <a:buClr>
                <a:schemeClr val="accent1"/>
              </a:buClr>
              <a:buFont typeface="Wingdings" pitchFamily="2" charset="2"/>
              <a:buChar char="ü"/>
              <a:defRPr/>
            </a:pPr>
            <a:r>
              <a:rPr lang="cs-CZ" altLang="cs-CZ" sz="1600" dirty="0" smtClean="0">
                <a:latin typeface="Arial" charset="0"/>
              </a:rPr>
              <a:t>Členění dle struktury UAP</a:t>
            </a:r>
          </a:p>
          <a:p>
            <a:pPr lvl="2" eaLnBrk="1" hangingPunct="1">
              <a:buClr>
                <a:schemeClr val="accent1"/>
              </a:buClr>
              <a:buFont typeface="Symbol" pitchFamily="18" charset="2"/>
              <a:buChar char="-"/>
              <a:defRPr/>
            </a:pPr>
            <a:r>
              <a:rPr lang="cs-CZ" altLang="cs-CZ" sz="1600" dirty="0" smtClean="0">
                <a:latin typeface="Arial" charset="0"/>
              </a:rPr>
              <a:t>Širší vztahy</a:t>
            </a:r>
          </a:p>
          <a:p>
            <a:pPr lvl="2" eaLnBrk="1" hangingPunct="1">
              <a:buClr>
                <a:schemeClr val="accent1"/>
              </a:buClr>
              <a:buFont typeface="Symbol" pitchFamily="18" charset="2"/>
              <a:buChar char="-"/>
              <a:defRPr/>
            </a:pPr>
            <a:r>
              <a:rPr lang="cs-CZ" altLang="cs-CZ" sz="1600" dirty="0" smtClean="0">
                <a:latin typeface="Arial" charset="0"/>
              </a:rPr>
              <a:t>Krajina</a:t>
            </a:r>
          </a:p>
          <a:p>
            <a:pPr lvl="2" eaLnBrk="1" hangingPunct="1">
              <a:buClr>
                <a:schemeClr val="accent1"/>
              </a:buClr>
              <a:buFont typeface="Symbol" pitchFamily="18" charset="2"/>
              <a:buChar char="-"/>
              <a:defRPr/>
            </a:pPr>
            <a:r>
              <a:rPr lang="cs-CZ" altLang="cs-CZ" sz="1600" dirty="0" smtClean="0">
                <a:latin typeface="Arial" charset="0"/>
              </a:rPr>
              <a:t>Město</a:t>
            </a:r>
          </a:p>
          <a:p>
            <a:pPr lvl="2" eaLnBrk="1" hangingPunct="1">
              <a:buClr>
                <a:schemeClr val="accent1"/>
              </a:buClr>
              <a:buFont typeface="Symbol" pitchFamily="18" charset="2"/>
              <a:buChar char="-"/>
              <a:defRPr/>
            </a:pPr>
            <a:r>
              <a:rPr lang="cs-CZ" altLang="cs-CZ" sz="1600" dirty="0" smtClean="0">
                <a:latin typeface="Arial" charset="0"/>
              </a:rPr>
              <a:t>Využití území</a:t>
            </a:r>
          </a:p>
          <a:p>
            <a:pPr lvl="2" eaLnBrk="1" hangingPunct="1">
              <a:buClr>
                <a:schemeClr val="accent1"/>
              </a:buClr>
              <a:buFont typeface="Symbol" pitchFamily="18" charset="2"/>
              <a:buChar char="-"/>
              <a:defRPr/>
            </a:pPr>
            <a:r>
              <a:rPr lang="cs-CZ" altLang="cs-CZ" sz="1600" dirty="0" smtClean="0">
                <a:latin typeface="Arial" charset="0"/>
              </a:rPr>
              <a:t>Rozvojový potenciál</a:t>
            </a:r>
          </a:p>
          <a:p>
            <a:pPr lvl="2" eaLnBrk="1" hangingPunct="1">
              <a:buClr>
                <a:schemeClr val="accent1"/>
              </a:buClr>
              <a:buFont typeface="Symbol" pitchFamily="18" charset="2"/>
              <a:buChar char="-"/>
              <a:defRPr/>
            </a:pPr>
            <a:r>
              <a:rPr lang="cs-CZ" altLang="cs-CZ" sz="1600" dirty="0" smtClean="0">
                <a:latin typeface="Arial" charset="0"/>
              </a:rPr>
              <a:t>Dopravní, technická a ekonomická infrastruktura</a:t>
            </a:r>
          </a:p>
          <a:p>
            <a:pPr lvl="1" eaLnBrk="1" hangingPunct="1">
              <a:buClr>
                <a:schemeClr val="accent1"/>
              </a:buClr>
              <a:buFont typeface="Wingdings" pitchFamily="2" charset="2"/>
              <a:buChar char="ü"/>
              <a:defRPr/>
            </a:pPr>
            <a:r>
              <a:rPr lang="cs-CZ" altLang="cs-CZ" sz="1600" dirty="0" smtClean="0">
                <a:latin typeface="Arial" charset="0"/>
              </a:rPr>
              <a:t>Expertní odhad vlivu realizace MPP na existující trend</a:t>
            </a:r>
          </a:p>
          <a:p>
            <a:pPr lvl="1" eaLnBrk="1" hangingPunct="1">
              <a:buClr>
                <a:schemeClr val="accent1"/>
              </a:buClr>
              <a:buFont typeface="Wingdings" pitchFamily="2" charset="2"/>
              <a:buChar char="ü"/>
              <a:defRPr/>
            </a:pPr>
            <a:r>
              <a:rPr lang="cs-CZ" altLang="cs-CZ" sz="1600" dirty="0" smtClean="0">
                <a:latin typeface="Arial" charset="0"/>
              </a:rPr>
              <a:t>Hodnocení provedeno tabulkovou formou za použití jednoduché stupnice:</a:t>
            </a:r>
          </a:p>
          <a:p>
            <a:pPr lvl="1" eaLnBrk="1" hangingPunct="1">
              <a:buClr>
                <a:schemeClr val="accent1"/>
              </a:buClr>
              <a:buFont typeface="Wingdings" pitchFamily="2" charset="2"/>
              <a:buChar char="ü"/>
              <a:defRPr/>
            </a:pPr>
            <a:endParaRPr lang="cs-CZ" altLang="cs-CZ" sz="2000" dirty="0" smtClean="0">
              <a:latin typeface="Arial" charset="0"/>
            </a:endParaRPr>
          </a:p>
        </p:txBody>
      </p:sp>
      <p:graphicFrame>
        <p:nvGraphicFramePr>
          <p:cNvPr id="2" name="Table 1"/>
          <p:cNvGraphicFramePr>
            <a:graphicFrameLocks noGrp="1"/>
          </p:cNvGraphicFramePr>
          <p:nvPr>
            <p:extLst>
              <p:ext uri="{D42A27DB-BD31-4B8C-83A1-F6EECF244321}">
                <p14:modId xmlns:p14="http://schemas.microsoft.com/office/powerpoint/2010/main" val="396757815"/>
              </p:ext>
            </p:extLst>
          </p:nvPr>
        </p:nvGraphicFramePr>
        <p:xfrm>
          <a:off x="1692275" y="5445125"/>
          <a:ext cx="5832475" cy="975360"/>
        </p:xfrm>
        <a:graphic>
          <a:graphicData uri="http://schemas.openxmlformats.org/drawingml/2006/table">
            <a:tbl>
              <a:tblPr firstRow="1" firstCol="1" bandRow="1">
                <a:tableStyleId>{5C22544A-7EE6-4342-B048-85BDC9FD1C3A}</a:tableStyleId>
              </a:tblPr>
              <a:tblGrid>
                <a:gridCol w="552615"/>
                <a:gridCol w="707489"/>
                <a:gridCol w="4572371"/>
              </a:tblGrid>
              <a:tr h="243681">
                <a:tc>
                  <a:txBody>
                    <a:bodyPr/>
                    <a:lstStyle/>
                    <a:p>
                      <a:pPr algn="just">
                        <a:spcBef>
                          <a:spcPts val="600"/>
                        </a:spcBef>
                        <a:spcAft>
                          <a:spcPts val="0"/>
                        </a:spcAft>
                      </a:pPr>
                      <a:r>
                        <a:rPr lang="cs-CZ" sz="1600" dirty="0">
                          <a:solidFill>
                            <a:schemeClr val="bg1"/>
                          </a:solidFill>
                          <a:effectLst/>
                        </a:rPr>
                        <a:t>+</a:t>
                      </a:r>
                      <a:endParaRPr lang="cs-CZ" sz="1600" dirty="0">
                        <a:solidFill>
                          <a:schemeClr val="bg1"/>
                        </a:solidFill>
                        <a:effectLst/>
                        <a:latin typeface="Arial" panose="020B0604020202020204" pitchFamily="34" charset="0"/>
                        <a:ea typeface="Times New Roman" panose="02020603050405020304" pitchFamily="18" charset="0"/>
                      </a:endParaRPr>
                    </a:p>
                  </a:txBody>
                  <a:tcPr marL="68578" marR="68578" marT="0" marB="0"/>
                </a:tc>
                <a:tc>
                  <a:txBody>
                    <a:bodyPr/>
                    <a:lstStyle/>
                    <a:p>
                      <a:pPr marL="0" algn="just" defTabSz="914400" rtl="0" eaLnBrk="1" latinLnBrk="0" hangingPunct="1">
                        <a:spcBef>
                          <a:spcPts val="600"/>
                        </a:spcBef>
                        <a:spcAft>
                          <a:spcPts val="0"/>
                        </a:spcAft>
                      </a:pPr>
                      <a:r>
                        <a:rPr lang="cs-CZ" sz="1600" kern="1200" dirty="0">
                          <a:solidFill>
                            <a:schemeClr val="bg1"/>
                          </a:solidFill>
                          <a:effectLst/>
                          <a:latin typeface="+mn-lt"/>
                          <a:ea typeface="+mn-ea"/>
                          <a:cs typeface="+mn-cs"/>
                        </a:rPr>
                        <a:t> </a:t>
                      </a:r>
                    </a:p>
                  </a:txBody>
                  <a:tcPr marL="68578" marR="68578" marT="0" marB="0">
                    <a:solidFill>
                      <a:schemeClr val="tx1"/>
                    </a:solidFill>
                  </a:tcPr>
                </a:tc>
                <a:tc>
                  <a:txBody>
                    <a:bodyPr/>
                    <a:lstStyle/>
                    <a:p>
                      <a:pPr marL="0" algn="just" defTabSz="914400" rtl="0" eaLnBrk="1" latinLnBrk="0" hangingPunct="1">
                        <a:spcBef>
                          <a:spcPts val="600"/>
                        </a:spcBef>
                        <a:spcAft>
                          <a:spcPts val="0"/>
                        </a:spcAft>
                      </a:pPr>
                      <a:r>
                        <a:rPr lang="cs-CZ" sz="1600" kern="1200" dirty="0">
                          <a:solidFill>
                            <a:schemeClr val="bg1"/>
                          </a:solidFill>
                          <a:effectLst/>
                          <a:latin typeface="+mn-lt"/>
                          <a:ea typeface="+mn-ea"/>
                          <a:cs typeface="+mn-cs"/>
                        </a:rPr>
                        <a:t>Pozitivní vliv</a:t>
                      </a:r>
                    </a:p>
                  </a:txBody>
                  <a:tcPr marL="68578" marR="68578" marT="0" marB="0">
                    <a:solidFill>
                      <a:schemeClr val="tx1"/>
                    </a:solidFill>
                  </a:tcPr>
                </a:tc>
              </a:tr>
              <a:tr h="243681">
                <a:tc>
                  <a:txBody>
                    <a:bodyPr/>
                    <a:lstStyle/>
                    <a:p>
                      <a:pPr algn="just">
                        <a:spcBef>
                          <a:spcPts val="600"/>
                        </a:spcBef>
                        <a:spcAft>
                          <a:spcPts val="0"/>
                        </a:spcAft>
                      </a:pPr>
                      <a:r>
                        <a:rPr lang="cs-CZ" sz="1600">
                          <a:solidFill>
                            <a:schemeClr val="bg1"/>
                          </a:solidFill>
                          <a:effectLst/>
                        </a:rPr>
                        <a:t>-</a:t>
                      </a:r>
                      <a:endParaRPr lang="cs-CZ" sz="1600">
                        <a:solidFill>
                          <a:schemeClr val="bg1"/>
                        </a:solidFill>
                        <a:effectLst/>
                        <a:latin typeface="Arial" panose="020B0604020202020204" pitchFamily="34" charset="0"/>
                        <a:ea typeface="Times New Roman" panose="02020603050405020304" pitchFamily="18" charset="0"/>
                      </a:endParaRPr>
                    </a:p>
                  </a:txBody>
                  <a:tcPr marL="68578" marR="68578" marT="0" marB="0"/>
                </a:tc>
                <a:tc>
                  <a:txBody>
                    <a:bodyPr/>
                    <a:lstStyle/>
                    <a:p>
                      <a:pPr algn="just">
                        <a:spcBef>
                          <a:spcPts val="600"/>
                        </a:spcBef>
                        <a:spcAft>
                          <a:spcPts val="0"/>
                        </a:spcAft>
                      </a:pPr>
                      <a:r>
                        <a:rPr lang="cs-CZ" sz="1600">
                          <a:solidFill>
                            <a:schemeClr val="bg1"/>
                          </a:solidFill>
                          <a:effectLst/>
                        </a:rPr>
                        <a:t> </a:t>
                      </a:r>
                      <a:endParaRPr lang="cs-CZ" sz="1600">
                        <a:solidFill>
                          <a:schemeClr val="bg1"/>
                        </a:solidFill>
                        <a:effectLst/>
                        <a:latin typeface="Arial" panose="020B0604020202020204" pitchFamily="34" charset="0"/>
                        <a:ea typeface="Times New Roman" panose="02020603050405020304" pitchFamily="18" charset="0"/>
                      </a:endParaRPr>
                    </a:p>
                  </a:txBody>
                  <a:tcPr marL="68578" marR="68578" marT="0" marB="0"/>
                </a:tc>
                <a:tc>
                  <a:txBody>
                    <a:bodyPr/>
                    <a:lstStyle/>
                    <a:p>
                      <a:pPr algn="just">
                        <a:spcBef>
                          <a:spcPts val="600"/>
                        </a:spcBef>
                        <a:spcAft>
                          <a:spcPts val="0"/>
                        </a:spcAft>
                      </a:pPr>
                      <a:r>
                        <a:rPr lang="cs-CZ" sz="1600" dirty="0">
                          <a:solidFill>
                            <a:schemeClr val="bg1"/>
                          </a:solidFill>
                          <a:effectLst/>
                        </a:rPr>
                        <a:t>Negativní vliv</a:t>
                      </a:r>
                      <a:endParaRPr lang="cs-CZ" sz="1600" dirty="0">
                        <a:solidFill>
                          <a:schemeClr val="bg1"/>
                        </a:solidFill>
                        <a:effectLst/>
                        <a:latin typeface="Arial" panose="020B0604020202020204" pitchFamily="34" charset="0"/>
                        <a:ea typeface="Times New Roman" panose="02020603050405020304" pitchFamily="18" charset="0"/>
                      </a:endParaRPr>
                    </a:p>
                  </a:txBody>
                  <a:tcPr marL="68578" marR="68578" marT="0" marB="0"/>
                </a:tc>
              </a:tr>
              <a:tr h="243681">
                <a:tc>
                  <a:txBody>
                    <a:bodyPr/>
                    <a:lstStyle/>
                    <a:p>
                      <a:pPr algn="just">
                        <a:spcBef>
                          <a:spcPts val="600"/>
                        </a:spcBef>
                        <a:spcAft>
                          <a:spcPts val="0"/>
                        </a:spcAft>
                      </a:pPr>
                      <a:r>
                        <a:rPr lang="cs-CZ" sz="1600">
                          <a:solidFill>
                            <a:schemeClr val="bg1"/>
                          </a:solidFill>
                          <a:effectLst/>
                        </a:rPr>
                        <a:t>0</a:t>
                      </a:r>
                      <a:endParaRPr lang="cs-CZ" sz="1600">
                        <a:solidFill>
                          <a:schemeClr val="bg1"/>
                        </a:solidFill>
                        <a:effectLst/>
                        <a:latin typeface="Arial" panose="020B0604020202020204" pitchFamily="34" charset="0"/>
                        <a:ea typeface="Times New Roman" panose="02020603050405020304" pitchFamily="18" charset="0"/>
                      </a:endParaRPr>
                    </a:p>
                  </a:txBody>
                  <a:tcPr marL="68578" marR="68578" marT="0" marB="0"/>
                </a:tc>
                <a:tc>
                  <a:txBody>
                    <a:bodyPr/>
                    <a:lstStyle/>
                    <a:p>
                      <a:pPr algn="just">
                        <a:spcBef>
                          <a:spcPts val="600"/>
                        </a:spcBef>
                        <a:spcAft>
                          <a:spcPts val="0"/>
                        </a:spcAft>
                      </a:pPr>
                      <a:r>
                        <a:rPr lang="cs-CZ" sz="1600">
                          <a:solidFill>
                            <a:schemeClr val="bg1"/>
                          </a:solidFill>
                          <a:effectLst/>
                        </a:rPr>
                        <a:t> </a:t>
                      </a:r>
                      <a:endParaRPr lang="cs-CZ" sz="1600">
                        <a:solidFill>
                          <a:schemeClr val="bg1"/>
                        </a:solidFill>
                        <a:effectLst/>
                        <a:latin typeface="Arial" panose="020B0604020202020204" pitchFamily="34" charset="0"/>
                        <a:ea typeface="Times New Roman" panose="02020603050405020304" pitchFamily="18" charset="0"/>
                      </a:endParaRPr>
                    </a:p>
                  </a:txBody>
                  <a:tcPr marL="68578" marR="68578" marT="0" marB="0"/>
                </a:tc>
                <a:tc>
                  <a:txBody>
                    <a:bodyPr/>
                    <a:lstStyle/>
                    <a:p>
                      <a:pPr algn="just">
                        <a:spcBef>
                          <a:spcPts val="600"/>
                        </a:spcBef>
                        <a:spcAft>
                          <a:spcPts val="0"/>
                        </a:spcAft>
                      </a:pPr>
                      <a:r>
                        <a:rPr lang="cs-CZ" sz="1600" dirty="0">
                          <a:solidFill>
                            <a:schemeClr val="bg1"/>
                          </a:solidFill>
                          <a:effectLst/>
                        </a:rPr>
                        <a:t>Žádný/zanedbatelný vliv</a:t>
                      </a:r>
                      <a:endParaRPr lang="cs-CZ" sz="1600" dirty="0">
                        <a:solidFill>
                          <a:schemeClr val="bg1"/>
                        </a:solidFill>
                        <a:effectLst/>
                        <a:latin typeface="Arial" panose="020B0604020202020204" pitchFamily="34" charset="0"/>
                        <a:ea typeface="Times New Roman" panose="02020603050405020304" pitchFamily="18" charset="0"/>
                      </a:endParaRPr>
                    </a:p>
                  </a:txBody>
                  <a:tcPr marL="68578" marR="68578" marT="0" marB="0"/>
                </a:tc>
              </a:tr>
              <a:tr h="243681">
                <a:tc>
                  <a:txBody>
                    <a:bodyPr/>
                    <a:lstStyle/>
                    <a:p>
                      <a:pPr algn="just">
                        <a:spcBef>
                          <a:spcPts val="600"/>
                        </a:spcBef>
                        <a:spcAft>
                          <a:spcPts val="0"/>
                        </a:spcAft>
                      </a:pPr>
                      <a:r>
                        <a:rPr lang="cs-CZ" sz="1600">
                          <a:solidFill>
                            <a:schemeClr val="bg1"/>
                          </a:solidFill>
                          <a:effectLst/>
                        </a:rPr>
                        <a:t>?</a:t>
                      </a:r>
                      <a:endParaRPr lang="cs-CZ" sz="1600">
                        <a:solidFill>
                          <a:schemeClr val="bg1"/>
                        </a:solidFill>
                        <a:effectLst/>
                        <a:latin typeface="Arial" panose="020B0604020202020204" pitchFamily="34" charset="0"/>
                        <a:ea typeface="Times New Roman" panose="02020603050405020304" pitchFamily="18" charset="0"/>
                      </a:endParaRPr>
                    </a:p>
                  </a:txBody>
                  <a:tcPr marL="68578" marR="68578" marT="0" marB="0"/>
                </a:tc>
                <a:tc>
                  <a:txBody>
                    <a:bodyPr/>
                    <a:lstStyle/>
                    <a:p>
                      <a:pPr algn="just">
                        <a:spcBef>
                          <a:spcPts val="600"/>
                        </a:spcBef>
                        <a:spcAft>
                          <a:spcPts val="0"/>
                        </a:spcAft>
                      </a:pPr>
                      <a:r>
                        <a:rPr lang="cs-CZ" sz="1600">
                          <a:solidFill>
                            <a:schemeClr val="bg1"/>
                          </a:solidFill>
                          <a:effectLst/>
                        </a:rPr>
                        <a:t> </a:t>
                      </a:r>
                      <a:endParaRPr lang="cs-CZ" sz="1600">
                        <a:solidFill>
                          <a:schemeClr val="bg1"/>
                        </a:solidFill>
                        <a:effectLst/>
                        <a:latin typeface="Arial" panose="020B0604020202020204" pitchFamily="34" charset="0"/>
                        <a:ea typeface="Times New Roman" panose="02020603050405020304" pitchFamily="18" charset="0"/>
                      </a:endParaRPr>
                    </a:p>
                  </a:txBody>
                  <a:tcPr marL="68578" marR="68578" marT="0" marB="0"/>
                </a:tc>
                <a:tc>
                  <a:txBody>
                    <a:bodyPr/>
                    <a:lstStyle/>
                    <a:p>
                      <a:pPr algn="just">
                        <a:spcBef>
                          <a:spcPts val="600"/>
                        </a:spcBef>
                        <a:spcAft>
                          <a:spcPts val="0"/>
                        </a:spcAft>
                      </a:pPr>
                      <a:r>
                        <a:rPr lang="cs-CZ" sz="1600" dirty="0">
                          <a:solidFill>
                            <a:schemeClr val="bg1"/>
                          </a:solidFill>
                          <a:effectLst/>
                        </a:rPr>
                        <a:t>Charakter vlivu nejde jednoznačně určit</a:t>
                      </a:r>
                      <a:endParaRPr lang="cs-CZ" sz="1600" dirty="0">
                        <a:solidFill>
                          <a:schemeClr val="bg1"/>
                        </a:solidFill>
                        <a:effectLst/>
                        <a:latin typeface="Arial" panose="020B0604020202020204" pitchFamily="34" charset="0"/>
                        <a:ea typeface="Times New Roman" panose="02020603050405020304" pitchFamily="18" charset="0"/>
                      </a:endParaRPr>
                    </a:p>
                  </a:txBody>
                  <a:tcPr marL="68578" marR="68578" marT="0" marB="0"/>
                </a:tc>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a:xfrm>
            <a:off x="228600" y="0"/>
            <a:ext cx="8915400" cy="764704"/>
          </a:xfrm>
        </p:spPr>
        <p:txBody>
          <a:bodyPr anchor="t"/>
          <a:lstStyle/>
          <a:p>
            <a:pPr algn="ctr" eaLnBrk="1" hangingPunct="1"/>
            <a:r>
              <a:rPr lang="cs-CZ" altLang="cs-CZ" sz="2000" b="1" i="0" dirty="0" smtClean="0">
                <a:solidFill>
                  <a:schemeClr val="tx1"/>
                </a:solidFill>
                <a:latin typeface="Arial" panose="020B0604020202020204" pitchFamily="34" charset="0"/>
              </a:rPr>
              <a:t>C.2.	PŘEDPOKLÁDANÉ VLIVY NA VÝSLEDKY SWOT ANALÝZY </a:t>
            </a:r>
            <a:br>
              <a:rPr lang="cs-CZ" altLang="cs-CZ" sz="2000" b="1" i="0" dirty="0" smtClean="0">
                <a:solidFill>
                  <a:schemeClr val="tx1"/>
                </a:solidFill>
                <a:latin typeface="Arial" panose="020B0604020202020204" pitchFamily="34" charset="0"/>
              </a:rPr>
            </a:br>
            <a:r>
              <a:rPr lang="cs-CZ" altLang="cs-CZ" sz="1800" i="0" dirty="0" smtClean="0">
                <a:solidFill>
                  <a:schemeClr val="tx1"/>
                </a:solidFill>
                <a:latin typeface="Arial" panose="020B0604020202020204" pitchFamily="34" charset="0"/>
              </a:rPr>
              <a:t>Příklad hodnotící tabulky</a:t>
            </a:r>
            <a:endParaRPr lang="cs-CZ" altLang="cs-CZ" sz="2800" i="0" dirty="0" smtClean="0">
              <a:solidFill>
                <a:schemeClr val="tx1"/>
              </a:solidFill>
              <a:latin typeface="Arial" panose="020B0604020202020204" pitchFamily="34" charset="0"/>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986107791"/>
              </p:ext>
            </p:extLst>
          </p:nvPr>
        </p:nvGraphicFramePr>
        <p:xfrm>
          <a:off x="228600" y="980730"/>
          <a:ext cx="8807897" cy="5544615"/>
        </p:xfrm>
        <a:graphic>
          <a:graphicData uri="http://schemas.openxmlformats.org/drawingml/2006/table">
            <a:tbl>
              <a:tblPr firstRow="1" firstCol="1" bandRow="1">
                <a:tableStyleId>{5C22544A-7EE6-4342-B048-85BDC9FD1C3A}</a:tableStyleId>
              </a:tblPr>
              <a:tblGrid>
                <a:gridCol w="2658679"/>
                <a:gridCol w="1390895"/>
                <a:gridCol w="4758323"/>
              </a:tblGrid>
              <a:tr h="452076">
                <a:tc>
                  <a:txBody>
                    <a:bodyPr/>
                    <a:lstStyle/>
                    <a:p>
                      <a:pPr algn="ctr">
                        <a:spcBef>
                          <a:spcPts val="200"/>
                        </a:spcBef>
                        <a:spcAft>
                          <a:spcPts val="200"/>
                        </a:spcAft>
                      </a:pPr>
                      <a:r>
                        <a:rPr lang="cs-CZ" sz="1400" spc="-10" dirty="0" smtClean="0">
                          <a:solidFill>
                            <a:schemeClr val="bg1"/>
                          </a:solidFill>
                          <a:effectLst/>
                        </a:rPr>
                        <a:t>Problém k řešení</a:t>
                      </a:r>
                      <a:endParaRPr lang="cs-CZ" sz="1400" b="1" spc="-10" dirty="0">
                        <a:solidFill>
                          <a:schemeClr val="bg1"/>
                        </a:solidFill>
                        <a:effectLst/>
                        <a:latin typeface="Arial" panose="020B0604020202020204" pitchFamily="34" charset="0"/>
                        <a:ea typeface="Calibri" panose="020F0502020204030204" pitchFamily="34" charset="0"/>
                      </a:endParaRPr>
                    </a:p>
                  </a:txBody>
                  <a:tcPr marL="65435" marR="65435" marT="0" marB="0" anchor="ctr"/>
                </a:tc>
                <a:tc>
                  <a:txBody>
                    <a:bodyPr/>
                    <a:lstStyle/>
                    <a:p>
                      <a:pPr algn="ctr">
                        <a:spcBef>
                          <a:spcPts val="200"/>
                        </a:spcBef>
                        <a:spcAft>
                          <a:spcPts val="200"/>
                        </a:spcAft>
                      </a:pPr>
                      <a:r>
                        <a:rPr lang="cs-CZ" sz="1400" spc="-10" dirty="0">
                          <a:solidFill>
                            <a:schemeClr val="bg1"/>
                          </a:solidFill>
                          <a:effectLst/>
                        </a:rPr>
                        <a:t>Účinek MP hl. m. Prahy</a:t>
                      </a:r>
                      <a:endParaRPr lang="cs-CZ" sz="1400" b="1" spc="-10" dirty="0">
                        <a:solidFill>
                          <a:schemeClr val="bg1"/>
                        </a:solidFill>
                        <a:effectLst/>
                        <a:latin typeface="Arial" panose="020B0604020202020204" pitchFamily="34" charset="0"/>
                        <a:ea typeface="Calibri" panose="020F0502020204030204" pitchFamily="34" charset="0"/>
                      </a:endParaRPr>
                    </a:p>
                  </a:txBody>
                  <a:tcPr marL="65435" marR="65435" marT="0" marB="0" anchor="ctr"/>
                </a:tc>
                <a:tc>
                  <a:txBody>
                    <a:bodyPr/>
                    <a:lstStyle/>
                    <a:p>
                      <a:pPr algn="ctr">
                        <a:spcBef>
                          <a:spcPts val="200"/>
                        </a:spcBef>
                        <a:spcAft>
                          <a:spcPts val="200"/>
                        </a:spcAft>
                      </a:pPr>
                      <a:r>
                        <a:rPr lang="cs-CZ" sz="1400" spc="-10">
                          <a:solidFill>
                            <a:schemeClr val="bg1"/>
                          </a:solidFill>
                          <a:effectLst/>
                        </a:rPr>
                        <a:t>Komentář</a:t>
                      </a:r>
                      <a:endParaRPr lang="cs-CZ" sz="1400" b="1" spc="-10">
                        <a:solidFill>
                          <a:schemeClr val="bg1"/>
                        </a:solidFill>
                        <a:effectLst/>
                        <a:latin typeface="Arial" panose="020B0604020202020204" pitchFamily="34" charset="0"/>
                        <a:ea typeface="Calibri" panose="020F0502020204030204" pitchFamily="34" charset="0"/>
                      </a:endParaRPr>
                    </a:p>
                  </a:txBody>
                  <a:tcPr marL="65435" marR="65435" marT="0" marB="0" anchor="ctr"/>
                </a:tc>
              </a:tr>
              <a:tr h="226037">
                <a:tc gridSpan="3">
                  <a:txBody>
                    <a:bodyPr/>
                    <a:lstStyle/>
                    <a:p>
                      <a:pPr algn="just">
                        <a:spcBef>
                          <a:spcPts val="1200"/>
                        </a:spcBef>
                        <a:spcAft>
                          <a:spcPts val="0"/>
                        </a:spcAft>
                        <a:tabLst>
                          <a:tab pos="540385" algn="l"/>
                        </a:tabLst>
                      </a:pPr>
                      <a:r>
                        <a:rPr lang="cs-CZ" sz="1400" dirty="0" smtClean="0">
                          <a:solidFill>
                            <a:schemeClr val="bg1"/>
                          </a:solidFill>
                          <a:effectLst/>
                        </a:rPr>
                        <a:t>ŠIRŠÍ VZTAHY</a:t>
                      </a:r>
                      <a:endParaRPr lang="cs-CZ" sz="1400" b="1" dirty="0">
                        <a:solidFill>
                          <a:schemeClr val="bg1"/>
                        </a:solidFill>
                        <a:effectLst/>
                        <a:latin typeface="Calibri" panose="020F0502020204030204" pitchFamily="34" charset="0"/>
                      </a:endParaRPr>
                    </a:p>
                  </a:txBody>
                  <a:tcPr marL="65435" marR="65435" marT="0" marB="0"/>
                </a:tc>
                <a:tc hMerge="1">
                  <a:txBody>
                    <a:bodyPr/>
                    <a:lstStyle/>
                    <a:p>
                      <a:endParaRPr lang="cs-CZ"/>
                    </a:p>
                  </a:txBody>
                  <a:tcPr/>
                </a:tc>
                <a:tc hMerge="1">
                  <a:txBody>
                    <a:bodyPr/>
                    <a:lstStyle/>
                    <a:p>
                      <a:endParaRPr lang="cs-CZ"/>
                    </a:p>
                  </a:txBody>
                  <a:tcPr/>
                </a:tc>
              </a:tr>
              <a:tr h="1130189">
                <a:tc>
                  <a:txBody>
                    <a:bodyPr/>
                    <a:lstStyle/>
                    <a:p>
                      <a:pPr marL="0" algn="l" defTabSz="914400" rtl="0" eaLnBrk="1" latinLnBrk="0" hangingPunct="1">
                        <a:spcBef>
                          <a:spcPts val="600"/>
                        </a:spcBef>
                        <a:spcAft>
                          <a:spcPts val="0"/>
                        </a:spcAft>
                      </a:pPr>
                      <a:r>
                        <a:rPr lang="cs-CZ" sz="1400" b="0" kern="1200" dirty="0" smtClean="0">
                          <a:solidFill>
                            <a:schemeClr val="bg1"/>
                          </a:solidFill>
                          <a:effectLst/>
                          <a:latin typeface="+mn-lt"/>
                          <a:ea typeface="+mn-ea"/>
                          <a:cs typeface="+mn-cs"/>
                        </a:rPr>
                        <a:t>Neúplnost a nedostatečná kapacita dopravní a technické infrastruktury v rámci metropolitního regionu a návaznost na hlavní evropské sítě</a:t>
                      </a:r>
                      <a:endParaRPr lang="cs-CZ" sz="1400" b="0" kern="1200" dirty="0">
                        <a:solidFill>
                          <a:schemeClr val="bg1"/>
                        </a:solidFill>
                        <a:effectLst/>
                        <a:latin typeface="+mn-lt"/>
                        <a:ea typeface="+mn-ea"/>
                        <a:cs typeface="+mn-cs"/>
                      </a:endParaRPr>
                    </a:p>
                  </a:txBody>
                  <a:tcPr marL="65435" marR="65435" marT="0" marB="0">
                    <a:solidFill>
                      <a:schemeClr val="tx2">
                        <a:lumMod val="40000"/>
                        <a:lumOff val="60000"/>
                      </a:schemeClr>
                    </a:solidFill>
                  </a:tcPr>
                </a:tc>
                <a:tc>
                  <a:txBody>
                    <a:bodyPr/>
                    <a:lstStyle/>
                    <a:p>
                      <a:pPr algn="ctr">
                        <a:spcBef>
                          <a:spcPts val="600"/>
                        </a:spcBef>
                        <a:spcAft>
                          <a:spcPts val="0"/>
                        </a:spcAft>
                      </a:pPr>
                      <a:r>
                        <a:rPr lang="cs-CZ" sz="1400" b="1" dirty="0" smtClean="0">
                          <a:solidFill>
                            <a:schemeClr val="bg1"/>
                          </a:solidFill>
                          <a:effectLst/>
                        </a:rPr>
                        <a:t>+</a:t>
                      </a:r>
                      <a:endParaRPr lang="cs-CZ" sz="1400" b="1" dirty="0">
                        <a:solidFill>
                          <a:schemeClr val="bg1"/>
                        </a:solidFill>
                        <a:effectLst/>
                        <a:latin typeface="Arial" panose="020B0604020202020204" pitchFamily="34" charset="0"/>
                        <a:ea typeface="Times New Roman" panose="02020603050405020304" pitchFamily="18" charset="0"/>
                      </a:endParaRPr>
                    </a:p>
                  </a:txBody>
                  <a:tcPr marL="65435" marR="65435" marT="0" marB="0">
                    <a:solidFill>
                      <a:schemeClr val="tx2">
                        <a:lumMod val="40000"/>
                        <a:lumOff val="60000"/>
                      </a:schemeClr>
                    </a:solidFill>
                  </a:tcPr>
                </a:tc>
                <a:tc>
                  <a:txBody>
                    <a:bodyPr/>
                    <a:lstStyle/>
                    <a:p>
                      <a:pPr algn="just">
                        <a:spcBef>
                          <a:spcPts val="600"/>
                        </a:spcBef>
                        <a:spcAft>
                          <a:spcPts val="0"/>
                        </a:spcAft>
                      </a:pPr>
                      <a:r>
                        <a:rPr lang="cs-CZ" sz="1400" kern="1200" dirty="0" smtClean="0">
                          <a:solidFill>
                            <a:schemeClr val="bg1"/>
                          </a:solidFill>
                          <a:effectLst/>
                          <a:latin typeface="+mn-lt"/>
                          <a:ea typeface="+mn-ea"/>
                          <a:cs typeface="+mn-cs"/>
                        </a:rPr>
                        <a:t>MPP řeší velkou část problémů dopravní a technické infrastruktury. Řadu deficitů explicitně zařazuje mezi metropolitní investiční priority</a:t>
                      </a:r>
                      <a:endParaRPr lang="cs-CZ" sz="1400" kern="1200" dirty="0">
                        <a:solidFill>
                          <a:schemeClr val="bg1"/>
                        </a:solidFill>
                        <a:effectLst/>
                        <a:latin typeface="+mn-lt"/>
                        <a:ea typeface="+mn-ea"/>
                        <a:cs typeface="+mn-cs"/>
                      </a:endParaRPr>
                    </a:p>
                  </a:txBody>
                  <a:tcPr marL="65435" marR="65435" marT="0" marB="0">
                    <a:solidFill>
                      <a:schemeClr val="tx2">
                        <a:lumMod val="40000"/>
                        <a:lumOff val="60000"/>
                      </a:schemeClr>
                    </a:solidFill>
                  </a:tcPr>
                </a:tc>
              </a:tr>
              <a:tr h="904151">
                <a:tc>
                  <a:txBody>
                    <a:bodyPr/>
                    <a:lstStyle/>
                    <a:p>
                      <a:pPr marL="0" marR="0" indent="0" algn="l" defTabSz="914400" rtl="0" eaLnBrk="1" fontAlgn="auto" latinLnBrk="0" hangingPunct="1">
                        <a:lnSpc>
                          <a:spcPct val="100000"/>
                        </a:lnSpc>
                        <a:spcBef>
                          <a:spcPts val="600"/>
                        </a:spcBef>
                        <a:spcAft>
                          <a:spcPts val="0"/>
                        </a:spcAft>
                        <a:buClrTx/>
                        <a:buSzTx/>
                        <a:buFontTx/>
                        <a:buNone/>
                        <a:tabLst/>
                        <a:defRPr/>
                      </a:pPr>
                      <a:r>
                        <a:rPr lang="cs-CZ" sz="1400" b="0" kern="1200" dirty="0" smtClean="0">
                          <a:solidFill>
                            <a:schemeClr val="bg1"/>
                          </a:solidFill>
                          <a:effectLst/>
                          <a:latin typeface="+mn-lt"/>
                          <a:ea typeface="+mn-ea"/>
                          <a:cs typeface="+mn-cs"/>
                        </a:rPr>
                        <a:t>Zvýšení významu železnice v regionální dopravě</a:t>
                      </a:r>
                    </a:p>
                    <a:p>
                      <a:pPr marL="0" algn="l" defTabSz="914400" rtl="0" eaLnBrk="1" latinLnBrk="0" hangingPunct="1">
                        <a:spcBef>
                          <a:spcPts val="600"/>
                        </a:spcBef>
                        <a:spcAft>
                          <a:spcPts val="0"/>
                        </a:spcAft>
                      </a:pPr>
                      <a:endParaRPr lang="cs-CZ" sz="1400" b="0" kern="1200" dirty="0">
                        <a:solidFill>
                          <a:schemeClr val="bg1"/>
                        </a:solidFill>
                        <a:effectLst/>
                        <a:latin typeface="+mn-lt"/>
                        <a:ea typeface="+mn-ea"/>
                        <a:cs typeface="+mn-cs"/>
                      </a:endParaRPr>
                    </a:p>
                  </a:txBody>
                  <a:tcPr marL="65435" marR="65435" marT="0" marB="0">
                    <a:solidFill>
                      <a:schemeClr val="accent1">
                        <a:lumMod val="40000"/>
                        <a:lumOff val="60000"/>
                      </a:schemeClr>
                    </a:solidFill>
                  </a:tcPr>
                </a:tc>
                <a:tc>
                  <a:txBody>
                    <a:bodyPr/>
                    <a:lstStyle/>
                    <a:p>
                      <a:pPr marL="0" marR="0" indent="0" algn="ctr" defTabSz="914400" rtl="0" eaLnBrk="1" fontAlgn="auto" latinLnBrk="0" hangingPunct="1">
                        <a:lnSpc>
                          <a:spcPct val="100000"/>
                        </a:lnSpc>
                        <a:spcBef>
                          <a:spcPts val="600"/>
                        </a:spcBef>
                        <a:spcAft>
                          <a:spcPts val="0"/>
                        </a:spcAft>
                        <a:buClrTx/>
                        <a:buSzTx/>
                        <a:buFontTx/>
                        <a:buNone/>
                        <a:tabLst/>
                        <a:defRPr/>
                      </a:pPr>
                      <a:r>
                        <a:rPr lang="cs-CZ" sz="1400" b="1" dirty="0" smtClean="0">
                          <a:solidFill>
                            <a:schemeClr val="bg1"/>
                          </a:solidFill>
                          <a:effectLst/>
                        </a:rPr>
                        <a:t>+</a:t>
                      </a:r>
                      <a:endParaRPr lang="cs-CZ" sz="1400" b="1" dirty="0" smtClean="0">
                        <a:solidFill>
                          <a:schemeClr val="bg1"/>
                        </a:solidFill>
                        <a:effectLst/>
                        <a:latin typeface="Arial" panose="020B0604020202020204" pitchFamily="34" charset="0"/>
                        <a:ea typeface="Times New Roman" panose="02020603050405020304" pitchFamily="18" charset="0"/>
                      </a:endParaRPr>
                    </a:p>
                    <a:p>
                      <a:pPr marL="0" algn="just" defTabSz="914400" rtl="0" eaLnBrk="1" latinLnBrk="0" hangingPunct="1">
                        <a:spcBef>
                          <a:spcPts val="600"/>
                        </a:spcBef>
                        <a:spcAft>
                          <a:spcPts val="0"/>
                        </a:spcAft>
                      </a:pPr>
                      <a:endParaRPr lang="cs-CZ" sz="1400" kern="1200" dirty="0">
                        <a:solidFill>
                          <a:schemeClr val="bg1"/>
                        </a:solidFill>
                        <a:effectLst/>
                        <a:latin typeface="+mn-lt"/>
                        <a:ea typeface="+mn-ea"/>
                        <a:cs typeface="+mn-cs"/>
                      </a:endParaRPr>
                    </a:p>
                  </a:txBody>
                  <a:tcPr marL="65435" marR="65435" marT="0" marB="0">
                    <a:solidFill>
                      <a:schemeClr val="accent1">
                        <a:lumMod val="40000"/>
                        <a:lumOff val="60000"/>
                      </a:schemeClr>
                    </a:solidFill>
                  </a:tcPr>
                </a:tc>
                <a:tc>
                  <a:txBody>
                    <a:bodyPr/>
                    <a:lstStyle/>
                    <a:p>
                      <a:pPr marL="0" algn="just" defTabSz="914400" rtl="0" eaLnBrk="1" latinLnBrk="0" hangingPunct="1">
                        <a:spcBef>
                          <a:spcPts val="600"/>
                        </a:spcBef>
                        <a:spcAft>
                          <a:spcPts val="0"/>
                        </a:spcAft>
                      </a:pPr>
                      <a:r>
                        <a:rPr lang="cs-CZ" sz="1400" kern="1200" dirty="0" smtClean="0">
                          <a:solidFill>
                            <a:schemeClr val="bg1"/>
                          </a:solidFill>
                          <a:effectLst/>
                          <a:latin typeface="+mn-lt"/>
                          <a:ea typeface="+mn-ea"/>
                          <a:cs typeface="+mn-cs"/>
                        </a:rPr>
                        <a:t>MPP podporuje a vytváří podmínky pro další rozvoj kolejové dopravy. Velká část navazující metropolitní oblasti nicméně je a patrně dále bude obsluhována autobusovou nebo IAD dopravou.</a:t>
                      </a:r>
                      <a:endParaRPr lang="cs-CZ" sz="1400" kern="1200" dirty="0">
                        <a:solidFill>
                          <a:schemeClr val="bg1"/>
                        </a:solidFill>
                        <a:effectLst/>
                        <a:latin typeface="+mn-lt"/>
                        <a:ea typeface="+mn-ea"/>
                        <a:cs typeface="+mn-cs"/>
                      </a:endParaRPr>
                    </a:p>
                  </a:txBody>
                  <a:tcPr marL="65435" marR="65435" marT="0" marB="0">
                    <a:solidFill>
                      <a:schemeClr val="accent1">
                        <a:lumMod val="40000"/>
                        <a:lumOff val="60000"/>
                      </a:schemeClr>
                    </a:solidFill>
                  </a:tcPr>
                </a:tc>
              </a:tr>
              <a:tr h="1130189">
                <a:tc>
                  <a:txBody>
                    <a:bodyPr/>
                    <a:lstStyle/>
                    <a:p>
                      <a:pPr marL="0" marR="0" indent="0" algn="l" defTabSz="914400" rtl="0" eaLnBrk="1" fontAlgn="auto" latinLnBrk="0" hangingPunct="1">
                        <a:lnSpc>
                          <a:spcPct val="100000"/>
                        </a:lnSpc>
                        <a:spcBef>
                          <a:spcPts val="600"/>
                        </a:spcBef>
                        <a:spcAft>
                          <a:spcPts val="0"/>
                        </a:spcAft>
                        <a:buClrTx/>
                        <a:buSzTx/>
                        <a:buFontTx/>
                        <a:buNone/>
                        <a:tabLst/>
                        <a:defRPr/>
                      </a:pPr>
                      <a:r>
                        <a:rPr lang="cs-CZ" sz="1400" b="0" kern="1200" dirty="0" smtClean="0">
                          <a:solidFill>
                            <a:schemeClr val="bg1"/>
                          </a:solidFill>
                          <a:effectLst/>
                          <a:latin typeface="+mn-lt"/>
                          <a:ea typeface="+mn-ea"/>
                          <a:cs typeface="+mn-cs"/>
                        </a:rPr>
                        <a:t>Malá stabilita a nejasná identifikace vhodných ploch a lokalit pro umístění významných stavebních akcí s mezinárodní prestiží</a:t>
                      </a:r>
                      <a:endParaRPr lang="cs-CZ" sz="1400" b="0" kern="1200" dirty="0">
                        <a:solidFill>
                          <a:schemeClr val="bg1"/>
                        </a:solidFill>
                        <a:effectLst/>
                        <a:latin typeface="+mn-lt"/>
                        <a:ea typeface="+mn-ea"/>
                        <a:cs typeface="+mn-cs"/>
                      </a:endParaRPr>
                    </a:p>
                  </a:txBody>
                  <a:tcPr marL="65435" marR="65435" marT="0" marB="0">
                    <a:solidFill>
                      <a:schemeClr val="tx2">
                        <a:lumMod val="40000"/>
                        <a:lumOff val="60000"/>
                      </a:schemeClr>
                    </a:solidFill>
                  </a:tcPr>
                </a:tc>
                <a:tc>
                  <a:txBody>
                    <a:bodyPr/>
                    <a:lstStyle/>
                    <a:p>
                      <a:pPr algn="ctr">
                        <a:spcBef>
                          <a:spcPts val="600"/>
                        </a:spcBef>
                        <a:spcAft>
                          <a:spcPts val="0"/>
                        </a:spcAft>
                      </a:pPr>
                      <a:r>
                        <a:rPr lang="cs-CZ" sz="1400" b="1" dirty="0" smtClean="0">
                          <a:solidFill>
                            <a:schemeClr val="bg1"/>
                          </a:solidFill>
                          <a:effectLst/>
                        </a:rPr>
                        <a:t>+</a:t>
                      </a:r>
                      <a:endParaRPr lang="cs-CZ" sz="1400" b="1" dirty="0">
                        <a:solidFill>
                          <a:schemeClr val="bg1"/>
                        </a:solidFill>
                        <a:effectLst/>
                        <a:latin typeface="Arial" panose="020B0604020202020204" pitchFamily="34" charset="0"/>
                        <a:ea typeface="Times New Roman" panose="02020603050405020304" pitchFamily="18" charset="0"/>
                      </a:endParaRPr>
                    </a:p>
                  </a:txBody>
                  <a:tcPr marL="65435" marR="65435" marT="0" marB="0">
                    <a:solidFill>
                      <a:schemeClr val="tx2">
                        <a:lumMod val="40000"/>
                        <a:lumOff val="60000"/>
                      </a:schemeClr>
                    </a:solidFill>
                  </a:tcPr>
                </a:tc>
                <a:tc>
                  <a:txBody>
                    <a:bodyPr/>
                    <a:lstStyle/>
                    <a:p>
                      <a:pPr marL="0" algn="just" defTabSz="914400" rtl="0" eaLnBrk="1" latinLnBrk="0" hangingPunct="1">
                        <a:spcBef>
                          <a:spcPts val="600"/>
                        </a:spcBef>
                        <a:spcAft>
                          <a:spcPts val="0"/>
                        </a:spcAft>
                      </a:pPr>
                      <a:r>
                        <a:rPr lang="cs-CZ" sz="1400" kern="1200" dirty="0" smtClean="0">
                          <a:solidFill>
                            <a:schemeClr val="bg1"/>
                          </a:solidFill>
                          <a:effectLst/>
                          <a:latin typeface="+mn-lt"/>
                          <a:ea typeface="+mn-ea"/>
                          <a:cs typeface="+mn-cs"/>
                        </a:rPr>
                        <a:t>MPP toto řešení např. návrhem transformační lokality Nové Bubny, ve které  regulativy v území umožňují vznik celoměstsky významné městské čtvrti s pestrou škálou využití, včetně významných staveb veřejné vybavenosti. </a:t>
                      </a:r>
                      <a:endParaRPr lang="cs-CZ" sz="1400" kern="1200" dirty="0">
                        <a:solidFill>
                          <a:schemeClr val="bg1"/>
                        </a:solidFill>
                        <a:effectLst/>
                        <a:latin typeface="+mn-lt"/>
                        <a:ea typeface="+mn-ea"/>
                        <a:cs typeface="+mn-cs"/>
                      </a:endParaRPr>
                    </a:p>
                  </a:txBody>
                  <a:tcPr marL="65435" marR="65435" marT="0" marB="0">
                    <a:solidFill>
                      <a:schemeClr val="tx2">
                        <a:lumMod val="40000"/>
                        <a:lumOff val="60000"/>
                      </a:schemeClr>
                    </a:solidFill>
                  </a:tcPr>
                </a:tc>
              </a:tr>
              <a:tr h="1701973">
                <a:tc>
                  <a:txBody>
                    <a:bodyPr/>
                    <a:lstStyle/>
                    <a:p>
                      <a:pPr marL="0" marR="0" indent="0" algn="l" defTabSz="914400" rtl="0" eaLnBrk="1" fontAlgn="auto" latinLnBrk="0" hangingPunct="1">
                        <a:lnSpc>
                          <a:spcPct val="100000"/>
                        </a:lnSpc>
                        <a:spcBef>
                          <a:spcPts val="600"/>
                        </a:spcBef>
                        <a:spcAft>
                          <a:spcPts val="0"/>
                        </a:spcAft>
                        <a:buClrTx/>
                        <a:buSzTx/>
                        <a:buFontTx/>
                        <a:buNone/>
                        <a:tabLst/>
                        <a:defRPr/>
                      </a:pPr>
                      <a:r>
                        <a:rPr lang="cs-CZ" sz="1400" b="0" kern="1200" dirty="0" smtClean="0">
                          <a:solidFill>
                            <a:schemeClr val="bg1"/>
                          </a:solidFill>
                          <a:effectLst/>
                          <a:latin typeface="+mn-lt"/>
                          <a:ea typeface="+mn-ea"/>
                          <a:cs typeface="+mn-cs"/>
                        </a:rPr>
                        <a:t>Absence koordinace rozvoje bydlení a dalších aktivit v rámci města a příměstského území</a:t>
                      </a:r>
                      <a:endParaRPr lang="cs-CZ" sz="1400" b="0" kern="1200" dirty="0">
                        <a:solidFill>
                          <a:schemeClr val="bg1"/>
                        </a:solidFill>
                        <a:effectLst/>
                        <a:latin typeface="+mn-lt"/>
                        <a:ea typeface="+mn-ea"/>
                        <a:cs typeface="+mn-cs"/>
                      </a:endParaRPr>
                    </a:p>
                  </a:txBody>
                  <a:tcPr marL="65435" marR="65435" marT="0" marB="0">
                    <a:solidFill>
                      <a:schemeClr val="accent1">
                        <a:lumMod val="40000"/>
                        <a:lumOff val="60000"/>
                      </a:schemeClr>
                    </a:solidFill>
                  </a:tcPr>
                </a:tc>
                <a:tc>
                  <a:txBody>
                    <a:bodyPr/>
                    <a:lstStyle/>
                    <a:p>
                      <a:pPr algn="ctr">
                        <a:spcBef>
                          <a:spcPts val="600"/>
                        </a:spcBef>
                        <a:spcAft>
                          <a:spcPts val="0"/>
                        </a:spcAft>
                      </a:pPr>
                      <a:r>
                        <a:rPr lang="cs-CZ" sz="1400" b="1" dirty="0" smtClean="0">
                          <a:solidFill>
                            <a:schemeClr val="bg1"/>
                          </a:solidFill>
                          <a:effectLst/>
                        </a:rPr>
                        <a:t>-/0</a:t>
                      </a:r>
                      <a:endParaRPr lang="cs-CZ" sz="1400" b="1" dirty="0">
                        <a:solidFill>
                          <a:schemeClr val="bg1"/>
                        </a:solidFill>
                        <a:effectLst/>
                        <a:latin typeface="Arial" panose="020B0604020202020204" pitchFamily="34" charset="0"/>
                        <a:ea typeface="Times New Roman" panose="02020603050405020304" pitchFamily="18" charset="0"/>
                      </a:endParaRPr>
                    </a:p>
                  </a:txBody>
                  <a:tcPr marL="65435" marR="65435" marT="0" marB="0">
                    <a:solidFill>
                      <a:schemeClr val="accent1">
                        <a:lumMod val="40000"/>
                        <a:lumOff val="60000"/>
                      </a:schemeClr>
                    </a:solidFill>
                  </a:tcPr>
                </a:tc>
                <a:tc>
                  <a:txBody>
                    <a:bodyPr/>
                    <a:lstStyle/>
                    <a:p>
                      <a:pPr marL="0" algn="just" defTabSz="914400" rtl="0" eaLnBrk="1" latinLnBrk="0" hangingPunct="1">
                        <a:spcBef>
                          <a:spcPts val="600"/>
                        </a:spcBef>
                        <a:spcAft>
                          <a:spcPts val="0"/>
                        </a:spcAft>
                      </a:pPr>
                      <a:r>
                        <a:rPr lang="cs-CZ" sz="1400" kern="1200" dirty="0" smtClean="0">
                          <a:solidFill>
                            <a:schemeClr val="bg1"/>
                          </a:solidFill>
                          <a:effectLst/>
                          <a:latin typeface="+mn-lt"/>
                          <a:ea typeface="+mn-ea"/>
                          <a:cs typeface="+mn-cs"/>
                        </a:rPr>
                        <a:t>MPP posiluje koncentraci funkcí vnitřního města, zároveň nepodporuje další územní rozvoj sídel na území Prahy mimo „kompaktní město“ a neřeší (nemůže řešit) nekoordinovaný rozvoj v zázemí města mimo jeho administrativní hranice (v kontaktním území ani ve vzdálenějších částech metropolitního regionu)</a:t>
                      </a:r>
                      <a:endParaRPr lang="cs-CZ" sz="1400" kern="1200" dirty="0">
                        <a:solidFill>
                          <a:schemeClr val="bg1"/>
                        </a:solidFill>
                        <a:effectLst/>
                        <a:latin typeface="+mn-lt"/>
                        <a:ea typeface="+mn-ea"/>
                        <a:cs typeface="+mn-cs"/>
                      </a:endParaRPr>
                    </a:p>
                  </a:txBody>
                  <a:tcPr marL="65435" marR="65435" marT="0" marB="0">
                    <a:solidFill>
                      <a:schemeClr val="accent1">
                        <a:lumMod val="40000"/>
                        <a:lumOff val="60000"/>
                      </a:schemeClr>
                    </a:solidFill>
                  </a:tcPr>
                </a:tc>
              </a:tr>
            </a:tbl>
          </a:graphicData>
        </a:graphic>
      </p:graphicFrame>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0" y="228600"/>
            <a:ext cx="8915400" cy="609600"/>
          </a:xfrm>
        </p:spPr>
        <p:txBody>
          <a:bodyPr anchor="t"/>
          <a:lstStyle/>
          <a:p>
            <a:pPr algn="ctr" eaLnBrk="1" hangingPunct="1"/>
            <a:r>
              <a:rPr lang="cs-CZ" altLang="cs-CZ" sz="2800" b="1" i="0" dirty="0" smtClean="0">
                <a:solidFill>
                  <a:schemeClr val="tx1"/>
                </a:solidFill>
                <a:latin typeface="Arial" panose="020B0604020202020204" pitchFamily="34" charset="0"/>
              </a:rPr>
              <a:t>C. VYHODNOCENÍ VLIVŮ MPP NA SKUTEČNOSTI ZJIŠTĚNÉ V ÚAP</a:t>
            </a:r>
          </a:p>
        </p:txBody>
      </p:sp>
      <p:sp>
        <p:nvSpPr>
          <p:cNvPr id="8195" name="Rectangle 3"/>
          <p:cNvSpPr>
            <a:spLocks noGrp="1" noChangeArrowheads="1"/>
          </p:cNvSpPr>
          <p:nvPr>
            <p:ph type="body" idx="1"/>
          </p:nvPr>
        </p:nvSpPr>
        <p:spPr>
          <a:xfrm>
            <a:off x="0" y="1447800"/>
            <a:ext cx="9144000" cy="5029200"/>
          </a:xfrm>
        </p:spPr>
        <p:txBody>
          <a:bodyPr/>
          <a:lstStyle/>
          <a:p>
            <a:pPr eaLnBrk="1" hangingPunct="1">
              <a:buClr>
                <a:schemeClr val="accent1"/>
              </a:buClr>
              <a:buFont typeface="Wingdings" panose="05000000000000000000" pitchFamily="2" charset="2"/>
              <a:buChar char="n"/>
            </a:pPr>
            <a:r>
              <a:rPr lang="cs-CZ" altLang="cs-CZ" sz="2000" smtClean="0">
                <a:latin typeface="Arial" panose="020B0604020202020204" pitchFamily="34" charset="0"/>
              </a:rPr>
              <a:t>Hlavní závěry</a:t>
            </a:r>
          </a:p>
          <a:p>
            <a:pPr lvl="1" eaLnBrk="1" hangingPunct="1">
              <a:buClr>
                <a:schemeClr val="accent1"/>
              </a:buClr>
              <a:buFont typeface="Wingdings" panose="05000000000000000000" pitchFamily="2" charset="2"/>
              <a:buChar char="ü"/>
            </a:pPr>
            <a:r>
              <a:rPr lang="cs-CZ" altLang="cs-CZ" sz="2000" smtClean="0">
                <a:latin typeface="Arial" panose="020B0604020202020204" pitchFamily="34" charset="0"/>
              </a:rPr>
              <a:t>MPP bude mít převážně pozitivní vliv na řadu aspektů udržitelného rozvoje dotčeného území.</a:t>
            </a:r>
          </a:p>
          <a:p>
            <a:pPr lvl="1" eaLnBrk="1" hangingPunct="1">
              <a:buClr>
                <a:schemeClr val="accent1"/>
              </a:buClr>
              <a:buFont typeface="Wingdings" panose="05000000000000000000" pitchFamily="2" charset="2"/>
              <a:buChar char="ü"/>
            </a:pPr>
            <a:r>
              <a:rPr lang="cs-CZ" altLang="cs-CZ" sz="2000" smtClean="0">
                <a:latin typeface="Arial" panose="020B0604020202020204" pitchFamily="34" charset="0"/>
              </a:rPr>
              <a:t>některé jevy obsažené v ÚAP mají protichůdné směry a plánování a MPP logicky nemůže všechny zmíněné požadavky/cíle uspokojit</a:t>
            </a:r>
          </a:p>
          <a:p>
            <a:pPr lvl="1" eaLnBrk="1" hangingPunct="1">
              <a:buClr>
                <a:schemeClr val="accent1"/>
              </a:buClr>
              <a:buFont typeface="Wingdings" panose="05000000000000000000" pitchFamily="2" charset="2"/>
              <a:buChar char="ü"/>
            </a:pPr>
            <a:r>
              <a:rPr lang="cs-CZ" altLang="cs-CZ" sz="2000" smtClean="0">
                <a:latin typeface="Arial" panose="020B0604020202020204" pitchFamily="34" charset="0"/>
              </a:rPr>
              <a:t>Předpokládaným dopadem zahušťování kompaktního města bude zcela jistě koncentrace a lepší obslužnost jako výsledek aglomeračních výhod (synergie koncentrace aktivit a funkcí). </a:t>
            </a:r>
          </a:p>
          <a:p>
            <a:pPr lvl="1" eaLnBrk="1" hangingPunct="1">
              <a:buClr>
                <a:schemeClr val="accent1"/>
              </a:buClr>
              <a:buFont typeface="Wingdings" panose="05000000000000000000" pitchFamily="2" charset="2"/>
              <a:buChar char="ü"/>
            </a:pPr>
            <a:r>
              <a:rPr lang="cs-CZ" altLang="cs-CZ" sz="2000" smtClean="0">
                <a:latin typeface="Arial" panose="020B0604020202020204" pitchFamily="34" charset="0"/>
              </a:rPr>
              <a:t>Rizikem uvedené koncepce je nárůst nároků na mobilitu, zejména v důsledku prostorové neshody mezi lokalitami bydlišť a pracovišť a některých služeb ve spojení s případným zaostáváním rozvoje veřejné dopravy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a:xfrm>
            <a:off x="-107950" y="0"/>
            <a:ext cx="9251950" cy="836712"/>
          </a:xfrm>
        </p:spPr>
        <p:txBody>
          <a:bodyPr anchor="t"/>
          <a:lstStyle/>
          <a:p>
            <a:pPr algn="ctr" eaLnBrk="1" hangingPunct="1"/>
            <a:r>
              <a:rPr lang="cs-CZ" altLang="cs-CZ" sz="2000" b="1" i="0" dirty="0" smtClean="0">
                <a:solidFill>
                  <a:schemeClr val="tx1"/>
                </a:solidFill>
                <a:latin typeface="Arial" panose="020B0604020202020204" pitchFamily="34" charset="0"/>
              </a:rPr>
              <a:t>D. VYHODNOCENÍ VLIVŮ MPP NA SKUTEČNOSTI NEPODCHYCENÉ V ÚAP</a:t>
            </a:r>
            <a:br>
              <a:rPr lang="cs-CZ" altLang="cs-CZ" sz="2000" b="1" i="0" dirty="0" smtClean="0">
                <a:solidFill>
                  <a:schemeClr val="tx1"/>
                </a:solidFill>
                <a:latin typeface="Arial" panose="020B0604020202020204" pitchFamily="34" charset="0"/>
              </a:rPr>
            </a:br>
            <a:r>
              <a:rPr lang="cs-CZ" altLang="cs-CZ" sz="2000" i="0" dirty="0">
                <a:solidFill>
                  <a:schemeClr val="accent1"/>
                </a:solidFill>
                <a:latin typeface="Arial" panose="020B0604020202020204" pitchFamily="34" charset="0"/>
              </a:rPr>
              <a:t>V</a:t>
            </a:r>
            <a:r>
              <a:rPr lang="sv-SE" altLang="cs-CZ" sz="2000" i="0" dirty="0">
                <a:solidFill>
                  <a:schemeClr val="accent1"/>
                </a:solidFill>
                <a:latin typeface="Arial" panose="020B0604020202020204" pitchFamily="34" charset="0"/>
              </a:rPr>
              <a:t>liv </a:t>
            </a:r>
            <a:r>
              <a:rPr lang="cs-CZ" altLang="cs-CZ" sz="2000" i="0" dirty="0">
                <a:solidFill>
                  <a:schemeClr val="accent1"/>
                </a:solidFill>
                <a:latin typeface="Arial" panose="020B0604020202020204" pitchFamily="34" charset="0"/>
              </a:rPr>
              <a:t>MPP</a:t>
            </a:r>
            <a:r>
              <a:rPr lang="sv-SE" altLang="cs-CZ" sz="2000" i="0" dirty="0">
                <a:solidFill>
                  <a:schemeClr val="accent1"/>
                </a:solidFill>
                <a:latin typeface="Arial" panose="020B0604020202020204" pitchFamily="34" charset="0"/>
              </a:rPr>
              <a:t> na základní ekonomické charakteristiky hl. města </a:t>
            </a:r>
            <a:r>
              <a:rPr lang="cs-CZ" altLang="cs-CZ" sz="2000" i="0" dirty="0">
                <a:solidFill>
                  <a:schemeClr val="accent1"/>
                </a:solidFill>
                <a:latin typeface="Arial" panose="020B0604020202020204" pitchFamily="34" charset="0"/>
              </a:rPr>
              <a:t>P</a:t>
            </a:r>
            <a:r>
              <a:rPr lang="sv-SE" altLang="cs-CZ" sz="2000" i="0" dirty="0" smtClean="0">
                <a:solidFill>
                  <a:schemeClr val="accent1"/>
                </a:solidFill>
                <a:latin typeface="Arial" panose="020B0604020202020204" pitchFamily="34" charset="0"/>
              </a:rPr>
              <a:t>rahy</a:t>
            </a:r>
            <a:r>
              <a:rPr lang="cs-CZ" altLang="cs-CZ" sz="2000" i="0" dirty="0">
                <a:latin typeface="Arial" panose="020B0604020202020204" pitchFamily="34" charset="0"/>
              </a:rPr>
              <a:t/>
            </a:r>
            <a:br>
              <a:rPr lang="cs-CZ" altLang="cs-CZ" sz="2000" i="0" dirty="0">
                <a:latin typeface="Arial" panose="020B0604020202020204" pitchFamily="34" charset="0"/>
              </a:rPr>
            </a:br>
            <a:r>
              <a:rPr lang="cs-CZ" altLang="cs-CZ" sz="2000" b="1" i="0" dirty="0" smtClean="0">
                <a:solidFill>
                  <a:schemeClr val="tx1"/>
                </a:solidFill>
                <a:latin typeface="Arial" panose="020B0604020202020204" pitchFamily="34" charset="0"/>
              </a:rPr>
              <a:t> </a:t>
            </a:r>
          </a:p>
        </p:txBody>
      </p:sp>
      <p:sp>
        <p:nvSpPr>
          <p:cNvPr id="9219" name="Rectangle 3"/>
          <p:cNvSpPr>
            <a:spLocks noGrp="1" noChangeArrowheads="1"/>
          </p:cNvSpPr>
          <p:nvPr>
            <p:ph type="body" idx="1"/>
          </p:nvPr>
        </p:nvSpPr>
        <p:spPr>
          <a:xfrm>
            <a:off x="0" y="836713"/>
            <a:ext cx="9144000" cy="5640288"/>
          </a:xfrm>
        </p:spPr>
        <p:txBody>
          <a:bodyPr anchor="ctr"/>
          <a:lstStyle/>
          <a:p>
            <a:pPr marL="285750" lvl="1" algn="just" eaLnBrk="1" hangingPunct="1">
              <a:spcBef>
                <a:spcPts val="1200"/>
              </a:spcBef>
              <a:buClr>
                <a:schemeClr val="accent1"/>
              </a:buClr>
              <a:buFont typeface="Wingdings" panose="05000000000000000000" pitchFamily="2" charset="2"/>
              <a:buChar char="n"/>
            </a:pPr>
            <a:r>
              <a:rPr lang="cs-CZ" altLang="cs-CZ" sz="1600" dirty="0" smtClean="0">
                <a:latin typeface="Arial" panose="020B0604020202020204" pitchFamily="34" charset="0"/>
              </a:rPr>
              <a:t>Forma „komentáře“ zvolena vzhledem ke komplexnosti ekonomických jevů, které sice často nemají přímý vztah k indikátorům a jevům sledovaným v ÚAP, nicméně jsou důležité z hlediska kontextu v němž bude MPP realizován.</a:t>
            </a:r>
          </a:p>
          <a:p>
            <a:pPr marL="285750" lvl="1" algn="just" eaLnBrk="1" hangingPunct="1">
              <a:spcBef>
                <a:spcPts val="1200"/>
              </a:spcBef>
              <a:buClr>
                <a:schemeClr val="accent1"/>
              </a:buClr>
              <a:buFont typeface="Wingdings" panose="05000000000000000000" pitchFamily="2" charset="2"/>
              <a:buChar char="n"/>
            </a:pPr>
            <a:r>
              <a:rPr lang="cs-CZ" altLang="cs-CZ" sz="1600" dirty="0" smtClean="0">
                <a:latin typeface="Arial" panose="020B0604020202020204" pitchFamily="34" charset="0"/>
              </a:rPr>
              <a:t>Metropolitní plán </a:t>
            </a:r>
            <a:r>
              <a:rPr lang="cs-CZ" altLang="cs-CZ" sz="1600" dirty="0" smtClean="0">
                <a:solidFill>
                  <a:srgbClr val="66FFFF"/>
                </a:solidFill>
                <a:latin typeface="Arial" panose="020B0604020202020204" pitchFamily="34" charset="0"/>
              </a:rPr>
              <a:t>vytváří podmínky, které by měly přispět k posílení aglomeračních (urbanizačních a lokalizačních</a:t>
            </a:r>
            <a:r>
              <a:rPr lang="cs-CZ" altLang="cs-CZ" sz="1600" dirty="0" smtClean="0">
                <a:latin typeface="Arial" panose="020B0604020202020204" pitchFamily="34" charset="0"/>
              </a:rPr>
              <a:t>) efektů. Mezi klíčové aspekty u nichž je možné sledovat vliv MPP patří </a:t>
            </a:r>
            <a:r>
              <a:rPr lang="cs-CZ" altLang="cs-CZ" sz="1600" dirty="0" smtClean="0">
                <a:solidFill>
                  <a:srgbClr val="66FFFF"/>
                </a:solidFill>
                <a:latin typeface="Arial" panose="020B0604020202020204" pitchFamily="34" charset="0"/>
              </a:rPr>
              <a:t>zajištění rozvojových ploch a podmínek pro dosažení potřebné úrovně dopravní obslužnosti (tramvajové trati, metro, železnice, </a:t>
            </a:r>
            <a:r>
              <a:rPr lang="cs-CZ" altLang="cs-CZ" sz="1600" dirty="0" err="1" smtClean="0">
                <a:solidFill>
                  <a:srgbClr val="66FFFF"/>
                </a:solidFill>
                <a:latin typeface="Arial" panose="020B0604020202020204" pitchFamily="34" charset="0"/>
                <a:cs typeface="Arial" panose="020B0604020202020204" pitchFamily="34" charset="0"/>
              </a:rPr>
              <a:t>P&amp;R</a:t>
            </a:r>
            <a:r>
              <a:rPr lang="cs-CZ" altLang="cs-CZ" sz="1600" dirty="0" smtClean="0">
                <a:solidFill>
                  <a:srgbClr val="66FFFF"/>
                </a:solidFill>
                <a:latin typeface="Arial" panose="020B0604020202020204" pitchFamily="34" charset="0"/>
                <a:cs typeface="Arial" panose="020B0604020202020204" pitchFamily="34" charset="0"/>
              </a:rPr>
              <a:t>, </a:t>
            </a:r>
            <a:r>
              <a:rPr lang="cs-CZ" altLang="cs-CZ" sz="1600" dirty="0" err="1" smtClean="0">
                <a:solidFill>
                  <a:srgbClr val="66FFFF"/>
                </a:solidFill>
                <a:latin typeface="Arial" panose="020B0604020202020204" pitchFamily="34" charset="0"/>
                <a:cs typeface="Arial" panose="020B0604020202020204" pitchFamily="34" charset="0"/>
              </a:rPr>
              <a:t>cykloinfrastruktura</a:t>
            </a:r>
            <a:r>
              <a:rPr lang="cs-CZ" altLang="cs-CZ" sz="1600" dirty="0" smtClean="0">
                <a:solidFill>
                  <a:srgbClr val="66FFFF"/>
                </a:solidFill>
                <a:latin typeface="Arial" panose="020B0604020202020204" pitchFamily="34" charset="0"/>
                <a:cs typeface="Arial" panose="020B0604020202020204" pitchFamily="34" charset="0"/>
              </a:rPr>
              <a:t>)</a:t>
            </a:r>
            <a:r>
              <a:rPr lang="cs-CZ" altLang="cs-CZ" sz="1600" dirty="0" smtClean="0">
                <a:solidFill>
                  <a:srgbClr val="66FFFF"/>
                </a:solidFill>
                <a:latin typeface="Arial" panose="020B0604020202020204" pitchFamily="34" charset="0"/>
              </a:rPr>
              <a:t>. </a:t>
            </a:r>
            <a:r>
              <a:rPr lang="cs-CZ" altLang="cs-CZ" sz="1600" dirty="0" smtClean="0">
                <a:latin typeface="Arial" panose="020B0604020202020204" pitchFamily="34" charset="0"/>
              </a:rPr>
              <a:t>Z tohoto hlediska je možné hodnotit MPP </a:t>
            </a:r>
            <a:r>
              <a:rPr lang="cs-CZ" altLang="cs-CZ" sz="1600" dirty="0" smtClean="0">
                <a:solidFill>
                  <a:srgbClr val="66FFFF"/>
                </a:solidFill>
                <a:latin typeface="Arial" panose="020B0604020202020204" pitchFamily="34" charset="0"/>
              </a:rPr>
              <a:t>pozitivně.</a:t>
            </a:r>
          </a:p>
          <a:p>
            <a:pPr marL="285750" lvl="1" algn="just" eaLnBrk="1" hangingPunct="1">
              <a:spcBef>
                <a:spcPts val="1200"/>
              </a:spcBef>
              <a:buClr>
                <a:schemeClr val="accent1"/>
              </a:buClr>
              <a:buFont typeface="Wingdings" panose="05000000000000000000" pitchFamily="2" charset="2"/>
              <a:buChar char="n"/>
            </a:pPr>
            <a:r>
              <a:rPr lang="cs-CZ" altLang="cs-CZ" sz="1600" dirty="0" smtClean="0">
                <a:latin typeface="Arial" panose="020B0604020202020204" pitchFamily="34" charset="0"/>
              </a:rPr>
              <a:t>Metropolitní plán </a:t>
            </a:r>
            <a:r>
              <a:rPr lang="cs-CZ" altLang="cs-CZ" sz="1600" dirty="0" smtClean="0">
                <a:solidFill>
                  <a:srgbClr val="66FFFF"/>
                </a:solidFill>
                <a:latin typeface="Arial" panose="020B0604020202020204" pitchFamily="34" charset="0"/>
              </a:rPr>
              <a:t>podporuje transformaci původně </a:t>
            </a:r>
            <a:r>
              <a:rPr lang="cs-CZ" altLang="cs-CZ" sz="1600" dirty="0" err="1" smtClean="0">
                <a:solidFill>
                  <a:srgbClr val="66FFFF"/>
                </a:solidFill>
                <a:latin typeface="Arial" panose="020B0604020202020204" pitchFamily="34" charset="0"/>
              </a:rPr>
              <a:t>prům</a:t>
            </a:r>
            <a:r>
              <a:rPr lang="cs-CZ" altLang="cs-CZ" sz="1600" dirty="0" smtClean="0">
                <a:solidFill>
                  <a:srgbClr val="66FFFF"/>
                </a:solidFill>
                <a:latin typeface="Arial" panose="020B0604020202020204" pitchFamily="34" charset="0"/>
              </a:rPr>
              <a:t>. areálů – vedle ekonomické funkce  (služby, provozovny, kanceláře) předpokládá i rezidenční a obslužnou funkci.</a:t>
            </a:r>
          </a:p>
          <a:p>
            <a:pPr marL="285750" lvl="1" algn="just" eaLnBrk="1" hangingPunct="1">
              <a:spcBef>
                <a:spcPts val="1200"/>
              </a:spcBef>
              <a:buClr>
                <a:schemeClr val="accent1"/>
              </a:buClr>
              <a:buFont typeface="Wingdings" panose="05000000000000000000" pitchFamily="2" charset="2"/>
              <a:buChar char="n"/>
            </a:pPr>
            <a:r>
              <a:rPr lang="cs-CZ" altLang="cs-CZ" sz="1600" dirty="0" smtClean="0">
                <a:latin typeface="Arial" panose="020B0604020202020204" pitchFamily="34" charset="0"/>
              </a:rPr>
              <a:t>Podporuje se </a:t>
            </a:r>
            <a:r>
              <a:rPr lang="cs-CZ" altLang="cs-CZ" sz="1600" dirty="0" smtClean="0">
                <a:solidFill>
                  <a:srgbClr val="66FFFF"/>
                </a:solidFill>
                <a:latin typeface="Arial" panose="020B0604020202020204" pitchFamily="34" charset="0"/>
              </a:rPr>
              <a:t>propojování s funkcí rezidenční a maloobchodem </a:t>
            </a:r>
            <a:r>
              <a:rPr lang="cs-CZ" altLang="cs-CZ" sz="1600" dirty="0" smtClean="0">
                <a:latin typeface="Arial" panose="020B0604020202020204" pitchFamily="34" charset="0"/>
              </a:rPr>
              <a:t>s cílem zabránění vzniku </a:t>
            </a:r>
            <a:r>
              <a:rPr lang="cs-CZ" altLang="cs-CZ" sz="1600" dirty="0" err="1" smtClean="0">
                <a:latin typeface="Arial" panose="020B0604020202020204" pitchFamily="34" charset="0"/>
              </a:rPr>
              <a:t>vzniku</a:t>
            </a:r>
            <a:r>
              <a:rPr lang="cs-CZ" altLang="cs-CZ" sz="1600" dirty="0" smtClean="0">
                <a:latin typeface="Arial" panose="020B0604020202020204" pitchFamily="34" charset="0"/>
              </a:rPr>
              <a:t> „mrtvých zón“. </a:t>
            </a:r>
          </a:p>
          <a:p>
            <a:pPr marL="285750" lvl="1" algn="just" eaLnBrk="1" hangingPunct="1">
              <a:spcBef>
                <a:spcPts val="1200"/>
              </a:spcBef>
              <a:buClr>
                <a:schemeClr val="accent1"/>
              </a:buClr>
              <a:buFont typeface="Wingdings" panose="05000000000000000000" pitchFamily="2" charset="2"/>
              <a:buChar char="n"/>
            </a:pPr>
            <a:r>
              <a:rPr lang="cs-CZ" altLang="cs-CZ" sz="1600" dirty="0" smtClean="0">
                <a:latin typeface="Arial" panose="020B0604020202020204" pitchFamily="34" charset="0"/>
              </a:rPr>
              <a:t>Samotný </a:t>
            </a:r>
            <a:r>
              <a:rPr lang="cs-CZ" altLang="cs-CZ" sz="1600" dirty="0" smtClean="0">
                <a:solidFill>
                  <a:srgbClr val="66FFFF"/>
                </a:solidFill>
                <a:latin typeface="Arial" panose="020B0604020202020204" pitchFamily="34" charset="0"/>
              </a:rPr>
              <a:t>MPP nemůže zajistit potřebnou kvalitu budoucích architektonických a technických řešení jednotlivých investic</a:t>
            </a:r>
            <a:r>
              <a:rPr lang="cs-CZ" altLang="cs-CZ" sz="1600" dirty="0" smtClean="0">
                <a:latin typeface="Arial" panose="020B0604020202020204" pitchFamily="34" charset="0"/>
              </a:rPr>
              <a:t>, které jsou vedle kvalitního urbanistického řešení nutnou podmínkou pro zvýšení pozitivního vlivu na lokalizační rozhodování investorů. Její dosažení bude záviset na řadě faktorů, včetně kvality výkonu veřejné správy na dotčeném území.</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0" y="0"/>
            <a:ext cx="9109074" cy="1124744"/>
          </a:xfrm>
        </p:spPr>
        <p:txBody>
          <a:bodyPr anchor="t"/>
          <a:lstStyle/>
          <a:p>
            <a:pPr algn="ctr" eaLnBrk="1" hangingPunct="1">
              <a:defRPr/>
            </a:pPr>
            <a:r>
              <a:rPr lang="cs-CZ" altLang="cs-CZ" sz="2000" b="1" i="0" dirty="0" smtClean="0">
                <a:solidFill>
                  <a:schemeClr val="tx1"/>
                </a:solidFill>
                <a:latin typeface="Arial" charset="0"/>
              </a:rPr>
              <a:t>E. VYHODNOCENÍ PŘÍNOSU MPP K NAPLNĚNÍ PRIORIT ÚZEMNÍHO PLÁNOVÁNÍ </a:t>
            </a:r>
            <a:r>
              <a:rPr lang="cs-CZ" altLang="cs-CZ" sz="2000" b="1" i="0" cap="all" dirty="0" smtClean="0">
                <a:solidFill>
                  <a:schemeClr val="tx1"/>
                </a:solidFill>
                <a:latin typeface="Arial" charset="0"/>
              </a:rPr>
              <a:t>pro zajištění udržitelného rozvoje území obsažených v ZÚR HMP</a:t>
            </a:r>
            <a:r>
              <a:rPr lang="cs-CZ" altLang="cs-CZ" sz="2000" b="1" i="0" dirty="0" smtClean="0">
                <a:solidFill>
                  <a:schemeClr val="tx1"/>
                </a:solidFill>
                <a:latin typeface="Arial" charset="0"/>
              </a:rPr>
              <a:t/>
            </a:r>
            <a:br>
              <a:rPr lang="cs-CZ" altLang="cs-CZ" sz="2000" b="1" i="0" dirty="0" smtClean="0">
                <a:solidFill>
                  <a:schemeClr val="tx1"/>
                </a:solidFill>
                <a:latin typeface="Arial" charset="0"/>
              </a:rPr>
            </a:br>
            <a:endParaRPr lang="cs-CZ" altLang="cs-CZ" sz="2000" b="1" i="0" dirty="0" smtClean="0">
              <a:solidFill>
                <a:schemeClr val="tx1"/>
              </a:solidFill>
              <a:latin typeface="Arial" charset="0"/>
            </a:endParaRPr>
          </a:p>
        </p:txBody>
      </p:sp>
      <p:sp>
        <p:nvSpPr>
          <p:cNvPr id="10243" name="Rectangle 3"/>
          <p:cNvSpPr>
            <a:spLocks noGrp="1" noChangeArrowheads="1"/>
          </p:cNvSpPr>
          <p:nvPr>
            <p:ph type="body" idx="1"/>
          </p:nvPr>
        </p:nvSpPr>
        <p:spPr>
          <a:xfrm>
            <a:off x="0" y="1916113"/>
            <a:ext cx="9109075" cy="4705350"/>
          </a:xfrm>
        </p:spPr>
        <p:txBody>
          <a:bodyPr/>
          <a:lstStyle/>
          <a:p>
            <a:pPr eaLnBrk="1" hangingPunct="1">
              <a:buClr>
                <a:schemeClr val="accent1"/>
              </a:buClr>
              <a:buFont typeface="Wingdings" panose="05000000000000000000" pitchFamily="2" charset="2"/>
              <a:buChar char="n"/>
            </a:pPr>
            <a:r>
              <a:rPr lang="cs-CZ" altLang="cs-CZ" sz="2000" dirty="0" smtClean="0">
                <a:latin typeface="Arial" panose="020B0604020202020204" pitchFamily="34" charset="0"/>
              </a:rPr>
              <a:t>S</a:t>
            </a:r>
            <a:r>
              <a:rPr lang="sv-SE" altLang="cs-CZ" sz="2000" dirty="0" smtClean="0">
                <a:latin typeface="Arial" panose="020B0604020202020204" pitchFamily="34" charset="0"/>
              </a:rPr>
              <a:t>hrnutí vyhodnocení vztahu posuzovaného návrhu MPP s prioritami územního plánování pro zajištění udržitelného rozvoje území založené na výsledcích dílčích hodnocení a analýz zpracovaných v částech A, B, C a D dokumentace</a:t>
            </a:r>
            <a:r>
              <a:rPr lang="cs-CZ" altLang="cs-CZ" sz="2000" dirty="0" smtClean="0">
                <a:latin typeface="Arial" panose="020B0604020202020204" pitchFamily="34" charset="0"/>
              </a:rPr>
              <a:t> VVURÚ</a:t>
            </a:r>
            <a:r>
              <a:rPr lang="sv-SE" altLang="cs-CZ" sz="2000" dirty="0" smtClean="0">
                <a:latin typeface="Arial" panose="020B0604020202020204" pitchFamily="34" charset="0"/>
              </a:rPr>
              <a:t>).  Vyhodnocení je provedeno v následující stupnici.</a:t>
            </a:r>
          </a:p>
          <a:p>
            <a:pPr eaLnBrk="1" hangingPunct="1">
              <a:buClr>
                <a:schemeClr val="accent1"/>
              </a:buClr>
              <a:buFont typeface="Wingdings" panose="05000000000000000000" pitchFamily="2" charset="2"/>
              <a:buChar char="n"/>
            </a:pPr>
            <a:endParaRPr lang="sv-SE" altLang="cs-CZ" sz="2000" dirty="0" smtClean="0">
              <a:latin typeface="Arial" panose="020B0604020202020204" pitchFamily="34" charset="0"/>
            </a:endParaRPr>
          </a:p>
          <a:p>
            <a:pPr marL="400050" lvl="1" indent="0" eaLnBrk="1" hangingPunct="1">
              <a:buClr>
                <a:schemeClr val="accent1"/>
              </a:buClr>
              <a:buFontTx/>
              <a:buNone/>
            </a:pPr>
            <a:r>
              <a:rPr lang="sv-SE" altLang="cs-CZ" sz="2000" dirty="0" smtClean="0">
                <a:solidFill>
                  <a:srgbClr val="66FFFF"/>
                </a:solidFill>
                <a:latin typeface="Arial" panose="020B0604020202020204" pitchFamily="34" charset="0"/>
              </a:rPr>
              <a:t>+</a:t>
            </a:r>
            <a:r>
              <a:rPr lang="sv-SE" altLang="cs-CZ" sz="1800" dirty="0" smtClean="0">
                <a:latin typeface="Arial" panose="020B0604020202020204" pitchFamily="34" charset="0"/>
              </a:rPr>
              <a:t>	Návrh MP odpovídá uvedené prioritě, je s ní v souladu</a:t>
            </a:r>
          </a:p>
          <a:p>
            <a:pPr marL="400050" lvl="1" indent="0" eaLnBrk="1" hangingPunct="1">
              <a:buClr>
                <a:schemeClr val="accent1"/>
              </a:buClr>
              <a:buFontTx/>
              <a:buNone/>
            </a:pPr>
            <a:r>
              <a:rPr lang="sv-SE" altLang="cs-CZ" sz="2000" dirty="0" smtClean="0">
                <a:solidFill>
                  <a:srgbClr val="66FFFF"/>
                </a:solidFill>
                <a:latin typeface="Arial" panose="020B0604020202020204" pitchFamily="34" charset="0"/>
              </a:rPr>
              <a:t>-</a:t>
            </a:r>
            <a:r>
              <a:rPr lang="sv-SE" altLang="cs-CZ" sz="1800" dirty="0" smtClean="0">
                <a:latin typeface="Arial" panose="020B0604020202020204" pitchFamily="34" charset="0"/>
              </a:rPr>
              <a:t>	Návrh MP neodpovídá uvedené prioritě, působí opačným efektem</a:t>
            </a:r>
          </a:p>
          <a:p>
            <a:pPr marL="400050" lvl="1" indent="0" eaLnBrk="1" hangingPunct="1">
              <a:buClr>
                <a:schemeClr val="accent1"/>
              </a:buClr>
              <a:buFontTx/>
              <a:buNone/>
            </a:pPr>
            <a:r>
              <a:rPr lang="sv-SE" altLang="cs-CZ" sz="2000" dirty="0" smtClean="0">
                <a:solidFill>
                  <a:srgbClr val="66FFFF"/>
                </a:solidFill>
                <a:latin typeface="Arial" panose="020B0604020202020204" pitchFamily="34" charset="0"/>
              </a:rPr>
              <a:t>0</a:t>
            </a:r>
            <a:r>
              <a:rPr lang="sv-SE" altLang="cs-CZ" sz="1800" dirty="0" smtClean="0">
                <a:latin typeface="Arial" panose="020B0604020202020204" pitchFamily="34" charset="0"/>
              </a:rPr>
              <a:t>	Návrh MP se s uvedenou prioritou míjí</a:t>
            </a:r>
          </a:p>
        </p:txBody>
      </p:sp>
    </p:spTree>
  </p:cSld>
  <p:clrMapOvr>
    <a:masterClrMapping/>
  </p:clrMapOvr>
</p:sld>
</file>

<file path=ppt/theme/theme1.xml><?xml version="1.0" encoding="utf-8"?>
<a:theme xmlns:a="http://schemas.openxmlformats.org/drawingml/2006/main" name="Ohnivá čára">
  <a:themeElements>
    <a:clrScheme name="Ohnivá čára 1">
      <a:dk1>
        <a:srgbClr val="5F5F5F"/>
      </a:dk1>
      <a:lt1>
        <a:srgbClr val="FFFFCC"/>
      </a:lt1>
      <a:dk2>
        <a:srgbClr val="000000"/>
      </a:dk2>
      <a:lt2>
        <a:srgbClr val="FFCC66"/>
      </a:lt2>
      <a:accent1>
        <a:srgbClr val="FF9933"/>
      </a:accent1>
      <a:accent2>
        <a:srgbClr val="CC0066"/>
      </a:accent2>
      <a:accent3>
        <a:srgbClr val="AAAAAA"/>
      </a:accent3>
      <a:accent4>
        <a:srgbClr val="DADAAE"/>
      </a:accent4>
      <a:accent5>
        <a:srgbClr val="FFCAAD"/>
      </a:accent5>
      <a:accent6>
        <a:srgbClr val="B9005C"/>
      </a:accent6>
      <a:hlink>
        <a:srgbClr val="CC00CC"/>
      </a:hlink>
      <a:folHlink>
        <a:srgbClr val="990099"/>
      </a:folHlink>
    </a:clrScheme>
    <a:fontScheme name="Ohnivá čára">
      <a:majorFont>
        <a:latin typeface="Times New Roman"/>
        <a:ea typeface=""/>
        <a:cs typeface="Times New Roman"/>
      </a:majorFont>
      <a:minorFont>
        <a:latin typeface="Times New Roman"/>
        <a:ea typeface=""/>
        <a:cs typeface="Times New Roma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altLang="cs-CZ" sz="1600" b="0" i="0" u="none" strike="noStrike" cap="none" normalizeH="0" baseline="0" smtClean="0">
            <a:ln>
              <a:noFill/>
            </a:ln>
            <a:solidFill>
              <a:schemeClr val="tx1"/>
            </a:solidFill>
            <a:effectLst/>
            <a:latin typeface="Arial" panose="020B0604020202020204" pitchFamily="34" charset="0"/>
            <a:cs typeface="Times New Roman" panose="02020603050405020304"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altLang="cs-CZ" sz="1600" b="0" i="0" u="none" strike="noStrike" cap="none" normalizeH="0" baseline="0" smtClean="0">
            <a:ln>
              <a:noFill/>
            </a:ln>
            <a:solidFill>
              <a:schemeClr val="tx1"/>
            </a:solidFill>
            <a:effectLst/>
            <a:latin typeface="Arial" panose="020B0604020202020204" pitchFamily="34" charset="0"/>
            <a:cs typeface="Times New Roman" panose="02020603050405020304" pitchFamily="18" charset="0"/>
          </a:defRPr>
        </a:defPPr>
      </a:lstStyle>
    </a:lnDef>
  </a:objectDefaults>
  <a:extraClrSchemeLst>
    <a:extraClrScheme>
      <a:clrScheme name="Ohnivá čára 1">
        <a:dk1>
          <a:srgbClr val="5F5F5F"/>
        </a:dk1>
        <a:lt1>
          <a:srgbClr val="FFFFCC"/>
        </a:lt1>
        <a:dk2>
          <a:srgbClr val="000000"/>
        </a:dk2>
        <a:lt2>
          <a:srgbClr val="FFCC66"/>
        </a:lt2>
        <a:accent1>
          <a:srgbClr val="FF9933"/>
        </a:accent1>
        <a:accent2>
          <a:srgbClr val="CC0066"/>
        </a:accent2>
        <a:accent3>
          <a:srgbClr val="AAAAAA"/>
        </a:accent3>
        <a:accent4>
          <a:srgbClr val="DADAAE"/>
        </a:accent4>
        <a:accent5>
          <a:srgbClr val="FFCAAD"/>
        </a:accent5>
        <a:accent6>
          <a:srgbClr val="B9005C"/>
        </a:accent6>
        <a:hlink>
          <a:srgbClr val="CC00CC"/>
        </a:hlink>
        <a:folHlink>
          <a:srgbClr val="990099"/>
        </a:folHlink>
      </a:clrScheme>
      <a:clrMap bg1="dk2" tx1="lt1" bg2="dk1" tx2="lt2" accent1="accent1" accent2="accent2" accent3="accent3" accent4="accent4" accent5="accent5" accent6="accent6" hlink="hlink" folHlink="folHlink"/>
    </a:extraClrScheme>
    <a:extraClrScheme>
      <a:clrScheme name="Ohnivá čára 2">
        <a:dk1>
          <a:srgbClr val="000000"/>
        </a:dk1>
        <a:lt1>
          <a:srgbClr val="FFFFFF"/>
        </a:lt1>
        <a:dk2>
          <a:srgbClr val="FF9900"/>
        </a:dk2>
        <a:lt2>
          <a:srgbClr val="5F5F5F"/>
        </a:lt2>
        <a:accent1>
          <a:srgbClr val="FF9933"/>
        </a:accent1>
        <a:accent2>
          <a:srgbClr val="CC0066"/>
        </a:accent2>
        <a:accent3>
          <a:srgbClr val="FFFFFF"/>
        </a:accent3>
        <a:accent4>
          <a:srgbClr val="000000"/>
        </a:accent4>
        <a:accent5>
          <a:srgbClr val="FFCAAD"/>
        </a:accent5>
        <a:accent6>
          <a:srgbClr val="B9005C"/>
        </a:accent6>
        <a:hlink>
          <a:srgbClr val="CC00CC"/>
        </a:hlink>
        <a:folHlink>
          <a:srgbClr val="990099"/>
        </a:folHlink>
      </a:clrScheme>
      <a:clrMap bg1="lt1" tx1="dk1" bg2="lt2" tx2="dk2" accent1="accent1" accent2="accent2" accent3="accent3" accent4="accent4" accent5="accent5" accent6="accent6" hlink="hlink" folHlink="folHlink"/>
    </a:extraClrScheme>
    <a:extraClrScheme>
      <a:clrScheme name="Ohnivá čára 3">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C:\Program Files (x86)\Microsoft Office\Templates\Presentation Designs\Ohnivá čára.pot</Template>
  <TotalTime>863</TotalTime>
  <Words>1176</Words>
  <Application>Microsoft Office PowerPoint</Application>
  <PresentationFormat>Předvádění na obrazovce (4:3)</PresentationFormat>
  <Paragraphs>141</Paragraphs>
  <Slides>14</Slides>
  <Notes>0</Notes>
  <HiddenSlides>0</HiddenSlides>
  <MMClips>0</MMClips>
  <ScaleCrop>false</ScaleCrop>
  <HeadingPairs>
    <vt:vector size="6" baseType="variant">
      <vt:variant>
        <vt:lpstr>Použitá písma</vt:lpstr>
      </vt:variant>
      <vt:variant>
        <vt:i4>6</vt:i4>
      </vt:variant>
      <vt:variant>
        <vt:lpstr>Motiv</vt:lpstr>
      </vt:variant>
      <vt:variant>
        <vt:i4>1</vt:i4>
      </vt:variant>
      <vt:variant>
        <vt:lpstr>Nadpisy snímků</vt:lpstr>
      </vt:variant>
      <vt:variant>
        <vt:i4>14</vt:i4>
      </vt:variant>
    </vt:vector>
  </HeadingPairs>
  <TitlesOfParts>
    <vt:vector size="21" baseType="lpstr">
      <vt:lpstr>Arial</vt:lpstr>
      <vt:lpstr>Calibri</vt:lpstr>
      <vt:lpstr>Symbol</vt:lpstr>
      <vt:lpstr>Tahoma</vt:lpstr>
      <vt:lpstr>Times New Roman</vt:lpstr>
      <vt:lpstr>Wingdings</vt:lpstr>
      <vt:lpstr>Ohnivá čára</vt:lpstr>
      <vt:lpstr>VYHODNOCENÍ VLIVŮ ÚP HL. M. PRAHY  NA UDRŽITELNÝ ROZVOJ ÚZEMÍ Části  C. – F. dle  přílohy č. 5 vyhl. č. 500/2006 Sb. ve znění p. p.   zhotovitel: B.I.R.T. GROUP, a.s. Dlouhá 16, 110 00 Praha 1 + Integra Consulting, s.r.o.  Pobřežní 18/16, 186 00 Praha 8 pro </vt:lpstr>
      <vt:lpstr>Přístup k hodnocení</vt:lpstr>
      <vt:lpstr>C. VYHODNOCENÍ VLIVŮ MPP NA SKUTEČNOSTI ZJIŠTĚNÉ V ÚAP</vt:lpstr>
      <vt:lpstr>C.1. VYHODNOCENÍ VLIVŮ MPP NA STAV A VÝVOJ ÚZEMÍ DLE VYBRANÝCH JEVŮ OBSAŽENÝCH V ÚAP  Příklad hodnotící tabulky</vt:lpstr>
      <vt:lpstr>C. VYHODNOCENÍ VLIVŮ MPP NA SKUTEČNOSTI ZJIŠTĚNÉ V ÚAP </vt:lpstr>
      <vt:lpstr>C.2. PŘEDPOKLÁDANÉ VLIVY NA VÝSLEDKY SWOT ANALÝZY  Příklad hodnotící tabulky</vt:lpstr>
      <vt:lpstr>C. VYHODNOCENÍ VLIVŮ MPP NA SKUTEČNOSTI ZJIŠTĚNÉ V ÚAP</vt:lpstr>
      <vt:lpstr>D. VYHODNOCENÍ VLIVŮ MPP NA SKUTEČNOSTI NEPODCHYCENÉ V ÚAP Vliv MPP na základní ekonomické charakteristiky hl. města Prahy  </vt:lpstr>
      <vt:lpstr>E. VYHODNOCENÍ PŘÍNOSU MPP K NAPLNĚNÍ PRIORIT ÚZEMNÍHO PLÁNOVÁNÍ pro zajištění udržitelného rozvoje území obsažených v ZÚR HMP </vt:lpstr>
      <vt:lpstr>E. VYHODNOCENÍ PŘÍNOSU MPP K NAPLNĚNÍ PRIORIT ÚZEMNÍHO PLÁNOVÁNÍ OBSAŽENÝCH V ZÚR HMP Příklad hodnotící tabulky</vt:lpstr>
      <vt:lpstr>F. VYHODNOCENÍ VLIVŮ NA UDRŽITELNÝ ROZVOJ ÚZEMÍ – SHRNUTÍ (I.)  </vt:lpstr>
      <vt:lpstr>F. VYHODNOCENÍ VLIVŮ NA UDRŽITELNÝ ROZVOJ ÚZEMÍ – SHRNUTÍ (II.) Shrnutí závěrů částí A, B, C, D a E dokumentace vvurú   </vt:lpstr>
      <vt:lpstr>F. VYHODNOCENÍ VLIVŮ NA UDRŽITELNÝ ROZVOJ ÚZEMÍ – SHRNUTÍ (III.)  </vt:lpstr>
      <vt:lpstr>DĚKUJEME ZA POZORNOST </vt:lpstr>
    </vt:vector>
  </TitlesOfParts>
  <Company>Atelier T-Plan s.r.o.</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Aktualizace č. 1 ZÚR Karlovarského kraje  k projednání dle § 37 stavebního zákona</dc:title>
  <dc:creator>krajicek</dc:creator>
  <cp:lastModifiedBy>Kuneš Jiří (MHMP, OKM)</cp:lastModifiedBy>
  <cp:revision>57</cp:revision>
  <cp:lastPrinted>2018-06-26T15:50:18Z</cp:lastPrinted>
  <dcterms:created xsi:type="dcterms:W3CDTF">2015-05-29T14:50:58Z</dcterms:created>
  <dcterms:modified xsi:type="dcterms:W3CDTF">2018-06-28T09:45:55Z</dcterms:modified>
</cp:coreProperties>
</file>

<file path=docProps/thumbnail.jpeg>
</file>