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2"/>
  </p:notesMasterIdLst>
  <p:sldIdLst>
    <p:sldId id="276" r:id="rId2"/>
    <p:sldId id="257" r:id="rId3"/>
    <p:sldId id="319" r:id="rId4"/>
    <p:sldId id="315" r:id="rId5"/>
    <p:sldId id="316" r:id="rId6"/>
    <p:sldId id="317" r:id="rId7"/>
    <p:sldId id="318" r:id="rId8"/>
    <p:sldId id="294" r:id="rId9"/>
    <p:sldId id="295" r:id="rId10"/>
    <p:sldId id="312" r:id="rId11"/>
    <p:sldId id="298" r:id="rId12"/>
    <p:sldId id="291" r:id="rId13"/>
    <p:sldId id="299" r:id="rId14"/>
    <p:sldId id="304" r:id="rId15"/>
    <p:sldId id="320" r:id="rId16"/>
    <p:sldId id="306" r:id="rId17"/>
    <p:sldId id="307" r:id="rId18"/>
    <p:sldId id="308" r:id="rId19"/>
    <p:sldId id="311" r:id="rId20"/>
    <p:sldId id="309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6D7F8F-119E-1F8F-FB5C-1E42E006648F}" name="Jaroslav Mach" initials="JM" userId="216542e89baf8a69" providerId="Windows Live"/>
  <p188:author id="{6B9E32E1-1FDA-968E-C3DA-64436F5D7634}" name="Mach Jaroslav (MHMP, ODO)" initials="MJ(O" userId="Mach Jaroslav (MHMP, ODO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CDED5-BA7A-48AD-B365-F570F6088A20}" v="1" dt="2022-05-03T21:01:11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4" autoAdjust="0"/>
  </p:normalViewPr>
  <p:slideViewPr>
    <p:cSldViewPr snapToGrid="0" showGuides="1"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 Jaroslav (MHMP, ODO)" userId="afd32659-41d0-43bb-98a8-b1b5f3bf8cf3" providerId="ADAL" clId="{4175E1A7-F40F-4088-B563-9D3E0CF54954}"/>
    <pc:docChg chg="delSld modSld">
      <pc:chgData name="Mach Jaroslav (MHMP, ODO)" userId="afd32659-41d0-43bb-98a8-b1b5f3bf8cf3" providerId="ADAL" clId="{4175E1A7-F40F-4088-B563-9D3E0CF54954}" dt="2022-05-03T20:37:22.734" v="7" actId="20577"/>
      <pc:docMkLst>
        <pc:docMk/>
      </pc:docMkLst>
      <pc:sldChg chg="del">
        <pc:chgData name="Mach Jaroslav (MHMP, ODO)" userId="afd32659-41d0-43bb-98a8-b1b5f3bf8cf3" providerId="ADAL" clId="{4175E1A7-F40F-4088-B563-9D3E0CF54954}" dt="2022-05-03T20:36:09.742" v="0" actId="47"/>
        <pc:sldMkLst>
          <pc:docMk/>
          <pc:sldMk cId="234510888" sldId="293"/>
        </pc:sldMkLst>
      </pc:sldChg>
      <pc:sldChg chg="modSp mod">
        <pc:chgData name="Mach Jaroslav (MHMP, ODO)" userId="afd32659-41d0-43bb-98a8-b1b5f3bf8cf3" providerId="ADAL" clId="{4175E1A7-F40F-4088-B563-9D3E0CF54954}" dt="2022-05-03T20:36:35.782" v="3" actId="20577"/>
        <pc:sldMkLst>
          <pc:docMk/>
          <pc:sldMk cId="3755534222" sldId="297"/>
        </pc:sldMkLst>
        <pc:spChg chg="mod">
          <ac:chgData name="Mach Jaroslav (MHMP, ODO)" userId="afd32659-41d0-43bb-98a8-b1b5f3bf8cf3" providerId="ADAL" clId="{4175E1A7-F40F-4088-B563-9D3E0CF54954}" dt="2022-05-03T20:36:35.782" v="3" actId="20577"/>
          <ac:spMkLst>
            <pc:docMk/>
            <pc:sldMk cId="3755534222" sldId="297"/>
            <ac:spMk id="3" creationId="{00000000-0000-0000-0000-000000000000}"/>
          </ac:spMkLst>
        </pc:spChg>
      </pc:sldChg>
      <pc:sldChg chg="modSp mod">
        <pc:chgData name="Mach Jaroslav (MHMP, ODO)" userId="afd32659-41d0-43bb-98a8-b1b5f3bf8cf3" providerId="ADAL" clId="{4175E1A7-F40F-4088-B563-9D3E0CF54954}" dt="2022-05-03T20:36:55.282" v="6" actId="20577"/>
        <pc:sldMkLst>
          <pc:docMk/>
          <pc:sldMk cId="3977569283" sldId="307"/>
        </pc:sldMkLst>
        <pc:spChg chg="mod">
          <ac:chgData name="Mach Jaroslav (MHMP, ODO)" userId="afd32659-41d0-43bb-98a8-b1b5f3bf8cf3" providerId="ADAL" clId="{4175E1A7-F40F-4088-B563-9D3E0CF54954}" dt="2022-05-03T20:36:55.282" v="6" actId="20577"/>
          <ac:spMkLst>
            <pc:docMk/>
            <pc:sldMk cId="3977569283" sldId="307"/>
            <ac:spMk id="3" creationId="{00000000-0000-0000-0000-000000000000}"/>
          </ac:spMkLst>
        </pc:spChg>
      </pc:sldChg>
      <pc:sldChg chg="modSp mod">
        <pc:chgData name="Mach Jaroslav (MHMP, ODO)" userId="afd32659-41d0-43bb-98a8-b1b5f3bf8cf3" providerId="ADAL" clId="{4175E1A7-F40F-4088-B563-9D3E0CF54954}" dt="2022-05-03T20:37:22.734" v="7" actId="20577"/>
        <pc:sldMkLst>
          <pc:docMk/>
          <pc:sldMk cId="1345480347" sldId="308"/>
        </pc:sldMkLst>
        <pc:spChg chg="mod">
          <ac:chgData name="Mach Jaroslav (MHMP, ODO)" userId="afd32659-41d0-43bb-98a8-b1b5f3bf8cf3" providerId="ADAL" clId="{4175E1A7-F40F-4088-B563-9D3E0CF54954}" dt="2022-05-03T20:37:22.734" v="7" actId="20577"/>
          <ac:spMkLst>
            <pc:docMk/>
            <pc:sldMk cId="1345480347" sldId="308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91386265237779E-2"/>
          <c:y val="1.1135456238445134E-2"/>
          <c:w val="0.89640565762612989"/>
          <c:h val="0.843607169324105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List1!$C$5:$C$7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List1!$D$5:$D$7</c:f>
              <c:numCache>
                <c:formatCode>_-* #\ ##0_-;\-* #\ ##0_-;_-* "-"??_-;_-@_-</c:formatCode>
                <c:ptCount val="3"/>
                <c:pt idx="0">
                  <c:v>3234599</c:v>
                </c:pt>
                <c:pt idx="1">
                  <c:v>5891494</c:v>
                </c:pt>
                <c:pt idx="2">
                  <c:v>5842903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35-4039-94B7-48486E269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65"/>
        <c:axId val="403378880"/>
        <c:axId val="4033753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List1!$C$5:$C$7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List1!$C$5:$C$7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BB35-4039-94B7-48486E2696BF}"/>
                  </c:ext>
                </c:extLst>
              </c15:ser>
            </c15:filteredBarSeries>
          </c:ext>
        </c:extLst>
      </c:barChart>
      <c:catAx>
        <c:axId val="4033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375352"/>
        <c:crosses val="autoZero"/>
        <c:auto val="1"/>
        <c:lblAlgn val="ctr"/>
        <c:lblOffset val="100"/>
        <c:noMultiLvlLbl val="0"/>
      </c:catAx>
      <c:valAx>
        <c:axId val="403375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4033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145A2B3-20AD-5348-B7A0-C8552C67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99D011E-0006-924E-A0F3-983209A97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2C752F3-2760-504C-AE8A-F7A4A35DE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88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4400" y="243975"/>
            <a:ext cx="6087600" cy="760074"/>
          </a:xfrm>
        </p:spPr>
        <p:txBody>
          <a:bodyPr/>
          <a:lstStyle/>
          <a:p>
            <a:r>
              <a:rPr lang="cs-CZ" dirty="0" err="1"/>
              <a:t>Cyklosezóna</a:t>
            </a:r>
            <a:r>
              <a:rPr lang="cs-CZ" dirty="0"/>
              <a:t> 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Praha a investice do cyklistické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90387E-93DD-3817-39D4-E8823015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 fontScale="90000"/>
          </a:bodyPr>
          <a:lstStyle/>
          <a:p>
            <a:r>
              <a:rPr lang="cs-CZ" dirty="0"/>
              <a:t>Via </a:t>
            </a:r>
            <a:r>
              <a:rPr lang="cs-CZ" dirty="0" err="1"/>
              <a:t>Sancta</a:t>
            </a:r>
            <a:r>
              <a:rPr lang="cs-CZ" dirty="0"/>
              <a:t> a stezky v okolí Kbel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EC43E9A5-5653-035E-81DB-366E4621E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1540329"/>
            <a:ext cx="7791177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projekty MČ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Čakovice, Krajinný park </a:t>
            </a:r>
            <a:r>
              <a:rPr lang="cs-CZ" sz="20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Havraňák</a:t>
            </a: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Kolovraty - hranice Prahy (napojení na 13 km stezek směr Mnichovice)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Obnova a rozšíření A2 a A26 na Praze 8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Cyklostezky podél Vysočanské radiály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Cyklostezka podél Mladoboleslavské z Kbel směrem do centra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cs-CZ" sz="20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Sancta</a:t>
            </a: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20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Klíčov</a:t>
            </a: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Kbely - Vinoř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Hrdlořezy, A 25 podél Rokytky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Čakovice - Třeboradice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cs-CZ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Cyklostezka Cholupice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5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roste infrastruktura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16936929-43D7-40C5-A541-B428D8D6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10619"/>
              </p:ext>
            </p:extLst>
          </p:nvPr>
        </p:nvGraphicFramePr>
        <p:xfrm>
          <a:off x="762000" y="1838425"/>
          <a:ext cx="7248525" cy="4096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7908">
                  <a:extLst>
                    <a:ext uri="{9D8B030D-6E8A-4147-A177-3AD203B41FA5}">
                      <a16:colId xmlns:a16="http://schemas.microsoft.com/office/drawing/2014/main" xmlns="" val="2461571987"/>
                    </a:ext>
                  </a:extLst>
                </a:gridCol>
                <a:gridCol w="1029821">
                  <a:extLst>
                    <a:ext uri="{9D8B030D-6E8A-4147-A177-3AD203B41FA5}">
                      <a16:colId xmlns:a16="http://schemas.microsoft.com/office/drawing/2014/main" xmlns="" val="1280937005"/>
                    </a:ext>
                  </a:extLst>
                </a:gridCol>
                <a:gridCol w="958496">
                  <a:extLst>
                    <a:ext uri="{9D8B030D-6E8A-4147-A177-3AD203B41FA5}">
                      <a16:colId xmlns:a16="http://schemas.microsoft.com/office/drawing/2014/main" xmlns="" val="1466681837"/>
                    </a:ext>
                  </a:extLst>
                </a:gridCol>
                <a:gridCol w="1101902">
                  <a:extLst>
                    <a:ext uri="{9D8B030D-6E8A-4147-A177-3AD203B41FA5}">
                      <a16:colId xmlns:a16="http://schemas.microsoft.com/office/drawing/2014/main" xmlns="" val="266501799"/>
                    </a:ext>
                  </a:extLst>
                </a:gridCol>
                <a:gridCol w="1029821">
                  <a:extLst>
                    <a:ext uri="{9D8B030D-6E8A-4147-A177-3AD203B41FA5}">
                      <a16:colId xmlns:a16="http://schemas.microsoft.com/office/drawing/2014/main" xmlns="" val="3568268366"/>
                    </a:ext>
                  </a:extLst>
                </a:gridCol>
                <a:gridCol w="1030577">
                  <a:extLst>
                    <a:ext uri="{9D8B030D-6E8A-4147-A177-3AD203B41FA5}">
                      <a16:colId xmlns:a16="http://schemas.microsoft.com/office/drawing/2014/main" xmlns="" val="1507627239"/>
                    </a:ext>
                  </a:extLst>
                </a:gridCol>
              </a:tblGrid>
              <a:tr h="526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2017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2018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2019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2020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2021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xmlns="" val="2136048646"/>
                  </a:ext>
                </a:extLst>
              </a:tr>
              <a:tr h="66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effectLst/>
                        </a:rPr>
                        <a:t>cyklostezky a legalizace (km)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2,9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2,9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6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21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xmlns="" val="3850685314"/>
                  </a:ext>
                </a:extLst>
              </a:tr>
              <a:tr h="66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effectLst/>
                        </a:rPr>
                        <a:t>vyhrazené </a:t>
                      </a:r>
                      <a:r>
                        <a:rPr lang="cs-CZ" sz="1800" b="1" dirty="0" err="1">
                          <a:effectLst/>
                        </a:rPr>
                        <a:t>cyklopruhy</a:t>
                      </a:r>
                      <a:r>
                        <a:rPr lang="cs-CZ" sz="1800" b="1" dirty="0">
                          <a:effectLst/>
                        </a:rPr>
                        <a:t> (km)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1,9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1,5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1,1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8,1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8,5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xmlns="" val="1006948086"/>
                  </a:ext>
                </a:extLst>
              </a:tr>
              <a:tr h="66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effectLst/>
                        </a:rPr>
                        <a:t>ochranné </a:t>
                      </a:r>
                      <a:r>
                        <a:rPr lang="cs-CZ" sz="1800" b="1" dirty="0" err="1">
                          <a:effectLst/>
                        </a:rPr>
                        <a:t>cyklopruhy</a:t>
                      </a:r>
                      <a:r>
                        <a:rPr lang="cs-CZ" sz="1800" b="1" dirty="0">
                          <a:effectLst/>
                        </a:rPr>
                        <a:t> (km)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1,1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7,5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7,25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18,4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19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xmlns="" val="3423769584"/>
                  </a:ext>
                </a:extLst>
              </a:tr>
              <a:tr h="66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effectLst/>
                        </a:rPr>
                        <a:t>přejezdy pro cyklisty (ks)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21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16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19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xmlns="" val="798413424"/>
                  </a:ext>
                </a:extLst>
              </a:tr>
              <a:tr h="66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800" b="1" dirty="0" err="1">
                          <a:effectLst/>
                        </a:rPr>
                        <a:t>cykloobousměrky</a:t>
                      </a:r>
                      <a:r>
                        <a:rPr lang="cs-CZ" sz="1800" b="1" dirty="0">
                          <a:effectLst/>
                        </a:rPr>
                        <a:t> (úseků)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4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>
                          <a:effectLst/>
                        </a:rPr>
                        <a:t>16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20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effectLst/>
                        </a:rPr>
                        <a:t>37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xmlns="" val="522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01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Pruhy pro cyklisty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effectLst/>
                <a:ea typeface="Calibri" panose="020F0502020204030204" pitchFamily="34" charset="0"/>
              </a:rPr>
              <a:t>Za poslední tři roky bylo v hlavním městě vyznačeno 17,7 kilometru vyhrazených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cyklopruhů</a:t>
            </a:r>
            <a:r>
              <a:rPr lang="cs-CZ" sz="2000" dirty="0">
                <a:effectLst/>
                <a:ea typeface="Calibri" panose="020F0502020204030204" pitchFamily="34" charset="0"/>
              </a:rPr>
              <a:t> a 44,6 kilometru ochranných pruhů. 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 důvodu zvýšeného pohybu cyklistů!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Snižují riziko dopravní nehody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Zpřehlednění dopravní situace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Zvýšení plynulosti provozu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Nová legislativa, odstup 1,5 metru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I letos bude značení pruhů projednáváno především v rámci dopravního značení po rekonstrukci komunikací. Vyznačení proběhne jen tam, kde budou souhlasit orgány státní správy.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34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Nové dopravní značení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2AE43AD-59F9-2C83-55BE-9B6AD8838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9224" y="2094038"/>
            <a:ext cx="1897865" cy="28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xmlns="" id="{E58845DD-9B21-5FBC-03C4-F4307E709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061370">
            <a:off x="1414470" y="2772910"/>
            <a:ext cx="2439048" cy="14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A0FCC466-D2E8-8563-C3B8-A38B53A44926}"/>
              </a:ext>
            </a:extLst>
          </p:cNvPr>
          <p:cNvSpPr/>
          <p:nvPr/>
        </p:nvSpPr>
        <p:spPr>
          <a:xfrm>
            <a:off x="1868791" y="2094038"/>
            <a:ext cx="1655402" cy="2936146"/>
          </a:xfrm>
          <a:prstGeom prst="round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0176AD7-FF7E-6AB2-7E99-E3228A489C80}"/>
              </a:ext>
            </a:extLst>
          </p:cNvPr>
          <p:cNvSpPr txBox="1"/>
          <p:nvPr/>
        </p:nvSpPr>
        <p:spPr>
          <a:xfrm>
            <a:off x="374400" y="5462378"/>
            <a:ext cx="8373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</a:rPr>
              <a:t>9 lokalit: Plzeňská, Mariánské hradby, Jelení, Keplerova, Evropská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3D9D0A32-A053-F156-080B-3ED10ECD55BD}"/>
              </a:ext>
            </a:extLst>
          </p:cNvPr>
          <p:cNvSpPr txBox="1"/>
          <p:nvPr/>
        </p:nvSpPr>
        <p:spPr>
          <a:xfrm>
            <a:off x="395666" y="1287513"/>
            <a:ext cx="7719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Na vybraných úsecích město instaluje nové dopravní značení upozorňující na principy jízdy v pruzích pro cyklisty („ochranných“)  </a:t>
            </a:r>
          </a:p>
        </p:txBody>
      </p:sp>
    </p:spTree>
    <p:extLst>
      <p:ext uri="{BB962C8B-B14F-4D97-AF65-F5344CB8AC3E}">
        <p14:creationId xmlns:p14="http://schemas.microsoft.com/office/powerpoint/2010/main" val="391887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dopravní značení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0" y="1094952"/>
            <a:ext cx="7245620" cy="5434216"/>
          </a:xfrm>
        </p:spPr>
      </p:pic>
    </p:spTree>
    <p:extLst>
      <p:ext uri="{BB962C8B-B14F-4D97-AF65-F5344CB8AC3E}">
        <p14:creationId xmlns:p14="http://schemas.microsoft.com/office/powerpoint/2010/main" val="24901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</a:t>
            </a:r>
            <a:r>
              <a:rPr lang="cs-CZ" dirty="0" smtClean="0"/>
              <a:t> </a:t>
            </a:r>
            <a:r>
              <a:rPr lang="cs-CZ" dirty="0" err="1" smtClean="0"/>
              <a:t>cyklopruhy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74031"/>
            <a:ext cx="8373934" cy="4506652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Dočasné řešení tam, kde prozatím nebyla vytvořená stavební úprava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ešení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situace související s novou legislativou zavádějící povinný boční odstup 1,5 m,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cyklopruh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umožňuje souběžnou jízdu automobilů a kol bez 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vybočování</a:t>
            </a:r>
            <a:endParaRPr lang="cs-CZ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Vizuální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přerozdělení komunikace na prostor pro automobily a cyklisty = cyklisté se cítí bezpečněji ve „svém“ prostoru, řidiči mohou lépe předvídat chování cyklisty.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Usnadňují bezpečné míjení cyklisty = zvýšení plynulosti provozu.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Snižují riziko dopravní nehody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Cyklisté motivováni, aby se nebáli vozovky a jezdili v pruhy vymezeném prostoru, nikoliv po chodnících.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54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Na kole Prahou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838425"/>
            <a:ext cx="8373934" cy="406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Nástroj pro vyhledání nejkratší trasy, plánování výletu, navigaci při cestě.</a:t>
            </a:r>
          </a:p>
          <a:p>
            <a:pPr marL="0" indent="0">
              <a:buNone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Obsahuje tipy a rady.</a:t>
            </a:r>
            <a:endParaRPr lang="cs-CZ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Pokročilé nastavení: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vyloučení jednosměrek, chodníků, kopců nebo úseků s nezpevněným povrchem</a:t>
            </a:r>
          </a:p>
          <a:p>
            <a:pPr marL="0" indent="0">
              <a:buNone/>
            </a:pPr>
            <a:endParaRPr lang="cs-CZ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Funguje 5 let: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15 tisíc stažení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vyhledáno 196 000 tras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zaznamenáno již 1 943 000 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km.</a:t>
            </a:r>
          </a:p>
          <a:p>
            <a:pPr marL="0" indent="0">
              <a:buNone/>
            </a:pPr>
            <a:endParaRPr lang="cs-CZ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Data z aplikace slouží jako jeden z podkladů pro plánování cyklo opatření.</a:t>
            </a:r>
            <a:endParaRPr lang="cs-CZ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9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6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Praha a výzva Do práce na 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Praze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stoupá obliba, vloni se zapojilo 6 900 Pražanů</a:t>
            </a: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Z toho 1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66 zaměstnanců magistrátu = 40 týmů z 8 pracovišť.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jeli, nachodili a naběhali 35 000 kilometrů.</a:t>
            </a:r>
          </a:p>
          <a:p>
            <a:pPr marL="0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Letos se přihlásilo 7520 Pražanů a z toho z MHMP 171.</a:t>
            </a:r>
          </a:p>
          <a:p>
            <a:pPr marL="0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Praha hradí zaměstnancům účastnický poplatek ve výši 490 Kč.</a:t>
            </a:r>
          </a:p>
          <a:p>
            <a:pPr marL="0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48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03A957-2D26-4D8C-FE6D-336B5376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zakotvení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6F74E89-1CBD-54F6-E38D-8BBC562DF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Strategický plán hl. m. Prahy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 Plán udržitelné mobility hl. m. Prahy a okolí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Klimatický plán hl. m.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99AC903-BEE4-C3F9-8474-72DA875ED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20" y="1197596"/>
            <a:ext cx="1194340" cy="1543574"/>
          </a:xfrm>
          <a:prstGeom prst="rect">
            <a:avLst/>
          </a:prstGeom>
        </p:spPr>
      </p:pic>
      <p:pic>
        <p:nvPicPr>
          <p:cNvPr id="6" name="Obrázek 5" descr="Obsah obrázku text, obloha, exteriér, pobřeží&#10;&#10;Popis byl vytvořen automaticky">
            <a:extLst>
              <a:ext uri="{FF2B5EF4-FFF2-40B4-BE49-F238E27FC236}">
                <a16:creationId xmlns:a16="http://schemas.microsoft.com/office/drawing/2014/main" xmlns="" id="{8FEE49AE-C7D1-C24F-892F-EAF060DDF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20" y="5090255"/>
            <a:ext cx="1524000" cy="17162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226FE92-BB2C-0FA7-CD77-089DC4D51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26" y="3144094"/>
            <a:ext cx="211233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6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Cyklisté v Praze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Počet cyklistů a obliba cyklistiky v Praze roste. Alespoň jednou za měsíc jede na kole 456 000 Pražanů.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Skokový nárůst mezi lety 2019 a 2020 v souvislosti s koronakrizí.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Vyšší intenzity pokračují i v následujících letech.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Data z </a:t>
            </a:r>
            <a:r>
              <a:rPr lang="cs-CZ" dirty="0" err="1"/>
              <a:t>cyklosčítačů</a:t>
            </a:r>
            <a:r>
              <a:rPr lang="cs-CZ" dirty="0"/>
              <a:t> (dostupné na golemio.cz):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2019: </a:t>
            </a:r>
            <a:r>
              <a:rPr lang="cs-CZ" dirty="0">
                <a:effectLst/>
                <a:ea typeface="Calibri" panose="020F0502020204030204" pitchFamily="34" charset="0"/>
              </a:rPr>
              <a:t>3 234 599 průjezdů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2020: </a:t>
            </a:r>
            <a:r>
              <a:rPr lang="cs-CZ" dirty="0">
                <a:effectLst/>
                <a:ea typeface="Calibri" panose="020F0502020204030204" pitchFamily="34" charset="0"/>
              </a:rPr>
              <a:t>5 891 494 průjezdů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2021: </a:t>
            </a:r>
            <a:r>
              <a:rPr lang="cs-CZ" dirty="0">
                <a:effectLst/>
                <a:ea typeface="Calibri" panose="020F0502020204030204" pitchFamily="34" charset="0"/>
              </a:rPr>
              <a:t>5 842 903 průjezdů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5AF5904F-0E79-21C3-9E0C-D54B3F9B1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308265"/>
              </p:ext>
            </p:extLst>
          </p:nvPr>
        </p:nvGraphicFramePr>
        <p:xfrm>
          <a:off x="6408490" y="4346015"/>
          <a:ext cx="1623268" cy="222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8467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Investice z rozpočtu Prahy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763245"/>
            <a:ext cx="8373934" cy="454527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</a:rPr>
              <a:t>Rostoucímu významu </a:t>
            </a:r>
            <a:r>
              <a:rPr lang="cs-CZ" dirty="0" err="1">
                <a:effectLst/>
                <a:ea typeface="Calibri" panose="020F0502020204030204" pitchFamily="34" charset="0"/>
              </a:rPr>
              <a:t>cyklodopravy</a:t>
            </a:r>
            <a:r>
              <a:rPr lang="cs-CZ" dirty="0">
                <a:effectLst/>
                <a:ea typeface="Calibri" panose="020F0502020204030204" pitchFamily="34" charset="0"/>
              </a:rPr>
              <a:t> musí odpovídat i investice do </a:t>
            </a:r>
            <a:r>
              <a:rPr lang="cs-CZ" dirty="0">
                <a:ea typeface="Calibri" panose="020F0502020204030204" pitchFamily="34" charset="0"/>
              </a:rPr>
              <a:t>cyklistické infrastruktury.</a:t>
            </a: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</a:rPr>
              <a:t>Lávka </a:t>
            </a:r>
            <a:r>
              <a:rPr lang="cs-CZ" dirty="0" err="1">
                <a:ea typeface="Calibri" panose="020F0502020204030204" pitchFamily="34" charset="0"/>
              </a:rPr>
              <a:t>HolKa</a:t>
            </a:r>
            <a:r>
              <a:rPr lang="cs-CZ" dirty="0">
                <a:ea typeface="Calibri" panose="020F0502020204030204" pitchFamily="34" charset="0"/>
              </a:rPr>
              <a:t> (2021/2022) – 198 mil.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A6E2ACF7-1820-DFC3-54E6-87A499BB3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3521"/>
              </p:ext>
            </p:extLst>
          </p:nvPr>
        </p:nvGraphicFramePr>
        <p:xfrm>
          <a:off x="1276510" y="2669515"/>
          <a:ext cx="6693031" cy="2520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998">
                  <a:extLst>
                    <a:ext uri="{9D8B030D-6E8A-4147-A177-3AD203B41FA5}">
                      <a16:colId xmlns:a16="http://schemas.microsoft.com/office/drawing/2014/main" xmlns="" val="1059500518"/>
                    </a:ext>
                  </a:extLst>
                </a:gridCol>
                <a:gridCol w="1884457">
                  <a:extLst>
                    <a:ext uri="{9D8B030D-6E8A-4147-A177-3AD203B41FA5}">
                      <a16:colId xmlns:a16="http://schemas.microsoft.com/office/drawing/2014/main" xmlns="" val="1818267158"/>
                    </a:ext>
                  </a:extLst>
                </a:gridCol>
                <a:gridCol w="1884457">
                  <a:extLst>
                    <a:ext uri="{9D8B030D-6E8A-4147-A177-3AD203B41FA5}">
                      <a16:colId xmlns:a16="http://schemas.microsoft.com/office/drawing/2014/main" xmlns="" val="3855896783"/>
                    </a:ext>
                  </a:extLst>
                </a:gridCol>
                <a:gridCol w="1650119">
                  <a:extLst>
                    <a:ext uri="{9D8B030D-6E8A-4147-A177-3AD203B41FA5}">
                      <a16:colId xmlns:a16="http://schemas.microsoft.com/office/drawing/2014/main" xmlns="" val="35098815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mil. Kč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2117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rozpočet TSK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>
                          <a:effectLst/>
                          <a:latin typeface="+mj-lt"/>
                        </a:rPr>
                        <a:t>dotace MČ</a:t>
                      </a:r>
                      <a:endParaRPr lang="cs-CZ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celkem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70999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2019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105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79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>
                          <a:effectLst/>
                          <a:latin typeface="+mj-lt"/>
                        </a:rPr>
                        <a:t>184</a:t>
                      </a:r>
                      <a:endParaRPr lang="cs-CZ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07451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2020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136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271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407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50381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2021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122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79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201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277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2022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127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118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u="none" strike="noStrike" dirty="0">
                          <a:effectLst/>
                          <a:latin typeface="+mj-lt"/>
                        </a:rPr>
                        <a:t>245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90267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1037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936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33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Významné investice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 sezóně 2022 se připravuje doposud nejvíce akcí: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podjezd Mánesova mostu obcházející složitou křižovatku Klárov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cyklopás</a:t>
            </a: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na Smetanově nábřeží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Arial" panose="020B0604020202020204" pitchFamily="34" charset="0"/>
              </a:rPr>
              <a:t>stavební úpravy na legalizovaném</a:t>
            </a: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chodníku podél Strakonické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rozšíření nevyhovující stezky A2 na Rohanském ostrově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ové cyklostezky: od lávky pod Městským okruhem do Komořan, od Labutě v Krči na Kačerov, podél ulice Staroklánovické, od Průmyslové ulice na </a:t>
            </a:r>
            <a:r>
              <a:rPr lang="cs-CZ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Jahodnici</a:t>
            </a:r>
            <a:r>
              <a:rPr lang="cs-CZ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rozšíření stezky A22 z Braníka. 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31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Podjezd Mánesova mostu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image16.png">
            <a:extLst>
              <a:ext uri="{FF2B5EF4-FFF2-40B4-BE49-F238E27FC236}">
                <a16:creationId xmlns:a16="http://schemas.microsoft.com/office/drawing/2014/main" xmlns="" id="{79B38F20-FAAA-4C9A-8B05-3C2A4DF31D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6" y="1314449"/>
            <a:ext cx="7515224" cy="52519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3879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Trasa Kačerov – U Labutě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image14.png">
            <a:extLst>
              <a:ext uri="{FF2B5EF4-FFF2-40B4-BE49-F238E27FC236}">
                <a16:creationId xmlns:a16="http://schemas.microsoft.com/office/drawing/2014/main" xmlns="" id="{CB55A43B-9EB8-44BC-AB12-CADB35108E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24000"/>
            <a:ext cx="7543800" cy="51435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3444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Trasa Průmyslová – </a:t>
            </a:r>
            <a:r>
              <a:rPr lang="cs-CZ" dirty="0" err="1"/>
              <a:t>Jahodnice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image10.png">
            <a:extLst>
              <a:ext uri="{FF2B5EF4-FFF2-40B4-BE49-F238E27FC236}">
                <a16:creationId xmlns:a16="http://schemas.microsoft.com/office/drawing/2014/main" xmlns="" id="{9A002D0F-F723-4A65-85EB-4D03BA080E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7" y="1323975"/>
            <a:ext cx="7491413" cy="46243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4650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Významné realizace 2019 až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>
                <a:effectLst/>
                <a:ea typeface="Calibri" panose="020F0502020204030204" pitchFamily="34" charset="0"/>
              </a:rPr>
              <a:t>Na cyklostezkách se v letech 2019-2021 v řadě případů doplňovaly dlouhodobě chybějící úseky na jinak souvislých trasách: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ea typeface="Calibri" panose="020F0502020204030204" pitchFamily="34" charset="0"/>
              </a:rPr>
              <a:t>vodní prostup Rokytka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ea typeface="Calibri" panose="020F0502020204030204" pitchFamily="34" charset="0"/>
              </a:rPr>
              <a:t>dokončení stezky A2 na Vrané nad Vltavou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a typeface="Calibri" panose="020F0502020204030204" pitchFamily="34" charset="0"/>
              </a:rPr>
              <a:t>doplnění </a:t>
            </a:r>
            <a:r>
              <a:rPr lang="cs-CZ" sz="2200" dirty="0">
                <a:effectLst/>
                <a:ea typeface="Calibri" panose="020F0502020204030204" pitchFamily="34" charset="0"/>
              </a:rPr>
              <a:t>chybějícího úseku A21 v Modřanech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ea typeface="Calibri" panose="020F0502020204030204" pitchFamily="34" charset="0"/>
              </a:rPr>
              <a:t>poslední nezpevněný úsek A202 z Kunratic do Vestce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ea typeface="Calibri" panose="020F0502020204030204" pitchFamily="34" charset="0"/>
              </a:rPr>
              <a:t>rozšíření stezky A1 v Radotíně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ea typeface="Calibri" panose="020F0502020204030204" pitchFamily="34" charset="0"/>
              </a:rPr>
              <a:t>stezka A2 z Komořan do Zbraslavi nebo na Rohanském ostrově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ea typeface="Calibri" panose="020F0502020204030204" pitchFamily="34" charset="0"/>
              </a:rPr>
              <a:t>legalizace ve vnitřním městě k propojení doposud neprůjezdných oblastí (například příjezd z Nuselského mostu do ulice Na Pankráci). </a:t>
            </a: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30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Vodní prostup Rokytka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33" y="1847950"/>
            <a:ext cx="8373934" cy="4109938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image12.png">
            <a:extLst>
              <a:ext uri="{FF2B5EF4-FFF2-40B4-BE49-F238E27FC236}">
                <a16:creationId xmlns:a16="http://schemas.microsoft.com/office/drawing/2014/main" xmlns="" id="{A0BBF0FA-95E0-4E2D-BCC3-35764624D3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365249"/>
            <a:ext cx="7639050" cy="49974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75616858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807</TotalTime>
  <Words>660</Words>
  <Application>Microsoft Office PowerPoint</Application>
  <PresentationFormat>Předvádění na obrazovce (4:3)</PresentationFormat>
  <Paragraphs>215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Tmava</vt:lpstr>
      <vt:lpstr>Cyklosezóna 2022</vt:lpstr>
      <vt:lpstr>Cyklisté v Praze</vt:lpstr>
      <vt:lpstr>Investice z rozpočtu Prahy</vt:lpstr>
      <vt:lpstr>Významné investice 2022</vt:lpstr>
      <vt:lpstr>Podjezd Mánesova mostu</vt:lpstr>
      <vt:lpstr>Trasa Kačerov – U Labutě</vt:lpstr>
      <vt:lpstr>Trasa Průmyslová – Jahodnice</vt:lpstr>
      <vt:lpstr>Významné realizace 2019 až 2021</vt:lpstr>
      <vt:lpstr>Vodní prostup Rokytka</vt:lpstr>
      <vt:lpstr>Via Sancta a stezky v okolí Kbel </vt:lpstr>
      <vt:lpstr>Vybrané projekty MČ</vt:lpstr>
      <vt:lpstr>Jak roste infrastruktura</vt:lpstr>
      <vt:lpstr>Pruhy pro cyklisty</vt:lpstr>
      <vt:lpstr>Nové dopravní značení</vt:lpstr>
      <vt:lpstr>Nové dopravní značení</vt:lpstr>
      <vt:lpstr>Proč cyklopruhy?</vt:lpstr>
      <vt:lpstr>Aplikace Na kole Prahou</vt:lpstr>
      <vt:lpstr>Praha a výzva Do práce na kole</vt:lpstr>
      <vt:lpstr>Koncepční zakotvení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Chlupáček Ondřej (MHMP, SE2)</cp:lastModifiedBy>
  <cp:revision>51</cp:revision>
  <cp:lastPrinted>2022-05-03T12:29:08Z</cp:lastPrinted>
  <dcterms:created xsi:type="dcterms:W3CDTF">2020-01-10T10:06:52Z</dcterms:created>
  <dcterms:modified xsi:type="dcterms:W3CDTF">2022-05-04T06:56:02Z</dcterms:modified>
</cp:coreProperties>
</file>