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276" r:id="rId2"/>
    <p:sldId id="317" r:id="rId3"/>
    <p:sldId id="257" r:id="rId4"/>
    <p:sldId id="292" r:id="rId5"/>
    <p:sldId id="309" r:id="rId6"/>
    <p:sldId id="293" r:id="rId7"/>
    <p:sldId id="306" r:id="rId8"/>
    <p:sldId id="371" r:id="rId9"/>
    <p:sldId id="370" r:id="rId10"/>
    <p:sldId id="296" r:id="rId11"/>
    <p:sldId id="298" r:id="rId12"/>
    <p:sldId id="299" r:id="rId13"/>
    <p:sldId id="320" r:id="rId14"/>
    <p:sldId id="311" r:id="rId15"/>
    <p:sldId id="312" r:id="rId16"/>
    <p:sldId id="300" r:id="rId17"/>
    <p:sldId id="278" r:id="rId1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rová Tamara (MHMP, KUC)" initials="HT(K" lastIdx="1" clrIdx="0">
    <p:extLst>
      <p:ext uri="{19B8F6BF-5375-455C-9EA6-DF929625EA0E}">
        <p15:presenceInfo xmlns:p15="http://schemas.microsoft.com/office/powerpoint/2012/main" userId="S::m000xz009353@mag.mepnet.cz::94526477-c6b4-4c4d-9eec-e900583f0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FFFF00"/>
    <a:srgbClr val="7A283C"/>
    <a:srgbClr val="00B331"/>
    <a:srgbClr val="0056BC"/>
    <a:srgbClr val="E90C24"/>
    <a:srgbClr val="FF9700"/>
    <a:srgbClr val="FF0000"/>
    <a:srgbClr val="FFC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3" autoAdjust="0"/>
    <p:restoredTop sz="94654" autoAdjust="0"/>
  </p:normalViewPr>
  <p:slideViewPr>
    <p:cSldViewPr snapToGrid="0" showGuides="1">
      <p:cViewPr varScale="1">
        <p:scale>
          <a:sx n="114" d="100"/>
          <a:sy n="114" d="100"/>
        </p:scale>
        <p:origin x="1290" y="102"/>
      </p:cViewPr>
      <p:guideLst>
        <p:guide orient="horz" pos="2160"/>
        <p:guide pos="2880"/>
      </p:guideLst>
    </p:cSldViewPr>
  </p:slideViewPr>
  <p:notesTextViewPr>
    <p:cViewPr>
      <p:scale>
        <a:sx n="1" d="1"/>
        <a:sy n="1" d="1"/>
      </p:scale>
      <p:origin x="0" y="0"/>
    </p:cViewPr>
  </p:notesTextViewPr>
  <p:notesViewPr>
    <p:cSldViewPr snapToGrid="0">
      <p:cViewPr varScale="1">
        <p:scale>
          <a:sx n="111" d="100"/>
          <a:sy n="111" d="100"/>
        </p:scale>
        <p:origin x="4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sz="quarter" idx="1"/>
          </p:nvPr>
        </p:nvSpPr>
        <p:spPr>
          <a:xfrm>
            <a:off x="3850444" y="0"/>
            <a:ext cx="2945659" cy="498136"/>
          </a:xfrm>
          <a:prstGeom prst="rect">
            <a:avLst/>
          </a:prstGeom>
        </p:spPr>
        <p:txBody>
          <a:bodyPr vert="horz" lIns="95559" tIns="47780" rIns="95559" bIns="47780" rtlCol="0"/>
          <a:lstStyle>
            <a:lvl1pPr algn="r">
              <a:defRPr sz="1300"/>
            </a:lvl1pPr>
          </a:lstStyle>
          <a:p>
            <a:fld id="{0502E7A6-1905-4E90-B56D-52359CA496D7}" type="datetimeFigureOut">
              <a:rPr lang="cs-CZ" smtClean="0"/>
              <a:t>12.06.2024</a:t>
            </a:fld>
            <a:endParaRPr lang="cs-CZ"/>
          </a:p>
        </p:txBody>
      </p:sp>
      <p:sp>
        <p:nvSpPr>
          <p:cNvPr id="4" name="Zástupný symbol pro zápatí 3"/>
          <p:cNvSpPr>
            <a:spLocks noGrp="1"/>
          </p:cNvSpPr>
          <p:nvPr>
            <p:ph type="ftr" sz="quarter" idx="2"/>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3850444" y="9430093"/>
            <a:ext cx="2945659" cy="498135"/>
          </a:xfrm>
          <a:prstGeom prst="rect">
            <a:avLst/>
          </a:prstGeom>
        </p:spPr>
        <p:txBody>
          <a:bodyPr vert="horz" lIns="95559" tIns="47780" rIns="95559" bIns="47780" rtlCol="0" anchor="b"/>
          <a:lstStyle>
            <a:lvl1pPr algn="r">
              <a:defRPr sz="1300"/>
            </a:lvl1pPr>
          </a:lstStyle>
          <a:p>
            <a:fld id="{642CAD74-09DE-4AB6-8DBC-E3CC91A8061D}" type="slidenum">
              <a:rPr lang="cs-CZ" smtClean="0"/>
              <a:t>‹#›</a:t>
            </a:fld>
            <a:endParaRPr lang="cs-CZ"/>
          </a:p>
        </p:txBody>
      </p:sp>
    </p:spTree>
    <p:extLst>
      <p:ext uri="{BB962C8B-B14F-4D97-AF65-F5344CB8AC3E}">
        <p14:creationId xmlns:p14="http://schemas.microsoft.com/office/powerpoint/2010/main" val="233236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idx="1"/>
          </p:nvPr>
        </p:nvSpPr>
        <p:spPr>
          <a:xfrm>
            <a:off x="3850444" y="0"/>
            <a:ext cx="2945659" cy="498136"/>
          </a:xfrm>
          <a:prstGeom prst="rect">
            <a:avLst/>
          </a:prstGeom>
        </p:spPr>
        <p:txBody>
          <a:bodyPr vert="horz" lIns="95559" tIns="47780" rIns="95559" bIns="47780" rtlCol="0"/>
          <a:lstStyle>
            <a:lvl1pPr algn="r">
              <a:defRPr sz="1300"/>
            </a:lvl1pPr>
          </a:lstStyle>
          <a:p>
            <a:fld id="{86A72F8E-9C14-4771-8BB4-9FF0607221F8}"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5559" tIns="47780" rIns="95559" bIns="47780" rtlCol="0" anchor="ctr"/>
          <a:lstStyle/>
          <a:p>
            <a:endParaRPr lang="cs-CZ"/>
          </a:p>
        </p:txBody>
      </p:sp>
      <p:sp>
        <p:nvSpPr>
          <p:cNvPr id="5" name="Zástupný symbol pro poznámky 4"/>
          <p:cNvSpPr>
            <a:spLocks noGrp="1"/>
          </p:cNvSpPr>
          <p:nvPr>
            <p:ph type="body" sz="quarter" idx="3"/>
          </p:nvPr>
        </p:nvSpPr>
        <p:spPr>
          <a:xfrm>
            <a:off x="679768" y="4777959"/>
            <a:ext cx="5438140" cy="3909239"/>
          </a:xfrm>
          <a:prstGeom prst="rect">
            <a:avLst/>
          </a:prstGeom>
        </p:spPr>
        <p:txBody>
          <a:bodyPr vert="horz" lIns="95559" tIns="47780" rIns="95559" bIns="4778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4" y="9430093"/>
            <a:ext cx="2945659" cy="498135"/>
          </a:xfrm>
          <a:prstGeom prst="rect">
            <a:avLst/>
          </a:prstGeom>
        </p:spPr>
        <p:txBody>
          <a:bodyPr vert="horz" lIns="95559" tIns="47780" rIns="95559" bIns="47780" rtlCol="0" anchor="b"/>
          <a:lstStyle>
            <a:lvl1pPr algn="r">
              <a:defRPr sz="1300"/>
            </a:lvl1pPr>
          </a:lstStyle>
          <a:p>
            <a:fld id="{DD71FAD6-C595-49B9-A010-ACF37127121A}" type="slidenum">
              <a:rPr lang="cs-CZ" smtClean="0"/>
              <a:t>‹#›</a:t>
            </a:fld>
            <a:endParaRPr lang="cs-CZ"/>
          </a:p>
        </p:txBody>
      </p:sp>
    </p:spTree>
    <p:extLst>
      <p:ext uri="{BB962C8B-B14F-4D97-AF65-F5344CB8AC3E}">
        <p14:creationId xmlns:p14="http://schemas.microsoft.com/office/powerpoint/2010/main" val="15240237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25A1CF6-DDAE-8F49-8ECA-E9C9E06929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73687" y="293209"/>
            <a:ext cx="6087600" cy="760074"/>
          </a:xfrm>
        </p:spPr>
        <p:txBody>
          <a:bodyPr vert="horz" lIns="0" tIns="0" rIns="0" bIns="0" rtlCol="0" anchor="t">
            <a:normAutofit/>
          </a:bodyPr>
          <a:lstStyle>
            <a:lvl1pPr>
              <a:defRPr lang="en-US" spc="-100" baseline="0"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399" y="1638700"/>
            <a:ext cx="6087600" cy="567890"/>
          </a:xfrm>
        </p:spPr>
        <p:txBody>
          <a:bodyPr vert="horz" lIns="0" tIns="0" rIns="0" bIns="0" rtlCol="0">
            <a:noAutofit/>
          </a:bodyPr>
          <a:lstStyle>
            <a:lvl1pPr>
              <a:defRPr lang="en-US" dirty="0">
                <a:solidFill>
                  <a:schemeClr val="bg1"/>
                </a:solidFill>
              </a:defRPr>
            </a:lvl1pPr>
          </a:lstStyle>
          <a:p>
            <a:pPr marL="0" lvl="0" indent="0">
              <a:buNone/>
            </a:pPr>
            <a:r>
              <a:rPr lang="cs-CZ" dirty="0" err="1"/>
              <a:t>Click</a:t>
            </a:r>
            <a:r>
              <a:rPr lang="cs-CZ" dirty="0"/>
              <a:t> to </a:t>
            </a:r>
            <a:r>
              <a:rPr lang="cs-CZ" dirty="0" err="1"/>
              <a:t>add</a:t>
            </a:r>
            <a:r>
              <a:rPr lang="cs-CZ" dirty="0"/>
              <a:t> </a:t>
            </a:r>
            <a:r>
              <a:rPr lang="cs-CZ" dirty="0" err="1"/>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57118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2 x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8" name="Zástupný symbol pro obrázek 5"/>
          <p:cNvSpPr>
            <a:spLocks noGrp="1"/>
          </p:cNvSpPr>
          <p:nvPr>
            <p:ph type="pic" sz="quarter" idx="11" hasCustomPrompt="1"/>
          </p:nvPr>
        </p:nvSpPr>
        <p:spPr>
          <a:xfrm>
            <a:off x="4082104" y="1895473"/>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24108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7" name="Chart Placeholder 6"/>
          <p:cNvSpPr>
            <a:spLocks noGrp="1"/>
          </p:cNvSpPr>
          <p:nvPr>
            <p:ph type="chart" sz="quarter" idx="11" hasCustomPrompt="1"/>
          </p:nvPr>
        </p:nvSpPr>
        <p:spPr>
          <a:xfrm>
            <a:off x="374399" y="1905717"/>
            <a:ext cx="6502389" cy="4555505"/>
          </a:xfrm>
        </p:spPr>
        <p:txBody>
          <a:bodyPr/>
          <a:lstStyle>
            <a:lvl1pPr>
              <a:defRPr>
                <a:solidFill>
                  <a:schemeClr val="tx1"/>
                </a:solidFill>
              </a:defRPr>
            </a:lvl1pPr>
          </a:lstStyle>
          <a:p>
            <a:r>
              <a:rPr lang="cs-CZ" dirty="0"/>
              <a:t>Chart</a:t>
            </a:r>
          </a:p>
        </p:txBody>
      </p:sp>
    </p:spTree>
    <p:extLst>
      <p:ext uri="{BB962C8B-B14F-4D97-AF65-F5344CB8AC3E}">
        <p14:creationId xmlns:p14="http://schemas.microsoft.com/office/powerpoint/2010/main" val="325929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 2">
    <p:spTree>
      <p:nvGrpSpPr>
        <p:cNvPr id="1" name=""/>
        <p:cNvGrpSpPr/>
        <p:nvPr/>
      </p:nvGrpSpPr>
      <p:grpSpPr>
        <a:xfrm>
          <a:off x="0" y="0"/>
          <a:ext cx="0" cy="0"/>
          <a:chOff x="0" y="0"/>
          <a:chExt cx="0" cy="0"/>
        </a:xfrm>
      </p:grpSpPr>
      <p:sp>
        <p:nvSpPr>
          <p:cNvPr id="5"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0800" y="5932800"/>
            <a:ext cx="6087600" cy="547200"/>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121142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4D9AE55-4E98-3B43-9FC7-3CF68C21EF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odklad" hidden="1"/>
          <p:cNvPicPr>
            <a:picLocks noChangeAspect="1"/>
          </p:cNvPicPr>
          <p:nvPr userDrawn="1"/>
        </p:nvPicPr>
        <p:blipFill>
          <a:blip r:embed="rId3"/>
          <a:stretch>
            <a:fillRect/>
          </a:stretch>
        </p:blipFill>
        <p:spPr>
          <a:xfrm>
            <a:off x="1" y="0"/>
            <a:ext cx="9144000" cy="685636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1475" y="5934075"/>
            <a:ext cx="6086475" cy="546656"/>
          </a:xfrm>
        </p:spPr>
        <p:txBody>
          <a:bodyPr/>
          <a:lstStyle>
            <a:lvl1pPr>
              <a:defRPr baseline="0">
                <a:solidFill>
                  <a:schemeClr val="bg1"/>
                </a:solidFill>
              </a:defRPr>
            </a:lvl1pPr>
          </a:lstStyle>
          <a:p>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26382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 2">
    <p:spTree>
      <p:nvGrpSpPr>
        <p:cNvPr id="1" name=""/>
        <p:cNvGrpSpPr/>
        <p:nvPr/>
      </p:nvGrpSpPr>
      <p:grpSpPr>
        <a:xfrm>
          <a:off x="0" y="0"/>
          <a:ext cx="0" cy="0"/>
          <a:chOff x="0" y="0"/>
          <a:chExt cx="0" cy="0"/>
        </a:xfrm>
      </p:grpSpPr>
      <p:sp>
        <p:nvSpPr>
          <p:cNvPr id="8" name="Bílá"/>
          <p:cNvSpPr/>
          <p:nvPr userDrawn="1"/>
        </p:nvSpPr>
        <p:spPr>
          <a:xfrm>
            <a:off x="7024085" y="4937760"/>
            <a:ext cx="2007947" cy="182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ctrTitle" hasCustomPrompt="1"/>
          </p:nvPr>
        </p:nvSpPr>
        <p:spPr>
          <a:xfrm>
            <a:off x="374400" y="291600"/>
            <a:ext cx="6087600" cy="760074"/>
          </a:xfrm>
        </p:spPr>
        <p:txBody>
          <a:bodyPr anchor="t">
            <a:normAutofit/>
          </a:bodyPr>
          <a:lstStyle>
            <a:lvl1pPr algn="l">
              <a:defRPr sz="5000" spc="-100" baseline="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400" y="1638775"/>
            <a:ext cx="6087600" cy="567890"/>
          </a:xfrm>
        </p:spPr>
        <p:txBody>
          <a:bodyPr/>
          <a:lstStyle>
            <a:lvl1pPr marL="0" indent="0" algn="l">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Click</a:t>
            </a:r>
            <a:r>
              <a:rPr lang="cs-CZ" dirty="0"/>
              <a:t> to </a:t>
            </a:r>
            <a:r>
              <a:rPr lang="cs-CZ" dirty="0" err="1"/>
              <a:t>add</a:t>
            </a:r>
            <a:r>
              <a:rPr lang="cs-CZ" dirty="0"/>
              <a:t> </a:t>
            </a:r>
            <a:r>
              <a:rPr lang="cs-CZ" dirty="0" err="1"/>
              <a:t>subtitle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86942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p:txBody>
          <a:bodyPr vert="horz" lIns="0" tIns="0" rIns="0" bIns="0" rtlCol="0">
            <a:noAutofit/>
          </a:bodyPr>
          <a:lstStyle>
            <a:lvl1pPr marL="216000">
              <a:defRPr lang="cs-CZ" smtClean="0">
                <a:solidFill>
                  <a:schemeClr val="tx1"/>
                </a:solidFill>
              </a:defRPr>
            </a:lvl1pPr>
            <a:lvl2pPr>
              <a:defRPr lang="cs-CZ" smtClean="0"/>
            </a:lvl2pPr>
            <a:lvl3pPr>
              <a:defRPr lang="cs-CZ" smtClean="0"/>
            </a:lvl3pPr>
            <a:lvl4pPr>
              <a:defRPr lang="cs-CZ" smtClean="0"/>
            </a:lvl4pPr>
            <a:lvl5pPr>
              <a:defRPr lang="en-US" dirty="0"/>
            </a:lvl5pPr>
          </a:lstStyle>
          <a:p>
            <a:pPr lvl="0" indent="-252000"/>
            <a:r>
              <a:rPr lang="en-US" dirty="0"/>
              <a:t>Edit Master text styles</a:t>
            </a:r>
          </a:p>
        </p:txBody>
      </p:sp>
    </p:spTree>
    <p:extLst>
      <p:ext uri="{BB962C8B-B14F-4D97-AF65-F5344CB8AC3E}">
        <p14:creationId xmlns:p14="http://schemas.microsoft.com/office/powerpoint/2010/main" val="42871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hasCustomPrompt="1"/>
          </p:nvPr>
        </p:nvSpPr>
        <p:spPr>
          <a:xfrm>
            <a:off x="374400" y="1825625"/>
            <a:ext cx="4093200" cy="4079875"/>
          </a:xfrm>
        </p:spPr>
        <p:txBody>
          <a:bodyPr/>
          <a:lstStyle>
            <a:lvl1pPr marL="216000">
              <a:defRPr>
                <a:solidFill>
                  <a:schemeClr val="tx1"/>
                </a:solidFill>
              </a:defRPr>
            </a:lvl1pPr>
          </a:lstStyle>
          <a:p>
            <a:pPr lvl="0" indent="-252000"/>
            <a:r>
              <a:rPr lang="en-US" dirty="0"/>
              <a:t>Edit Master text styles</a:t>
            </a:r>
          </a:p>
        </p:txBody>
      </p:sp>
      <p:sp>
        <p:nvSpPr>
          <p:cNvPr id="4" name="Content Placeholder 3"/>
          <p:cNvSpPr>
            <a:spLocks noGrp="1"/>
          </p:cNvSpPr>
          <p:nvPr>
            <p:ph sz="half" idx="2" hasCustomPrompt="1"/>
          </p:nvPr>
        </p:nvSpPr>
        <p:spPr>
          <a:xfrm>
            <a:off x="4673600" y="1825625"/>
            <a:ext cx="4091494" cy="4079875"/>
          </a:xfrm>
        </p:spPr>
        <p:txBody>
          <a:bodyPr/>
          <a:lstStyle>
            <a:lvl1pPr marL="216000">
              <a:defRPr>
                <a:solidFill>
                  <a:schemeClr val="tx1"/>
                </a:solidFill>
              </a:defRPr>
            </a:lvl1pPr>
          </a:lstStyle>
          <a:p>
            <a:pPr lvl="0" indent="-252000"/>
            <a:r>
              <a:rPr lang="en-US" dirty="0"/>
              <a:t>Edit Master text styles</a:t>
            </a:r>
          </a:p>
        </p:txBody>
      </p:sp>
    </p:spTree>
    <p:extLst>
      <p:ext uri="{BB962C8B-B14F-4D97-AF65-F5344CB8AC3E}">
        <p14:creationId xmlns:p14="http://schemas.microsoft.com/office/powerpoint/2010/main" val="37185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213600" y="333829"/>
            <a:ext cx="1597025" cy="5500234"/>
          </a:xfrm>
        </p:spPr>
        <p:txBody>
          <a:bodyPr/>
          <a:lstStyle>
            <a:lvl1pPr marL="0" indent="0">
              <a:lnSpc>
                <a:spcPts val="1900"/>
              </a:lnSpc>
              <a:buNone/>
              <a:defRPr sz="1600">
                <a:solidFill>
                  <a:schemeClr val="tx1"/>
                </a:solidFill>
              </a:defRPr>
            </a:lvl1pPr>
          </a:lstStyle>
          <a:p>
            <a:pPr lvl="0"/>
            <a:r>
              <a:rPr lang="cs-CZ" dirty="0"/>
              <a:t>Text</a:t>
            </a:r>
          </a:p>
        </p:txBody>
      </p:sp>
      <p:pic>
        <p:nvPicPr>
          <p:cNvPr id="3" name="Obrázek 2">
            <a:extLst>
              <a:ext uri="{FF2B5EF4-FFF2-40B4-BE49-F238E27FC236}">
                <a16:creationId xmlns:a16="http://schemas.microsoft.com/office/drawing/2014/main" id="{3154ED0A-3360-084C-9D43-F0DF424EB5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901132" cy="6858000"/>
          </a:xfrm>
          <a:prstGeom prst="rect">
            <a:avLst/>
          </a:prstGeom>
        </p:spPr>
      </p:pic>
    </p:spTree>
    <p:extLst>
      <p:ext uri="{BB962C8B-B14F-4D97-AF65-F5344CB8AC3E}">
        <p14:creationId xmlns:p14="http://schemas.microsoft.com/office/powerpoint/2010/main" val="29553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G">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B8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tx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367908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R">
    <p:spTree>
      <p:nvGrpSpPr>
        <p:cNvPr id="1" name=""/>
        <p:cNvGrpSpPr/>
        <p:nvPr/>
      </p:nvGrpSpPr>
      <p:grpSpPr>
        <a:xfrm>
          <a:off x="0" y="0"/>
          <a:ext cx="0" cy="0"/>
          <a:chOff x="0" y="0"/>
          <a:chExt cx="0" cy="0"/>
        </a:xfrm>
      </p:grpSpPr>
      <p:sp>
        <p:nvSpPr>
          <p:cNvPr id="7" name="Obdelník"/>
          <p:cNvSpPr/>
          <p:nvPr userDrawn="1"/>
        </p:nvSpPr>
        <p:spPr>
          <a:xfrm>
            <a:off x="0" y="0"/>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290157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Y">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dirty="0"/>
              <a:t>Upravte styly předlohy textu.
Druhá úroveň
Třetí úroveň
Čtvrtá úroveň
Pátá úroveň</a:t>
            </a:r>
          </a:p>
        </p:txBody>
      </p:sp>
    </p:spTree>
    <p:extLst>
      <p:ext uri="{BB962C8B-B14F-4D97-AF65-F5344CB8AC3E}">
        <p14:creationId xmlns:p14="http://schemas.microsoft.com/office/powerpoint/2010/main" val="1218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6502389" cy="4565749"/>
          </a:xfrm>
        </p:spPr>
        <p:txBody>
          <a:bodyPr/>
          <a:lstStyle>
            <a:lvl1pPr marL="0" indent="0">
              <a:buNone/>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150597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15"/>
          <a:stretch>
            <a:fillRect/>
          </a:stretch>
        </p:blipFill>
        <p:spPr>
          <a:xfrm>
            <a:off x="0" y="1634"/>
            <a:ext cx="9144000" cy="6856366"/>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250253" y="5967318"/>
            <a:ext cx="514841" cy="514820"/>
          </a:xfrm>
          <a:prstGeom prst="rect">
            <a:avLst/>
          </a:prstGeom>
        </p:spPr>
      </p:pic>
      <p:sp>
        <p:nvSpPr>
          <p:cNvPr id="2" name="Title Placeholder 1"/>
          <p:cNvSpPr>
            <a:spLocks noGrp="1"/>
          </p:cNvSpPr>
          <p:nvPr>
            <p:ph type="title"/>
          </p:nvPr>
        </p:nvSpPr>
        <p:spPr>
          <a:xfrm>
            <a:off x="374400" y="291600"/>
            <a:ext cx="8373934" cy="1248729"/>
          </a:xfrm>
          <a:prstGeom prst="rect">
            <a:avLst/>
          </a:prstGeom>
        </p:spPr>
        <p:txBody>
          <a:bodyPr vert="horz" lIns="0" tIns="0" rIns="0" bIns="0" rtlCol="0" anchor="t">
            <a:normAutofit/>
          </a:body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Text Placeholder 2"/>
          <p:cNvSpPr>
            <a:spLocks noGrp="1"/>
          </p:cNvSpPr>
          <p:nvPr>
            <p:ph type="body" idx="1"/>
          </p:nvPr>
        </p:nvSpPr>
        <p:spPr>
          <a:xfrm>
            <a:off x="374400" y="1838425"/>
            <a:ext cx="8373934" cy="4109938"/>
          </a:xfrm>
          <a:prstGeom prst="rect">
            <a:avLst/>
          </a:prstGeom>
        </p:spPr>
        <p:txBody>
          <a:bodyPr vert="horz" lIns="0" tIns="0" rIns="0" bIns="0" rtlCol="0">
            <a:noAutofit/>
          </a:bodyPr>
          <a:lstStyle/>
          <a:p>
            <a:pPr lvl="0" indent="-252000"/>
            <a:r>
              <a:rPr lang="en-US" dirty="0"/>
              <a:t>Edit Master text styles</a:t>
            </a:r>
          </a:p>
          <a:p>
            <a:pPr lvl="0"/>
            <a:endParaRPr lang="cs-CZ" dirty="0"/>
          </a:p>
          <a:p>
            <a:pPr lvl="0"/>
            <a:endParaRPr lang="en-US" dirty="0"/>
          </a:p>
        </p:txBody>
      </p:sp>
      <p:sp>
        <p:nvSpPr>
          <p:cNvPr id="5" name="Zástupný symbol pro číslo snímku 5"/>
          <p:cNvSpPr>
            <a:spLocks noGrp="1"/>
          </p:cNvSpPr>
          <p:nvPr>
            <p:ph type="sldNum" sz="quarter" idx="4"/>
          </p:nvPr>
        </p:nvSpPr>
        <p:spPr>
          <a:xfrm>
            <a:off x="5905500" y="6096099"/>
            <a:ext cx="2184400" cy="365125"/>
          </a:xfrm>
          <a:prstGeom prst="rect">
            <a:avLst/>
          </a:prstGeom>
        </p:spPr>
        <p:txBody>
          <a:bodyPr/>
          <a:lstStyle>
            <a:lvl1pPr algn="r">
              <a:defRPr>
                <a:solidFill>
                  <a:schemeClr val="bg1"/>
                </a:solidFill>
                <a:latin typeface="Georgia" panose="02040502050405020303" pitchFamily="18" charset="0"/>
              </a:defRPr>
            </a:lvl1pPr>
          </a:lstStyle>
          <a:p>
            <a:fld id="{BB178BA3-5F69-4290-A717-AEEDF74557F4}" type="slidenum">
              <a:rPr lang="cs-CZ" smtClean="0"/>
              <a:pPr/>
              <a:t>‹#›</a:t>
            </a:fld>
            <a:endParaRPr lang="cs-CZ"/>
          </a:p>
        </p:txBody>
      </p:sp>
    </p:spTree>
    <p:extLst>
      <p:ext uri="{BB962C8B-B14F-4D97-AF65-F5344CB8AC3E}">
        <p14:creationId xmlns:p14="http://schemas.microsoft.com/office/powerpoint/2010/main" val="334657933"/>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5" r:id="rId3"/>
    <p:sldLayoutId id="2147483680" r:id="rId4"/>
    <p:sldLayoutId id="2147483686" r:id="rId5"/>
    <p:sldLayoutId id="2147483676" r:id="rId6"/>
    <p:sldLayoutId id="2147483689" r:id="rId7"/>
    <p:sldLayoutId id="2147483688" r:id="rId8"/>
    <p:sldLayoutId id="2147483687" r:id="rId9"/>
    <p:sldLayoutId id="2147483690" r:id="rId10"/>
    <p:sldLayoutId id="2147483691" r:id="rId11"/>
    <p:sldLayoutId id="2147483685" r:id="rId12"/>
    <p:sldLayoutId id="2147483681" r:id="rId13"/>
  </p:sldLayoutIdLst>
  <p:hf hdr="0" ftr="0" dt="0"/>
  <p:txStyles>
    <p:title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p:titleStyle>
    <p:bodyStyle>
      <a:lvl1pPr marL="144000" indent="-216000" algn="l" defTabSz="914400" rtl="0" eaLnBrk="1" latinLnBrk="0" hangingPunct="1">
        <a:lnSpc>
          <a:spcPts val="28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2pPr>
      <a:lvl3pPr marL="11430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3pPr>
      <a:lvl4pPr marL="16002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4pPr>
      <a:lvl5pPr marL="20574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raha.eu/jnp/cz/o_meste/zivot_v_praze/podnikani/dobre_vedet/strategicky_plan.html" TargetMode="External"/><Relationship Id="rId2" Type="http://schemas.openxmlformats.org/officeDocument/2006/relationships/hyperlink" Target="http://kreativnipraha.eu/uploads/assets/Kulturni%20politika%20HMP.pdf" TargetMode="External"/><Relationship Id="rId1" Type="http://schemas.openxmlformats.org/officeDocument/2006/relationships/slideLayout" Target="../slideLayouts/slideLayout3.xml"/><Relationship Id="rId6" Type="http://schemas.openxmlformats.org/officeDocument/2006/relationships/hyperlink" Target="https://praha.eu/web/kultura/programove-dotace-2025" TargetMode="External"/><Relationship Id="rId5" Type="http://schemas.openxmlformats.org/officeDocument/2006/relationships/hyperlink" Target="https://kultura.praha.eu/jnp/cz/granty/dulezite_dokumenty/dotacni_system_hl_m_prahy_v_oblasti.xhtml" TargetMode="External"/><Relationship Id="rId4" Type="http://schemas.openxmlformats.org/officeDocument/2006/relationships/hyperlink" Target="https://kultura.praha.eu/jnp/cz/granty/archiv/programove_dotace_2022/zasady_pro_poskytovani_dotaci_hmp_v.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l"/>
            <a:r>
              <a:rPr lang="cs-CZ" sz="4400" dirty="0">
                <a:latin typeface="+mn-lt"/>
                <a:ea typeface="Calibri" panose="020F0502020204030204" pitchFamily="34" charset="0"/>
                <a:cs typeface="Times New Roman" panose="02020603050405020304" pitchFamily="18" charset="0"/>
              </a:rPr>
              <a:t>Program podpory hlavního města Prahy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v oblasti kultury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umění na rok 2025</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víceleté dotace na léta 2026 - 2029</a:t>
            </a:r>
            <a:endParaRPr lang="cs-CZ" sz="4400" dirty="0">
              <a:latin typeface="+mn-lt"/>
            </a:endParaRPr>
          </a:p>
        </p:txBody>
      </p:sp>
    </p:spTree>
    <p:extLst>
      <p:ext uri="{BB962C8B-B14F-4D97-AF65-F5344CB8AC3E}">
        <p14:creationId xmlns:p14="http://schemas.microsoft.com/office/powerpoint/2010/main" val="41935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fontScale="90000"/>
          </a:bodyPr>
          <a:lstStyle/>
          <a:p>
            <a:r>
              <a:rPr lang="cs-CZ" dirty="0"/>
              <a:t>Opatření V. / 50.000-200.000 Kč</a:t>
            </a:r>
          </a:p>
        </p:txBody>
      </p:sp>
      <p:sp>
        <p:nvSpPr>
          <p:cNvPr id="3" name="Zástupný symbol pro obsah 2"/>
          <p:cNvSpPr>
            <a:spLocks noGrp="1"/>
          </p:cNvSpPr>
          <p:nvPr>
            <p:ph idx="1"/>
          </p:nvPr>
        </p:nvSpPr>
        <p:spPr/>
        <p:txBody>
          <a:bodyPr/>
          <a:lstStyle/>
          <a:p>
            <a:pPr marL="457200" indent="-457200">
              <a:buFont typeface="+mj-lt"/>
              <a:buAutoNum type="alphaLcParenR"/>
            </a:pPr>
            <a:r>
              <a:rPr lang="cs-CZ" sz="1800" dirty="0"/>
              <a:t>Oborové neprofesionální přehlídky, výstavy a soutěže (ve všech oborech),</a:t>
            </a:r>
          </a:p>
          <a:p>
            <a:pPr marL="457200" indent="-457200">
              <a:buFont typeface="+mj-lt"/>
              <a:buAutoNum type="alphaLcParenR"/>
            </a:pPr>
            <a:r>
              <a:rPr lang="cs-CZ" sz="1800" dirty="0"/>
              <a:t>činnost zájmových kulturních těles (ve všech oborech), včetně činnosti pěveckých sborů,</a:t>
            </a:r>
          </a:p>
          <a:p>
            <a:pPr marL="457200" indent="-457200">
              <a:buFont typeface="+mj-lt"/>
              <a:buAutoNum type="alphaLcParenR"/>
            </a:pPr>
            <a:r>
              <a:rPr lang="cs-CZ" sz="1800" dirty="0"/>
              <a:t>rozvoj komunit (ve všech oborech).</a:t>
            </a:r>
          </a:p>
          <a:p>
            <a:pPr marL="457200" indent="-457200">
              <a:buFont typeface="+mj-lt"/>
              <a:buAutoNum type="alphaLcParenR"/>
            </a:pPr>
            <a:endParaRPr lang="cs-CZ" sz="1800" dirty="0"/>
          </a:p>
          <a:p>
            <a:pPr marL="0" indent="0">
              <a:buNone/>
            </a:pPr>
            <a:r>
              <a:rPr lang="cs-CZ" sz="1800" dirty="0"/>
              <a:t>Cíl Opatření: Projekt musí rozvíjet kulturu či kulturní spolkovou činnost na </a:t>
            </a:r>
            <a:r>
              <a:rPr lang="cs-CZ" sz="1800" b="1" dirty="0"/>
              <a:t>neprofesionální/ dobrovolnické bázi</a:t>
            </a:r>
            <a:r>
              <a:rPr lang="cs-CZ" sz="1800" dirty="0"/>
              <a:t>, nebo musí podporovat rozvoj kreativity a participace nejširší veřejnosti nebo, se jedná o kulturní aktivity v oblasti duševního zdraví – spontánní umění/ART BRUT.</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200" dirty="0"/>
              <a:t>Komunitní umění, neprofesionální kulturní aktivity a rozvoj lokalit </a:t>
            </a:r>
          </a:p>
        </p:txBody>
      </p:sp>
    </p:spTree>
    <p:extLst>
      <p:ext uri="{BB962C8B-B14F-4D97-AF65-F5344CB8AC3E}">
        <p14:creationId xmlns:p14="http://schemas.microsoft.com/office/powerpoint/2010/main" val="90047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200" dirty="0"/>
              <a:t>Opatření VI. / 100.000-2.000.000 Kč</a:t>
            </a:r>
          </a:p>
        </p:txBody>
      </p:sp>
      <p:sp>
        <p:nvSpPr>
          <p:cNvPr id="3" name="Zástupný symbol pro obsah 2"/>
          <p:cNvSpPr>
            <a:spLocks noGrp="1"/>
          </p:cNvSpPr>
          <p:nvPr>
            <p:ph idx="1"/>
          </p:nvPr>
        </p:nvSpPr>
        <p:spPr/>
        <p:txBody>
          <a:bodyPr/>
          <a:lstStyle/>
          <a:p>
            <a:pPr marL="0" indent="0">
              <a:buNone/>
            </a:pPr>
            <a:r>
              <a:rPr lang="cs-CZ" sz="1800" dirty="0"/>
              <a:t>Projekt musí přispívat k modernizaci infrastruktury pro realizaci kulturní a umělecké činnosti v Praze. </a:t>
            </a:r>
          </a:p>
          <a:p>
            <a:pPr marL="0" indent="0">
              <a:buNone/>
            </a:pPr>
            <a:r>
              <a:rPr lang="cs-CZ" sz="1800" dirty="0"/>
              <a:t>Způsobilými náklady investiční podpory v souladu s čl. 53 odst. 4, písm. a) a e) ONBV jsou: </a:t>
            </a:r>
          </a:p>
          <a:p>
            <a:pPr marL="0" indent="0">
              <a:buNone/>
            </a:pPr>
            <a:endParaRPr lang="cs-CZ" sz="1800" dirty="0"/>
          </a:p>
          <a:p>
            <a:pPr marL="457200" indent="-457200">
              <a:buAutoNum type="alphaLcParenR"/>
            </a:pPr>
            <a:r>
              <a:rPr lang="cs-CZ" sz="1800" dirty="0"/>
              <a:t>náklady na modernizaci, pořízení, zachování nebo zlepšení infrastruktury, jejíž časová či prostorová kapacita se používá nejméně z 80 % ročně pro kulturní účely,</a:t>
            </a:r>
          </a:p>
          <a:p>
            <a:pPr marL="457200" indent="-457200">
              <a:buAutoNum type="alphaLcParenR"/>
            </a:pPr>
            <a:r>
              <a:rPr lang="cs-CZ" sz="1800" dirty="0"/>
              <a:t>náklady na kulturní projekty a činnosti.</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3200" dirty="0"/>
              <a:t>Investiční podpora  </a:t>
            </a:r>
          </a:p>
        </p:txBody>
      </p:sp>
    </p:spTree>
    <p:extLst>
      <p:ext uri="{BB962C8B-B14F-4D97-AF65-F5344CB8AC3E}">
        <p14:creationId xmlns:p14="http://schemas.microsoft.com/office/powerpoint/2010/main" val="127125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Autofit/>
          </a:bodyPr>
          <a:lstStyle/>
          <a:p>
            <a:r>
              <a:rPr lang="cs-CZ" sz="4000" dirty="0"/>
              <a:t>Opatření VII. / 375.000-1.500.000 Kč</a:t>
            </a:r>
          </a:p>
        </p:txBody>
      </p:sp>
      <p:sp>
        <p:nvSpPr>
          <p:cNvPr id="3" name="Zástupný symbol pro obsah 2"/>
          <p:cNvSpPr>
            <a:spLocks noGrp="1"/>
          </p:cNvSpPr>
          <p:nvPr>
            <p:ph idx="1"/>
          </p:nvPr>
        </p:nvSpPr>
        <p:spPr>
          <a:xfrm>
            <a:off x="252634" y="1660142"/>
            <a:ext cx="8617465" cy="4679152"/>
          </a:xfrm>
        </p:spPr>
        <p:txBody>
          <a:bodyPr/>
          <a:lstStyle/>
          <a:p>
            <a:pPr>
              <a:buFontTx/>
              <a:buChar char="-"/>
            </a:pPr>
            <a:r>
              <a:rPr lang="cs-CZ" sz="1600" b="1" dirty="0"/>
              <a:t>Podpora Projektů scénického umění</a:t>
            </a:r>
            <a:r>
              <a:rPr lang="cs-CZ" sz="1600" dirty="0"/>
              <a:t>, které doplňují a rozšiřují rozmanitost kulturní infrastruktury pro </a:t>
            </a:r>
            <a:r>
              <a:rPr lang="cs-CZ" sz="1600" b="1" dirty="0"/>
              <a:t>prezentaci živého umění v Praze</a:t>
            </a:r>
            <a:r>
              <a:rPr lang="cs-CZ" sz="1600" dirty="0"/>
              <a:t>. </a:t>
            </a:r>
          </a:p>
          <a:p>
            <a:pPr>
              <a:buFontTx/>
              <a:buChar char="-"/>
            </a:pPr>
            <a:r>
              <a:rPr lang="cs-CZ" sz="1600" dirty="0"/>
              <a:t>Žadatel doloží minimálně </a:t>
            </a:r>
            <a:r>
              <a:rPr lang="cs-CZ" sz="1600" b="1" dirty="0"/>
              <a:t>15.000 ks prodaných vstupenek</a:t>
            </a:r>
            <a:r>
              <a:rPr lang="cs-CZ" sz="1600" dirty="0"/>
              <a:t> (v minimální hodnotě 100 Kč za vstupenku) za rok 2023 .</a:t>
            </a:r>
          </a:p>
          <a:p>
            <a:pPr>
              <a:buFontTx/>
              <a:buChar char="-"/>
            </a:pPr>
            <a:r>
              <a:rPr lang="cs-CZ" sz="1600" dirty="0"/>
              <a:t>Dotace bude vypočtena jako násobek počtu doložených vstupenek za rok 2025 částkou 25 Kč. </a:t>
            </a:r>
          </a:p>
          <a:p>
            <a:pPr>
              <a:buFontTx/>
              <a:buChar char="-"/>
            </a:pPr>
            <a:r>
              <a:rPr lang="cs-CZ" sz="1600" dirty="0"/>
              <a:t>Dotace je vázána na naplnění výkonových ukazatelů, kterými pro rok 2025 jsou: </a:t>
            </a:r>
          </a:p>
          <a:p>
            <a:pPr>
              <a:buFont typeface="Arial" panose="020B0604020202020204" pitchFamily="34" charset="0"/>
              <a:buChar char="•"/>
            </a:pPr>
            <a:r>
              <a:rPr lang="cs-CZ" sz="1600" dirty="0">
                <a:solidFill>
                  <a:srgbClr val="000000"/>
                </a:solidFill>
                <a:effectLst/>
                <a:ea typeface="Times New Roman" panose="02020603050405020304" pitchFamily="18" charset="0"/>
              </a:rPr>
              <a:t>počet prodaných vstupenek v roce 2025 doložený výkazem ze vstupenkového systému ve finančním vypořádání (vyúčtování) Dotace nesmí být nižší než počet vstupenek uvedený u požadované výše Dotace v Žádosti,  </a:t>
            </a:r>
            <a:endParaRPr lang="cs-CZ" sz="1600" dirty="0">
              <a:effectLst/>
              <a:ea typeface="Times New Roman" panose="02020603050405020304" pitchFamily="18" charset="0"/>
            </a:endParaRPr>
          </a:p>
          <a:p>
            <a:pPr marL="250090" marR="68580" indent="-285750" algn="just">
              <a:lnSpc>
                <a:spcPct val="115000"/>
              </a:lnSpc>
              <a:spcAft>
                <a:spcPts val="0"/>
              </a:spcAft>
              <a:buFont typeface="Arial" panose="020B0604020202020204" pitchFamily="34" charset="0"/>
              <a:buChar char="•"/>
            </a:pPr>
            <a:r>
              <a:rPr lang="cs-CZ" sz="1600" dirty="0">
                <a:solidFill>
                  <a:srgbClr val="000000"/>
                </a:solidFill>
                <a:effectLst/>
                <a:ea typeface="Times New Roman" panose="02020603050405020304" pitchFamily="18" charset="0"/>
              </a:rPr>
              <a:t>provozování činnosti Žadatele alespoň deset měsíců.</a:t>
            </a:r>
            <a:endParaRPr lang="cs-CZ" sz="1600" dirty="0">
              <a:ea typeface="Times New Roman" panose="02020603050405020304" pitchFamily="18" charset="0"/>
            </a:endParaRPr>
          </a:p>
          <a:p>
            <a:pPr algn="l"/>
            <a:r>
              <a:rPr lang="cs-CZ" sz="1600" b="1" dirty="0"/>
              <a:t>P</a:t>
            </a:r>
            <a:r>
              <a:rPr lang="cs-CZ" sz="1600" b="1" i="0" u="none" strike="noStrike" baseline="0" dirty="0"/>
              <a:t>ři nenaplnění počtu prodaných vstupenek max. o 10 % bude Dotace poměrně krácena, v ostatních případech nesplnění výkonových ukazatelů bude vrácena.</a:t>
            </a:r>
            <a:endParaRPr lang="cs-CZ" sz="1600" b="1" dirty="0"/>
          </a:p>
        </p:txBody>
      </p:sp>
      <p:sp>
        <p:nvSpPr>
          <p:cNvPr id="5" name="Nadpis 1"/>
          <p:cNvSpPr txBox="1">
            <a:spLocks/>
          </p:cNvSpPr>
          <p:nvPr/>
        </p:nvSpPr>
        <p:spPr>
          <a:xfrm>
            <a:off x="374400" y="816637"/>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400" dirty="0"/>
              <a:t>Podpora rozmanitosti kulturní infrastruktury (jednoletá dotace) </a:t>
            </a:r>
          </a:p>
        </p:txBody>
      </p:sp>
    </p:spTree>
    <p:extLst>
      <p:ext uri="{BB962C8B-B14F-4D97-AF65-F5344CB8AC3E}">
        <p14:creationId xmlns:p14="http://schemas.microsoft.com/office/powerpoint/2010/main" val="373506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Limit počtu podaných žádostí</a:t>
            </a:r>
          </a:p>
        </p:txBody>
      </p:sp>
      <p:sp>
        <p:nvSpPr>
          <p:cNvPr id="3" name="Zástupný symbol pro obsah 2"/>
          <p:cNvSpPr>
            <a:spLocks noGrp="1"/>
          </p:cNvSpPr>
          <p:nvPr>
            <p:ph idx="1"/>
          </p:nvPr>
        </p:nvSpPr>
        <p:spPr>
          <a:xfrm>
            <a:off x="374400" y="1540329"/>
            <a:ext cx="8534822" cy="4109938"/>
          </a:xfrm>
        </p:spPr>
        <p:txBody>
          <a:bodyPr/>
          <a:lstStyle/>
          <a:p>
            <a:endParaRPr lang="cs-CZ" dirty="0"/>
          </a:p>
          <a:p>
            <a:r>
              <a:rPr lang="cs-CZ" dirty="0"/>
              <a:t>Dohromady může jeden žadatel (IČO) podat až </a:t>
            </a:r>
            <a:r>
              <a:rPr lang="cs-CZ" b="1" dirty="0">
                <a:solidFill>
                  <a:srgbClr val="FF0000"/>
                </a:solidFill>
              </a:rPr>
              <a:t>tři žádosti </a:t>
            </a:r>
            <a:r>
              <a:rPr lang="cs-CZ" dirty="0"/>
              <a:t>v rámci </a:t>
            </a:r>
            <a:r>
              <a:rPr lang="cs-CZ" b="1" dirty="0"/>
              <a:t>Opatření I. - VI. </a:t>
            </a:r>
          </a:p>
          <a:p>
            <a:endParaRPr lang="cs-CZ" b="1" dirty="0"/>
          </a:p>
          <a:p>
            <a:r>
              <a:rPr lang="cs-CZ" dirty="0"/>
              <a:t>Nad rámec tohoto limitu žadatel může podat </a:t>
            </a:r>
            <a:r>
              <a:rPr lang="cs-CZ" sz="2400" dirty="0"/>
              <a:t>libovolný počet žádostí na reprezentaci v zahraniční a projekty v zahraničí.</a:t>
            </a:r>
          </a:p>
          <a:p>
            <a:pPr marL="0" indent="0">
              <a:buNone/>
            </a:pPr>
            <a:endParaRPr lang="cs-CZ" dirty="0"/>
          </a:p>
          <a:p>
            <a:r>
              <a:rPr lang="cs-CZ" dirty="0"/>
              <a:t>Pokud žadatel podá žádost v rámci </a:t>
            </a:r>
            <a:r>
              <a:rPr lang="cs-CZ" b="1" dirty="0"/>
              <a:t>Opatření VII., </a:t>
            </a:r>
            <a:r>
              <a:rPr lang="cs-CZ" dirty="0"/>
              <a:t>nemůže podat žádnou další žádost v Programu (jedno IČO/jedna scéna). </a:t>
            </a:r>
          </a:p>
        </p:txBody>
      </p:sp>
    </p:spTree>
    <p:extLst>
      <p:ext uri="{BB962C8B-B14F-4D97-AF65-F5344CB8AC3E}">
        <p14:creationId xmlns:p14="http://schemas.microsoft.com/office/powerpoint/2010/main" val="43151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Objem peněžních prostředků</a:t>
            </a:r>
          </a:p>
        </p:txBody>
      </p:sp>
      <p:sp>
        <p:nvSpPr>
          <p:cNvPr id="3" name="Zástupný symbol pro obsah 2"/>
          <p:cNvSpPr>
            <a:spLocks noGrp="1"/>
          </p:cNvSpPr>
          <p:nvPr>
            <p:ph idx="1"/>
          </p:nvPr>
        </p:nvSpPr>
        <p:spPr>
          <a:xfrm>
            <a:off x="374401" y="1764284"/>
            <a:ext cx="8621318" cy="4109938"/>
          </a:xfrm>
        </p:spPr>
        <p:txBody>
          <a:bodyPr/>
          <a:lstStyle/>
          <a:p>
            <a:r>
              <a:rPr lang="cs-CZ" sz="1800" dirty="0"/>
              <a:t>Předpokládaný celkový objem peněžních prostředků vyčleněných v rozpočtu na financování Programu je </a:t>
            </a:r>
            <a:r>
              <a:rPr lang="cs-CZ" sz="1800" b="1" dirty="0"/>
              <a:t>408.000.000 Kč </a:t>
            </a:r>
            <a:r>
              <a:rPr lang="cs-CZ" sz="1800" b="1" dirty="0">
                <a:solidFill>
                  <a:srgbClr val="FF0000"/>
                </a:solidFill>
              </a:rPr>
              <a:t>(podléhá schválení rozpočtu ZHMP)</a:t>
            </a:r>
            <a:endParaRPr lang="cs-CZ" sz="1800" dirty="0">
              <a:solidFill>
                <a:srgbClr val="FF0000"/>
              </a:solidFill>
            </a:endParaRPr>
          </a:p>
          <a:p>
            <a:pPr marL="0" indent="0">
              <a:buNone/>
            </a:pPr>
            <a:endParaRPr lang="cs-CZ" sz="1800" dirty="0"/>
          </a:p>
          <a:p>
            <a:r>
              <a:rPr lang="cs-CZ" sz="1800" dirty="0"/>
              <a:t>Víceletými dotacemi je vázáno 280.230.000 Kč, </a:t>
            </a:r>
            <a:r>
              <a:rPr lang="pl-PL" sz="1800" b="1" dirty="0">
                <a:solidFill>
                  <a:srgbClr val="FF0000"/>
                </a:solidFill>
              </a:rPr>
              <a:t>na jednoleté dotace zbývá rozdělit 127.770.000 Kč. </a:t>
            </a:r>
          </a:p>
          <a:p>
            <a:pPr marL="0" indent="0">
              <a:buNone/>
            </a:pPr>
            <a:endParaRPr lang="cs-CZ" sz="1800" dirty="0"/>
          </a:p>
          <a:p>
            <a:r>
              <a:rPr lang="cs-CZ" sz="1800" dirty="0"/>
              <a:t>Mezi jednotlivá jednoletá Opatření se předpokládá rozdělit takto: </a:t>
            </a:r>
          </a:p>
          <a:p>
            <a:pPr marL="0" indent="0">
              <a:buNone/>
            </a:pPr>
            <a:r>
              <a:rPr lang="cs-CZ" sz="1800" b="1" dirty="0">
                <a:solidFill>
                  <a:schemeClr val="tx1"/>
                </a:solidFill>
              </a:rPr>
              <a:t>   Opatření II. 32 %, Opatření III. 32 %, Opatření IV. 23 %, Opatření V. 2,5 %,  </a:t>
            </a:r>
          </a:p>
          <a:p>
            <a:pPr marL="0" indent="0">
              <a:buNone/>
            </a:pPr>
            <a:r>
              <a:rPr lang="cs-CZ" sz="1800" b="1" dirty="0"/>
              <a:t>   </a:t>
            </a:r>
            <a:r>
              <a:rPr lang="cs-CZ" sz="1800" b="1" dirty="0">
                <a:solidFill>
                  <a:schemeClr val="tx1"/>
                </a:solidFill>
              </a:rPr>
              <a:t>Opatření VI. 2,5 %, Opatření VII. 8 % </a:t>
            </a:r>
          </a:p>
        </p:txBody>
      </p:sp>
    </p:spTree>
    <p:extLst>
      <p:ext uri="{BB962C8B-B14F-4D97-AF65-F5344CB8AC3E}">
        <p14:creationId xmlns:p14="http://schemas.microsoft.com/office/powerpoint/2010/main" val="91230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a:t>
            </a:r>
          </a:p>
        </p:txBody>
      </p:sp>
      <p:sp>
        <p:nvSpPr>
          <p:cNvPr id="3" name="Zástupný symbol pro obsah 2"/>
          <p:cNvSpPr>
            <a:spLocks noGrp="1"/>
          </p:cNvSpPr>
          <p:nvPr>
            <p:ph idx="1"/>
          </p:nvPr>
        </p:nvSpPr>
        <p:spPr>
          <a:xfrm>
            <a:off x="395667" y="1259730"/>
            <a:ext cx="8557834" cy="4594970"/>
          </a:xfrm>
        </p:spPr>
        <p:txBody>
          <a:bodyPr/>
          <a:lstStyle/>
          <a:p>
            <a:r>
              <a:rPr lang="cs-CZ" sz="1800" b="1" dirty="0"/>
              <a:t>Odbor KUC </a:t>
            </a:r>
            <a:r>
              <a:rPr lang="cs-CZ" sz="1800" dirty="0"/>
              <a:t>posoudí, zda žádost splňuje </a:t>
            </a:r>
            <a:r>
              <a:rPr lang="cs-CZ" sz="1800" b="1" dirty="0"/>
              <a:t>formální náležitosti</a:t>
            </a:r>
            <a:r>
              <a:rPr lang="cs-CZ" sz="1800" dirty="0"/>
              <a:t>, pokud je žadatel nesplní, odbor KUC navrhne neposkytnutí dotace, </a:t>
            </a:r>
          </a:p>
          <a:p>
            <a:r>
              <a:rPr lang="cs-CZ" sz="1800" dirty="0"/>
              <a:t>(účetní závěrky, výroční zprávy, povinné přílohy, FO doloží přílohu daňového přiznání, a spolky dodají výkaz).</a:t>
            </a:r>
          </a:p>
          <a:p>
            <a:endParaRPr lang="cs-CZ" sz="1800" dirty="0"/>
          </a:p>
          <a:p>
            <a:r>
              <a:rPr lang="cs-CZ" sz="1800" b="1" dirty="0"/>
              <a:t>Ekonomičtí hodnotitelé </a:t>
            </a:r>
            <a:r>
              <a:rPr lang="cs-CZ" sz="1800" dirty="0"/>
              <a:t>vypracují </a:t>
            </a:r>
            <a:r>
              <a:rPr lang="cs-CZ" sz="1800" b="1" dirty="0"/>
              <a:t>ekonomický posudek </a:t>
            </a:r>
            <a:r>
              <a:rPr lang="cs-CZ" sz="1800" dirty="0"/>
              <a:t>každé žádosti s požadovanou částkou </a:t>
            </a:r>
            <a:r>
              <a:rPr lang="cs-CZ" sz="1800" b="1" dirty="0"/>
              <a:t>nad 1.000.000 Kč </a:t>
            </a:r>
            <a:r>
              <a:rPr lang="cs-CZ" sz="1800" dirty="0"/>
              <a:t>(nebo při součtu požadované částky v případě podání více žádostí jedním žadatelem nad 1.000.000 Kč) a u každé žádosti o </a:t>
            </a:r>
            <a:r>
              <a:rPr lang="cs-CZ" sz="1800" b="1" dirty="0"/>
              <a:t>víceletou dotaci</a:t>
            </a:r>
            <a:r>
              <a:rPr lang="cs-CZ" sz="1800" dirty="0"/>
              <a:t>.</a:t>
            </a:r>
          </a:p>
          <a:p>
            <a:pPr marL="0" indent="0">
              <a:buNone/>
            </a:pPr>
            <a:endParaRPr lang="cs-CZ" sz="1800" dirty="0"/>
          </a:p>
          <a:p>
            <a:r>
              <a:rPr lang="cs-CZ" sz="1800" dirty="0"/>
              <a:t>Věcné hodnocení provádí v prvním kole </a:t>
            </a:r>
            <a:r>
              <a:rPr lang="cs-CZ" sz="1800" b="1" dirty="0"/>
              <a:t>dva členové Komise Rady HMP </a:t>
            </a:r>
            <a:r>
              <a:rPr lang="cs-CZ" sz="1800" dirty="0"/>
              <a:t>a </a:t>
            </a:r>
            <a:r>
              <a:rPr lang="cs-CZ" sz="1800" b="1" dirty="0"/>
              <a:t>tři expertní hodnotitelé </a:t>
            </a:r>
            <a:r>
              <a:rPr lang="cs-CZ" sz="1800" dirty="0"/>
              <a:t>(dále jen „hodnotitelé“). O konečném návrhu výše dotace rozhoduje Dotační komise ve 2. kole hodnocení.</a:t>
            </a:r>
          </a:p>
          <a:p>
            <a:endParaRPr lang="cs-CZ" sz="1800" dirty="0"/>
          </a:p>
          <a:p>
            <a:endParaRPr lang="cs-CZ" sz="1800" dirty="0"/>
          </a:p>
          <a:p>
            <a:endParaRPr lang="cs-CZ" sz="1800" dirty="0"/>
          </a:p>
          <a:p>
            <a:endParaRPr lang="cs-CZ" sz="1800" dirty="0"/>
          </a:p>
        </p:txBody>
      </p:sp>
    </p:spTree>
    <p:extLst>
      <p:ext uri="{BB962C8B-B14F-4D97-AF65-F5344CB8AC3E}">
        <p14:creationId xmlns:p14="http://schemas.microsoft.com/office/powerpoint/2010/main" val="249354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dirty="0"/>
              <a:t>1. a 2. kolo hodnocení</a:t>
            </a:r>
          </a:p>
        </p:txBody>
      </p:sp>
      <p:sp>
        <p:nvSpPr>
          <p:cNvPr id="3" name="Zástupný symbol pro obsah 2"/>
          <p:cNvSpPr>
            <a:spLocks noGrp="1"/>
          </p:cNvSpPr>
          <p:nvPr>
            <p:ph idx="1"/>
          </p:nvPr>
        </p:nvSpPr>
        <p:spPr>
          <a:xfrm>
            <a:off x="122731" y="1289370"/>
            <a:ext cx="8559535" cy="4663260"/>
          </a:xfrm>
        </p:spPr>
        <p:txBody>
          <a:bodyPr/>
          <a:lstStyle/>
          <a:p>
            <a:pPr marL="0" indent="0">
              <a:buNone/>
            </a:pPr>
            <a:r>
              <a:rPr lang="cs-CZ" sz="1800" dirty="0"/>
              <a:t>- </a:t>
            </a:r>
            <a:r>
              <a:rPr lang="cs-CZ" sz="1600" dirty="0"/>
              <a:t>V modulu hodnocení bude u každé žádosti spočítán průměr bodového hodnocení.</a:t>
            </a:r>
          </a:p>
          <a:p>
            <a:pPr>
              <a:buFontTx/>
              <a:buChar char="-"/>
            </a:pPr>
            <a:r>
              <a:rPr lang="cs-CZ" sz="1600" b="1" dirty="0"/>
              <a:t>Minimální bodová hranice </a:t>
            </a:r>
            <a:r>
              <a:rPr lang="cs-CZ" sz="1600" dirty="0"/>
              <a:t>pro poskytnutí dotací ve všech Opatřeních je </a:t>
            </a:r>
            <a:r>
              <a:rPr lang="cs-CZ" sz="1600" b="1" dirty="0">
                <a:solidFill>
                  <a:srgbClr val="FF0000"/>
                </a:solidFill>
              </a:rPr>
              <a:t>75 bodů. </a:t>
            </a:r>
            <a:r>
              <a:rPr lang="cs-CZ" sz="1600" dirty="0"/>
              <a:t>Žádosti, které obdrží </a:t>
            </a:r>
            <a:r>
              <a:rPr lang="cs-CZ" sz="1600" b="1" dirty="0">
                <a:solidFill>
                  <a:srgbClr val="FF0000"/>
                </a:solidFill>
              </a:rPr>
              <a:t>0 – 74 bodů </a:t>
            </a:r>
            <a:r>
              <a:rPr lang="cs-CZ" sz="1600" dirty="0"/>
              <a:t>budou navrženy k </a:t>
            </a:r>
            <a:r>
              <a:rPr lang="cs-CZ" sz="1600" b="1" dirty="0"/>
              <a:t>neposkytnutí dotace. </a:t>
            </a:r>
          </a:p>
          <a:p>
            <a:pPr>
              <a:buFontTx/>
              <a:buChar char="-"/>
            </a:pPr>
            <a:endParaRPr lang="cs-CZ" sz="1600" dirty="0"/>
          </a:p>
          <a:p>
            <a:pPr>
              <a:buFontTx/>
              <a:buChar char="-"/>
            </a:pPr>
            <a:r>
              <a:rPr lang="cs-CZ" sz="1600" dirty="0"/>
              <a:t>V případě, že žádost obdrží </a:t>
            </a:r>
            <a:r>
              <a:rPr lang="cs-CZ" sz="1600" b="1" dirty="0"/>
              <a:t>v jakémkoli kritériu </a:t>
            </a:r>
            <a:r>
              <a:rPr lang="cs-CZ" sz="1600" b="1" dirty="0">
                <a:solidFill>
                  <a:srgbClr val="FF0000"/>
                </a:solidFill>
              </a:rPr>
              <a:t>0 až 6 bodů</a:t>
            </a:r>
            <a:r>
              <a:rPr lang="cs-CZ" sz="1600" dirty="0"/>
              <a:t>, bude navržena k </a:t>
            </a:r>
            <a:r>
              <a:rPr lang="cs-CZ" sz="1600" b="1" dirty="0"/>
              <a:t>neposkytnutí dotace</a:t>
            </a:r>
            <a:r>
              <a:rPr lang="cs-CZ" sz="1600" dirty="0"/>
              <a:t>. V případě, že žádost obdrží </a:t>
            </a:r>
            <a:r>
              <a:rPr lang="cs-CZ" sz="1600" b="1" dirty="0"/>
              <a:t>v jakémkoli kritériu </a:t>
            </a:r>
            <a:r>
              <a:rPr lang="cs-CZ" sz="1600" b="1" dirty="0">
                <a:solidFill>
                  <a:srgbClr val="FF0000"/>
                </a:solidFill>
              </a:rPr>
              <a:t>7 až 12 bodů</a:t>
            </a:r>
            <a:r>
              <a:rPr lang="cs-CZ" sz="1600" dirty="0"/>
              <a:t>, může být žádosti navržena a poskytnuta </a:t>
            </a:r>
            <a:r>
              <a:rPr lang="cs-CZ" sz="1600" b="1" dirty="0"/>
              <a:t>nižší dotace</a:t>
            </a:r>
            <a:r>
              <a:rPr lang="cs-CZ" sz="1600" dirty="0"/>
              <a:t>, než by odpovídala jeho pořadí podle průměru přidělených bodů.</a:t>
            </a:r>
          </a:p>
          <a:p>
            <a:pPr>
              <a:buFontTx/>
              <a:buChar char="-"/>
            </a:pPr>
            <a:endParaRPr lang="cs-CZ" sz="1600" dirty="0"/>
          </a:p>
          <a:p>
            <a:pPr>
              <a:buFontTx/>
              <a:buChar char="-"/>
            </a:pPr>
            <a:r>
              <a:rPr lang="cs-CZ" sz="1600" b="1" dirty="0">
                <a:latin typeface="+mj-lt"/>
              </a:rPr>
              <a:t>Obě kola hodnocení jsou neveřejná.</a:t>
            </a:r>
          </a:p>
          <a:p>
            <a:pPr>
              <a:buFontTx/>
              <a:buChar char="-"/>
            </a:pPr>
            <a:endParaRPr lang="cs-CZ" sz="1600" dirty="0">
              <a:latin typeface="+mj-lt"/>
            </a:endParaRPr>
          </a:p>
          <a:p>
            <a:r>
              <a:rPr lang="cs-CZ" sz="1600" dirty="0"/>
              <a:t>O poskytnutí nebo neposkytnutí dotace se nepodávají žádné informace až do projednání ve </a:t>
            </a:r>
            <a:r>
              <a:rPr lang="cs-CZ" sz="1600" b="0" i="0" strike="noStrike" dirty="0">
                <a:effectLst/>
              </a:rPr>
              <a:t>Výboru pro kulturu, památkovou péči, výstavnictví a podporu cestovního ruchu ZHMP.</a:t>
            </a:r>
            <a:endParaRPr lang="cs-CZ" sz="1600" dirty="0"/>
          </a:p>
          <a:p>
            <a:pPr>
              <a:buFontTx/>
              <a:buChar char="-"/>
            </a:pPr>
            <a:endParaRPr lang="cs-CZ" sz="1800" dirty="0"/>
          </a:p>
        </p:txBody>
      </p:sp>
    </p:spTree>
    <p:extLst>
      <p:ext uri="{BB962C8B-B14F-4D97-AF65-F5344CB8AC3E}">
        <p14:creationId xmlns:p14="http://schemas.microsoft.com/office/powerpoint/2010/main" val="77246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43800" y="3024500"/>
            <a:ext cx="6087600" cy="547200"/>
          </a:xfrm>
        </p:spPr>
        <p:txBody>
          <a:bodyPr>
            <a:noAutofit/>
          </a:bodyPr>
          <a:lstStyle/>
          <a:p>
            <a:r>
              <a:rPr lang="cs-CZ" sz="4000" dirty="0"/>
              <a:t>Děkujeme za pozornost.</a:t>
            </a:r>
          </a:p>
        </p:txBody>
      </p:sp>
    </p:spTree>
    <p:extLst>
      <p:ext uri="{BB962C8B-B14F-4D97-AF65-F5344CB8AC3E}">
        <p14:creationId xmlns:p14="http://schemas.microsoft.com/office/powerpoint/2010/main" val="211077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9090876" cy="1248729"/>
          </a:xfrm>
        </p:spPr>
        <p:txBody>
          <a:bodyPr>
            <a:normAutofit/>
          </a:bodyPr>
          <a:lstStyle/>
          <a:p>
            <a:r>
              <a:rPr lang="cs-CZ" sz="4200" dirty="0"/>
              <a:t>Harmonogram Programu podpory</a:t>
            </a:r>
          </a:p>
        </p:txBody>
      </p:sp>
      <p:sp>
        <p:nvSpPr>
          <p:cNvPr id="3" name="Zástupný symbol pro obsah 2"/>
          <p:cNvSpPr>
            <a:spLocks noGrp="1"/>
          </p:cNvSpPr>
          <p:nvPr>
            <p:ph idx="1"/>
          </p:nvPr>
        </p:nvSpPr>
        <p:spPr>
          <a:xfrm>
            <a:off x="374400" y="1212209"/>
            <a:ext cx="8106870" cy="4567806"/>
          </a:xfrm>
        </p:spPr>
        <p:txBody>
          <a:bodyPr/>
          <a:lstStyle/>
          <a:p>
            <a:pPr>
              <a:lnSpc>
                <a:spcPct val="200000"/>
              </a:lnSpc>
              <a:buFont typeface="Wingdings" panose="05000000000000000000" pitchFamily="2" charset="2"/>
              <a:buChar char="q"/>
            </a:pPr>
            <a:r>
              <a:rPr lang="cs-CZ" sz="1500" b="1" dirty="0">
                <a:solidFill>
                  <a:srgbClr val="FF0000"/>
                </a:solidFill>
              </a:rPr>
              <a:t>10. 6. – 26. 6. lhůta pro podání žádostí</a:t>
            </a:r>
          </a:p>
          <a:p>
            <a:pPr>
              <a:lnSpc>
                <a:spcPct val="200000"/>
              </a:lnSpc>
              <a:buFont typeface="Wingdings" panose="05000000000000000000" pitchFamily="2" charset="2"/>
              <a:buChar char="q"/>
            </a:pPr>
            <a:r>
              <a:rPr lang="cs-CZ" sz="1500" b="1" dirty="0"/>
              <a:t> do 26. 6. </a:t>
            </a:r>
            <a:r>
              <a:rPr lang="cs-CZ" sz="1500" dirty="0"/>
              <a:t>možnost individuální konzultace pro žadatele o dotaci</a:t>
            </a:r>
          </a:p>
          <a:p>
            <a:pPr>
              <a:lnSpc>
                <a:spcPct val="200000"/>
              </a:lnSpc>
              <a:buFont typeface="Wingdings" panose="05000000000000000000" pitchFamily="2" charset="2"/>
              <a:buChar char="q"/>
            </a:pPr>
            <a:r>
              <a:rPr lang="cs-CZ" sz="1500" dirty="0"/>
              <a:t> </a:t>
            </a:r>
            <a:r>
              <a:rPr lang="cs-CZ" sz="1500" b="1" dirty="0"/>
              <a:t>do 11. 10. </a:t>
            </a:r>
            <a:r>
              <a:rPr lang="cs-CZ" sz="1500" dirty="0"/>
              <a:t>první</a:t>
            </a:r>
            <a:r>
              <a:rPr lang="cs-CZ" sz="1500" b="1" spc="60" dirty="0">
                <a:effectLst/>
                <a:ea typeface="Times New Roman" panose="02020603050405020304" pitchFamily="18" charset="0"/>
              </a:rPr>
              <a:t> </a:t>
            </a:r>
            <a:r>
              <a:rPr lang="cs-CZ" sz="1500" dirty="0">
                <a:effectLst/>
                <a:ea typeface="Times New Roman" panose="02020603050405020304" pitchFamily="18" charset="0"/>
              </a:rPr>
              <a:t>kolo</a:t>
            </a:r>
            <a:r>
              <a:rPr lang="cs-CZ" sz="1500" spc="60" dirty="0">
                <a:effectLst/>
                <a:ea typeface="Times New Roman" panose="02020603050405020304" pitchFamily="18" charset="0"/>
              </a:rPr>
              <a:t> </a:t>
            </a:r>
            <a:r>
              <a:rPr lang="cs-CZ" sz="1500" dirty="0">
                <a:effectLst/>
                <a:ea typeface="Times New Roman" panose="02020603050405020304" pitchFamily="18" charset="0"/>
              </a:rPr>
              <a:t>hodnocení</a:t>
            </a:r>
            <a:r>
              <a:rPr lang="cs-CZ" sz="1500" spc="70" dirty="0">
                <a:effectLst/>
                <a:ea typeface="Times New Roman" panose="02020603050405020304" pitchFamily="18" charset="0"/>
              </a:rPr>
              <a:t> </a:t>
            </a:r>
            <a:r>
              <a:rPr lang="cs-CZ" sz="1500" dirty="0">
                <a:effectLst/>
                <a:ea typeface="Times New Roman" panose="02020603050405020304" pitchFamily="18" charset="0"/>
              </a:rPr>
              <a:t>Dotační</a:t>
            </a:r>
            <a:r>
              <a:rPr lang="cs-CZ" sz="1500" spc="75" dirty="0">
                <a:effectLst/>
                <a:ea typeface="Times New Roman" panose="02020603050405020304" pitchFamily="18" charset="0"/>
              </a:rPr>
              <a:t> </a:t>
            </a:r>
            <a:r>
              <a:rPr lang="cs-CZ" sz="1500" dirty="0">
                <a:effectLst/>
                <a:ea typeface="Times New Roman" panose="02020603050405020304" pitchFamily="18" charset="0"/>
              </a:rPr>
              <a:t>komise</a:t>
            </a:r>
            <a:r>
              <a:rPr lang="cs-CZ" sz="1500" spc="60" dirty="0">
                <a:effectLst/>
                <a:ea typeface="Times New Roman" panose="02020603050405020304" pitchFamily="18" charset="0"/>
              </a:rPr>
              <a:t> </a:t>
            </a:r>
          </a:p>
          <a:p>
            <a:pPr>
              <a:lnSpc>
                <a:spcPct val="200000"/>
              </a:lnSpc>
              <a:buFont typeface="Wingdings" panose="05000000000000000000" pitchFamily="2" charset="2"/>
              <a:buChar char="q"/>
            </a:pPr>
            <a:r>
              <a:rPr lang="cs-CZ" sz="1500" b="1" spc="60" dirty="0"/>
              <a:t> 5. 11. – 7. 11.  </a:t>
            </a:r>
            <a:r>
              <a:rPr lang="cs-CZ" sz="1500" spc="60" dirty="0"/>
              <a:t>druhé kolo Dotační komise </a:t>
            </a:r>
            <a:endParaRPr lang="cs-CZ" sz="1500" dirty="0"/>
          </a:p>
          <a:p>
            <a:pPr>
              <a:lnSpc>
                <a:spcPct val="200000"/>
              </a:lnSpc>
              <a:buFont typeface="Wingdings" panose="05000000000000000000" pitchFamily="2" charset="2"/>
              <a:buChar char="q"/>
            </a:pPr>
            <a:r>
              <a:rPr lang="cs-CZ" sz="1500" b="1" dirty="0"/>
              <a:t> do 31. 12. </a:t>
            </a:r>
            <a:r>
              <a:rPr lang="cs-CZ" sz="1500" dirty="0"/>
              <a:t>projednání návrhu dotační komise na udělení jednoletých a  víceletých dotací na Výboru KUL ZHMP a jeho následné zveřejnění </a:t>
            </a:r>
          </a:p>
          <a:p>
            <a:pPr>
              <a:lnSpc>
                <a:spcPct val="200000"/>
              </a:lnSpc>
              <a:buFont typeface="Wingdings" panose="05000000000000000000" pitchFamily="2" charset="2"/>
              <a:buChar char="q"/>
            </a:pPr>
            <a:r>
              <a:rPr lang="cs-CZ" sz="1500" b="1" dirty="0"/>
              <a:t> do 28. 2. 2025 </a:t>
            </a:r>
            <a:r>
              <a:rPr lang="cs-CZ" sz="1500" dirty="0"/>
              <a:t>schválení návrhu na následné poskytnutí dotací Radou HMP</a:t>
            </a:r>
          </a:p>
          <a:p>
            <a:pPr>
              <a:lnSpc>
                <a:spcPct val="200000"/>
              </a:lnSpc>
              <a:buFont typeface="Wingdings" panose="05000000000000000000" pitchFamily="2" charset="2"/>
              <a:buChar char="q"/>
            </a:pPr>
            <a:r>
              <a:rPr lang="cs-CZ" sz="1500" b="1" dirty="0"/>
              <a:t> do 28. 2. 2025 </a:t>
            </a:r>
            <a:r>
              <a:rPr lang="cs-CZ" sz="1500" dirty="0"/>
              <a:t>zveřejnění výsledků dotačního řízení</a:t>
            </a:r>
          </a:p>
          <a:p>
            <a:pPr>
              <a:lnSpc>
                <a:spcPct val="200000"/>
              </a:lnSpc>
              <a:buFont typeface="Wingdings" panose="05000000000000000000" pitchFamily="2" charset="2"/>
              <a:buChar char="q"/>
            </a:pPr>
            <a:r>
              <a:rPr lang="cs-CZ" sz="1500" b="1" dirty="0"/>
              <a:t> od 3. 3. 2025 </a:t>
            </a:r>
            <a:r>
              <a:rPr lang="cs-CZ" sz="1500" dirty="0"/>
              <a:t>uzavírání veřejnoprávních smluv případně sdělování žadatelům, že jejich žádosti nebylo vyhověno</a:t>
            </a:r>
          </a:p>
        </p:txBody>
      </p:sp>
    </p:spTree>
    <p:extLst>
      <p:ext uri="{BB962C8B-B14F-4D97-AF65-F5344CB8AC3E}">
        <p14:creationId xmlns:p14="http://schemas.microsoft.com/office/powerpoint/2010/main" val="35752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Návaznosti</a:t>
            </a:r>
          </a:p>
        </p:txBody>
      </p:sp>
      <p:sp>
        <p:nvSpPr>
          <p:cNvPr id="3" name="Zástupný symbol pro obsah 2"/>
          <p:cNvSpPr>
            <a:spLocks noGrp="1"/>
          </p:cNvSpPr>
          <p:nvPr>
            <p:ph idx="1"/>
          </p:nvPr>
        </p:nvSpPr>
        <p:spPr>
          <a:xfrm>
            <a:off x="374400" y="1397000"/>
            <a:ext cx="8373934" cy="4551363"/>
          </a:xfrm>
        </p:spPr>
        <p:txBody>
          <a:bodyPr/>
          <a:lstStyle/>
          <a:p>
            <a:r>
              <a:rPr lang="cs-CZ" b="1" dirty="0">
                <a:hlinkClick r:id="rId2"/>
              </a:rPr>
              <a:t>Kulturní politika hl. m. Prahy 22+</a:t>
            </a:r>
            <a:endParaRPr lang="cs-CZ" b="1" dirty="0"/>
          </a:p>
          <a:p>
            <a:pPr marL="0" indent="0">
              <a:buNone/>
            </a:pPr>
            <a:endParaRPr lang="cs-CZ" b="1" dirty="0"/>
          </a:p>
          <a:p>
            <a:r>
              <a:rPr lang="cs-CZ" b="1" dirty="0">
                <a:hlinkClick r:id="rId3"/>
              </a:rPr>
              <a:t>Strategický plán hl. m. Prahy</a:t>
            </a:r>
            <a:endParaRPr lang="cs-CZ" b="1" dirty="0"/>
          </a:p>
          <a:p>
            <a:endParaRPr lang="cs-CZ" b="1" dirty="0"/>
          </a:p>
          <a:p>
            <a:r>
              <a:rPr lang="cs-CZ" b="1" dirty="0">
                <a:hlinkClick r:id="rId4"/>
              </a:rPr>
              <a:t>Zásady pro poskytování dotací hlavním městem Prahou</a:t>
            </a:r>
            <a:endParaRPr lang="cs-CZ" b="1" dirty="0"/>
          </a:p>
          <a:p>
            <a:pPr marL="0" indent="0">
              <a:buNone/>
            </a:pPr>
            <a:endParaRPr lang="cs-CZ" dirty="0"/>
          </a:p>
          <a:p>
            <a:r>
              <a:rPr lang="cs-CZ" b="1" dirty="0">
                <a:hlinkClick r:id="rId5"/>
              </a:rPr>
              <a:t>Dotační systém hlavního města Prahy v oblasti kultury a umění na léta 2022 – 2027</a:t>
            </a:r>
            <a:endParaRPr lang="cs-CZ" b="1" dirty="0"/>
          </a:p>
          <a:p>
            <a:pPr marL="0" indent="0">
              <a:buNone/>
            </a:pPr>
            <a:endParaRPr lang="cs-CZ" b="1" dirty="0"/>
          </a:p>
          <a:p>
            <a:r>
              <a:rPr lang="cs-CZ" b="1" dirty="0">
                <a:solidFill>
                  <a:schemeClr val="tx2">
                    <a:lumMod val="60000"/>
                    <a:lumOff val="40000"/>
                  </a:schemeClr>
                </a:solidFill>
                <a:hlinkClick r:id="rId6"/>
              </a:rPr>
              <a:t>Program podpory pro jednoleté dotace v roce 2025 a pro víceleté dotace na léta 2026 – 2029</a:t>
            </a:r>
            <a:endParaRPr lang="cs-CZ" b="1" dirty="0">
              <a:solidFill>
                <a:schemeClr val="tx2">
                  <a:lumMod val="60000"/>
                  <a:lumOff val="40000"/>
                </a:schemeClr>
              </a:solidFill>
            </a:endParaRPr>
          </a:p>
          <a:p>
            <a:endParaRPr lang="cs-CZ" dirty="0"/>
          </a:p>
        </p:txBody>
      </p:sp>
    </p:spTree>
    <p:extLst>
      <p:ext uri="{BB962C8B-B14F-4D97-AF65-F5344CB8AC3E}">
        <p14:creationId xmlns:p14="http://schemas.microsoft.com/office/powerpoint/2010/main" val="3558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1"/>
            <a:ext cx="8373934" cy="813300"/>
          </a:xfrm>
        </p:spPr>
        <p:txBody>
          <a:bodyPr>
            <a:normAutofit/>
          </a:bodyPr>
          <a:lstStyle/>
          <a:p>
            <a:r>
              <a:rPr lang="cs-CZ" sz="4400" dirty="0"/>
              <a:t>Nejdůležitější informace a změny</a:t>
            </a:r>
          </a:p>
        </p:txBody>
      </p:sp>
      <p:sp>
        <p:nvSpPr>
          <p:cNvPr id="3" name="Zástupný symbol pro obsah 2"/>
          <p:cNvSpPr>
            <a:spLocks noGrp="1"/>
          </p:cNvSpPr>
          <p:nvPr>
            <p:ph idx="1"/>
          </p:nvPr>
        </p:nvSpPr>
        <p:spPr>
          <a:xfrm>
            <a:off x="345739" y="1460500"/>
            <a:ext cx="8402595" cy="4835714"/>
          </a:xfrm>
        </p:spPr>
        <p:txBody>
          <a:bodyPr/>
          <a:lstStyle/>
          <a:p>
            <a:r>
              <a:rPr lang="cs-CZ" sz="1800" dirty="0"/>
              <a:t>Jedno Opatření pro víceletou dotaci (na dva až čtyři roky)</a:t>
            </a:r>
          </a:p>
          <a:p>
            <a:r>
              <a:rPr lang="cs-CZ" sz="1800" dirty="0"/>
              <a:t>šest Opatření pro jednoletou dotaci</a:t>
            </a:r>
          </a:p>
          <a:p>
            <a:r>
              <a:rPr lang="cs-CZ" sz="1800" dirty="0"/>
              <a:t>limit podaných žádostí: </a:t>
            </a:r>
            <a:r>
              <a:rPr lang="cs-CZ" sz="1800" b="1" dirty="0"/>
              <a:t>3 žádosti v Opatření I. - VI</a:t>
            </a:r>
            <a:r>
              <a:rPr lang="cs-CZ" sz="1800" dirty="0"/>
              <a:t>., libovolný počet žádostí na reprezentaci v zahraniční a projekty v zahraničí</a:t>
            </a:r>
          </a:p>
          <a:p>
            <a:r>
              <a:rPr lang="cs-CZ" sz="1800" dirty="0"/>
              <a:t>v případě žádosti v Opatření VII. nelze podat žádnou další žádost v programu</a:t>
            </a:r>
          </a:p>
          <a:p>
            <a:r>
              <a:rPr lang="cs-CZ" sz="1800" dirty="0"/>
              <a:t>u Opatření IV. </a:t>
            </a:r>
            <a:r>
              <a:rPr lang="cs-CZ" sz="1800" b="1" dirty="0"/>
              <a:t>povinná příloha </a:t>
            </a:r>
            <a:r>
              <a:rPr lang="cs-CZ" sz="1800" dirty="0"/>
              <a:t>pro žádosti, které se hlásí ke spolupráci na projektu v rámci programu Evropské hlavní město kultury </a:t>
            </a:r>
            <a:r>
              <a:rPr lang="cs-CZ" sz="1800" b="1" dirty="0"/>
              <a:t>Chemnitz 2025  </a:t>
            </a:r>
            <a:r>
              <a:rPr lang="cs-CZ" sz="1800" dirty="0"/>
              <a:t>- d</a:t>
            </a:r>
            <a:r>
              <a:rPr lang="cs-CZ" sz="1800" b="0" i="0" u="none" strike="noStrike" baseline="0" dirty="0"/>
              <a:t>okument, který prokazuje účast ve výzvě k podání projektů mezinárodní spolupráce (např. přihláška)</a:t>
            </a:r>
          </a:p>
          <a:p>
            <a:pPr algn="l"/>
            <a:r>
              <a:rPr lang="cs-CZ" sz="1800" dirty="0"/>
              <a:t>U Opatření IV. A, C, G </a:t>
            </a:r>
            <a:r>
              <a:rPr lang="cs-CZ" sz="1800" b="1" dirty="0"/>
              <a:t>nepovinná příloha  </a:t>
            </a:r>
            <a:r>
              <a:rPr lang="cs-CZ" sz="1800" dirty="0"/>
              <a:t>- v</a:t>
            </a:r>
            <a:r>
              <a:rPr lang="cs-CZ" sz="1800" dirty="0">
                <a:effectLst/>
                <a:cs typeface="TimesNewRomanPSMT"/>
              </a:rPr>
              <a:t>yj</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ř</a:t>
            </a:r>
            <a:r>
              <a:rPr lang="cs-CZ" sz="1800" dirty="0">
                <a:effectLst/>
                <a:cs typeface="TimesNewRomanPSMT"/>
              </a:rPr>
              <a:t>en</a:t>
            </a:r>
            <a:r>
              <a:rPr lang="cs-CZ" sz="1800" dirty="0">
                <a:effectLst/>
                <a:ea typeface="TimesNewRomanPSMT"/>
                <a:cs typeface="TimesNewRomanPSMT"/>
              </a:rPr>
              <a:t>í</a:t>
            </a:r>
            <a:r>
              <a:rPr lang="cs-CZ" sz="1800" dirty="0">
                <a:effectLst/>
                <a:cs typeface="TimesNewRomanPSMT"/>
              </a:rPr>
              <a:t> z</a:t>
            </a:r>
            <a:r>
              <a:rPr lang="cs-CZ" sz="1800" dirty="0">
                <a:effectLst/>
                <a:ea typeface="TimesNewRomanPSMT"/>
                <a:cs typeface="TimesNewRomanPSMT"/>
              </a:rPr>
              <a:t>á</a:t>
            </a:r>
            <a:r>
              <a:rPr lang="cs-CZ" sz="1800" dirty="0">
                <a:effectLst/>
                <a:cs typeface="TimesNewRomanPSMT"/>
              </a:rPr>
              <a:t>stupce kulturn</a:t>
            </a:r>
            <a:r>
              <a:rPr lang="cs-CZ" sz="1800" dirty="0">
                <a:effectLst/>
                <a:ea typeface="TimesNewRomanPSMT"/>
                <a:cs typeface="TimesNewRomanPSMT"/>
              </a:rPr>
              <a:t>í</a:t>
            </a:r>
            <a:r>
              <a:rPr lang="cs-CZ" sz="1800" dirty="0">
                <a:effectLst/>
                <a:cs typeface="TimesNewRomanPSMT"/>
              </a:rPr>
              <a:t>ho za</a:t>
            </a:r>
            <a:r>
              <a:rPr lang="cs-CZ" sz="1800" dirty="0">
                <a:effectLst/>
                <a:ea typeface="TimesNewRomanPSMT"/>
                <a:cs typeface="TimesNewRomanPSMT"/>
              </a:rPr>
              <a:t>ří</a:t>
            </a:r>
            <a:r>
              <a:rPr lang="cs-CZ" sz="1800" dirty="0">
                <a:effectLst/>
                <a:cs typeface="TimesNewRomanPSMT"/>
              </a:rPr>
              <a:t>zen</a:t>
            </a:r>
            <a:r>
              <a:rPr lang="cs-CZ" sz="1800" dirty="0">
                <a:effectLst/>
                <a:ea typeface="TimesNewRomanPSMT"/>
                <a:cs typeface="TimesNewRomanPSMT"/>
              </a:rPr>
              <a:t>í</a:t>
            </a:r>
            <a:r>
              <a:rPr lang="cs-CZ" sz="1800" dirty="0">
                <a:effectLst/>
                <a:cs typeface="TimesNewRomanPSMT"/>
              </a:rPr>
              <a:t> (produk</a:t>
            </a:r>
            <a:r>
              <a:rPr lang="cs-CZ" sz="1800" dirty="0">
                <a:effectLst/>
                <a:ea typeface="TimesNewRomanPSMT"/>
                <a:cs typeface="TimesNewRomanPSMT"/>
              </a:rPr>
              <a:t>č</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ho/producentsk</a:t>
            </a:r>
            <a:r>
              <a:rPr lang="cs-CZ" sz="1800" dirty="0">
                <a:effectLst/>
                <a:ea typeface="TimesNewRomanPSMT"/>
                <a:cs typeface="TimesNewRomanPSMT"/>
              </a:rPr>
              <a:t>é</a:t>
            </a:r>
            <a:r>
              <a:rPr lang="cs-CZ" sz="1800" dirty="0">
                <a:effectLst/>
                <a:cs typeface="TimesNewRomanPSMT"/>
              </a:rPr>
              <a:t>ho domu) o v</a:t>
            </a:r>
            <a:r>
              <a:rPr lang="cs-CZ" sz="1800" dirty="0">
                <a:effectLst/>
                <a:ea typeface="TimesNewRomanPSMT"/>
                <a:cs typeface="TimesNewRomanPSMT"/>
              </a:rPr>
              <a:t>ů</a:t>
            </a:r>
            <a:r>
              <a:rPr lang="cs-CZ" sz="1800" dirty="0">
                <a:effectLst/>
                <a:cs typeface="TimesNewRomanPSMT"/>
              </a:rPr>
              <a:t>li a podm</a:t>
            </a:r>
            <a:r>
              <a:rPr lang="cs-CZ" sz="1800" dirty="0">
                <a:effectLst/>
                <a:ea typeface="TimesNewRomanPSMT"/>
                <a:cs typeface="TimesNewRomanPSMT"/>
              </a:rPr>
              <a:t>í</a:t>
            </a:r>
            <a:r>
              <a:rPr lang="cs-CZ" sz="1800" dirty="0">
                <a:effectLst/>
                <a:cs typeface="TimesNewRomanPSMT"/>
              </a:rPr>
              <a:t>nk</a:t>
            </a:r>
            <a:r>
              <a:rPr lang="cs-CZ" sz="1800" dirty="0">
                <a:effectLst/>
                <a:ea typeface="TimesNewRomanPSMT"/>
                <a:cs typeface="TimesNewRomanPSMT"/>
              </a:rPr>
              <a:t>á</a:t>
            </a:r>
            <a:r>
              <a:rPr lang="cs-CZ" sz="1800" dirty="0">
                <a:effectLst/>
                <a:cs typeface="TimesNewRomanPSMT"/>
              </a:rPr>
              <a:t>ch uv</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ě</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Projektu, v</a:t>
            </a:r>
            <a:r>
              <a:rPr lang="cs-CZ" sz="1800" dirty="0">
                <a:effectLst/>
                <a:ea typeface="TimesNewRomanPSMT"/>
                <a:cs typeface="TimesNewRomanPSMT"/>
              </a:rPr>
              <a:t>č</a:t>
            </a:r>
            <a:r>
              <a:rPr lang="cs-CZ" sz="1800" dirty="0">
                <a:effectLst/>
                <a:cs typeface="TimesNewRomanPSMT"/>
              </a:rPr>
              <a:t>etn</a:t>
            </a:r>
            <a:r>
              <a:rPr lang="cs-CZ" sz="1800" dirty="0">
                <a:effectLst/>
                <a:ea typeface="TimesNewRomanPSMT"/>
                <a:cs typeface="TimesNewRomanPSMT"/>
              </a:rPr>
              <a:t>ě</a:t>
            </a:r>
            <a:r>
              <a:rPr lang="cs-CZ" sz="1800" dirty="0">
                <a:effectLst/>
                <a:cs typeface="TimesNewRomanPSMT"/>
              </a:rPr>
              <a:t> zkou</a:t>
            </a:r>
            <a:r>
              <a:rPr lang="cs-CZ" sz="1800" dirty="0">
                <a:effectLst/>
                <a:ea typeface="TimesNewRomanPSMT"/>
                <a:cs typeface="TimesNewRomanPSMT"/>
              </a:rPr>
              <a:t>š</a:t>
            </a:r>
            <a:r>
              <a:rPr lang="cs-CZ" sz="1800" dirty="0">
                <a:effectLst/>
                <a:cs typeface="TimesNewRomanPSMT"/>
              </a:rPr>
              <a:t>en</a:t>
            </a:r>
            <a:r>
              <a:rPr lang="cs-CZ" sz="1800" dirty="0">
                <a:effectLst/>
                <a:ea typeface="TimesNewRomanPSMT"/>
                <a:cs typeface="TimesNewRomanPSMT"/>
              </a:rPr>
              <a:t>í</a:t>
            </a:r>
            <a:r>
              <a:rPr lang="cs-CZ" sz="1800" dirty="0">
                <a:effectLst/>
                <a:cs typeface="TimesNewRomanPSMT"/>
              </a:rPr>
              <a:t>, ve sv</a:t>
            </a:r>
            <a:r>
              <a:rPr lang="cs-CZ" sz="1800" dirty="0">
                <a:effectLst/>
                <a:ea typeface="TimesNewRomanPSMT"/>
                <a:cs typeface="TimesNewRomanPSMT"/>
              </a:rPr>
              <a:t>é</a:t>
            </a:r>
            <a:r>
              <a:rPr lang="cs-CZ" sz="1800" dirty="0">
                <a:effectLst/>
                <a:cs typeface="TimesNewRomanPSMT"/>
              </a:rPr>
              <a:t>m kulturn</a:t>
            </a:r>
            <a:r>
              <a:rPr lang="cs-CZ" sz="1800" dirty="0">
                <a:effectLst/>
                <a:ea typeface="TimesNewRomanPSMT"/>
                <a:cs typeface="TimesNewRomanPSMT"/>
              </a:rPr>
              <a:t>í</a:t>
            </a:r>
            <a:r>
              <a:rPr lang="cs-CZ" sz="1800" dirty="0">
                <a:effectLst/>
                <a:cs typeface="TimesNewRomanPSMT"/>
              </a:rPr>
              <a:t>m za</a:t>
            </a:r>
            <a:r>
              <a:rPr lang="cs-CZ" sz="1800" dirty="0">
                <a:effectLst/>
                <a:ea typeface="TimesNewRomanPSMT"/>
                <a:cs typeface="TimesNewRomanPSMT"/>
              </a:rPr>
              <a:t>ří</a:t>
            </a:r>
            <a:r>
              <a:rPr lang="cs-CZ" sz="1800" dirty="0">
                <a:effectLst/>
                <a:cs typeface="TimesNewRomanPSMT"/>
              </a:rPr>
              <a:t>zen</a:t>
            </a:r>
            <a:r>
              <a:rPr lang="cs-CZ" sz="1800" dirty="0">
                <a:effectLst/>
                <a:ea typeface="TimesNewRomanPSMT"/>
                <a:cs typeface="TimesNewRomanPSMT"/>
              </a:rPr>
              <a:t>í</a:t>
            </a:r>
            <a:r>
              <a:rPr lang="cs-CZ" sz="1800" dirty="0">
                <a:effectLst/>
                <a:cs typeface="TimesNewRomanPSMT"/>
              </a:rPr>
              <a:t>, pokud </a:t>
            </a:r>
            <a:r>
              <a:rPr lang="cs-CZ" sz="1800" dirty="0">
                <a:effectLst/>
                <a:ea typeface="TimesNewRomanPSMT"/>
                <a:cs typeface="TimesNewRomanPSMT"/>
              </a:rPr>
              <a:t>Ž</a:t>
            </a:r>
            <a:r>
              <a:rPr lang="cs-CZ" sz="1800" dirty="0">
                <a:effectLst/>
                <a:cs typeface="TimesNewRomanPSMT"/>
              </a:rPr>
              <a:t>adatel nedisponuje vlastn</a:t>
            </a:r>
            <a:r>
              <a:rPr lang="cs-CZ" sz="1800" dirty="0">
                <a:effectLst/>
                <a:ea typeface="TimesNewRomanPSMT"/>
                <a:cs typeface="TimesNewRomanPSMT"/>
              </a:rPr>
              <a:t>í</a:t>
            </a:r>
            <a:r>
              <a:rPr lang="cs-CZ" sz="1800" dirty="0">
                <a:effectLst/>
                <a:cs typeface="TimesNewRomanPSMT"/>
              </a:rPr>
              <a:t>m prostorem pro nastudov</a:t>
            </a:r>
            <a:r>
              <a:rPr lang="cs-CZ" sz="1800" dirty="0">
                <a:effectLst/>
                <a:ea typeface="TimesNewRomanPSMT"/>
                <a:cs typeface="TimesNewRomanPSMT"/>
              </a:rPr>
              <a:t>á</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a uv</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ě</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Projektu.</a:t>
            </a:r>
            <a:endParaRPr lang="cs-CZ" sz="18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0219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BE7EB-918A-425D-85BC-791FBE99007D}"/>
              </a:ext>
            </a:extLst>
          </p:cNvPr>
          <p:cNvSpPr>
            <a:spLocks noGrp="1"/>
          </p:cNvSpPr>
          <p:nvPr>
            <p:ph type="title"/>
          </p:nvPr>
        </p:nvSpPr>
        <p:spPr/>
        <p:txBody>
          <a:bodyPr/>
          <a:lstStyle/>
          <a:p>
            <a:r>
              <a:rPr lang="cs-CZ" dirty="0"/>
              <a:t>Účel Dotace</a:t>
            </a:r>
          </a:p>
        </p:txBody>
      </p:sp>
      <p:sp>
        <p:nvSpPr>
          <p:cNvPr id="3" name="Zástupný obsah 2">
            <a:extLst>
              <a:ext uri="{FF2B5EF4-FFF2-40B4-BE49-F238E27FC236}">
                <a16:creationId xmlns:a16="http://schemas.microsoft.com/office/drawing/2014/main" id="{CEEB1625-B29F-426A-B073-D860808E3968}"/>
              </a:ext>
            </a:extLst>
          </p:cNvPr>
          <p:cNvSpPr>
            <a:spLocks noGrp="1"/>
          </p:cNvSpPr>
          <p:nvPr>
            <p:ph idx="1"/>
          </p:nvPr>
        </p:nvSpPr>
        <p:spPr>
          <a:xfrm>
            <a:off x="374399" y="1297831"/>
            <a:ext cx="8543097" cy="4725464"/>
          </a:xfrm>
        </p:spPr>
        <p:txBody>
          <a:bodyPr/>
          <a:lstStyle/>
          <a:p>
            <a:pPr algn="l"/>
            <a:r>
              <a:rPr lang="pl-PL" sz="1800" b="0" i="0" u="none" strike="noStrike" baseline="0" dirty="0">
                <a:solidFill>
                  <a:srgbClr val="000000"/>
                </a:solidFill>
                <a:latin typeface="+mj-lt"/>
                <a:cs typeface="Calibri" panose="020F0502020204030204" pitchFamily="34" charset="0"/>
              </a:rPr>
              <a:t>dosažení účelu jednoleté dotace od 1. 1. 2025 až do 31. 12. 2025, </a:t>
            </a:r>
            <a:r>
              <a:rPr lang="pl-PL" sz="1800" b="1" i="0" u="none" strike="noStrike" baseline="0" dirty="0">
                <a:solidFill>
                  <a:srgbClr val="000000"/>
                </a:solidFill>
                <a:latin typeface="+mj-lt"/>
                <a:cs typeface="Calibri" panose="020F0502020204030204" pitchFamily="34" charset="0"/>
              </a:rPr>
              <a:t>víceleté dotace na dva až čtyři roky od 1. 1. 2026 až do 31. 12. 2029 </a:t>
            </a:r>
          </a:p>
          <a:p>
            <a:pPr algn="l"/>
            <a:r>
              <a:rPr lang="pl-PL" sz="1800" dirty="0">
                <a:solidFill>
                  <a:srgbClr val="000000"/>
                </a:solidFill>
                <a:latin typeface="+mj-lt"/>
                <a:cs typeface="Calibri" panose="020F0502020204030204" pitchFamily="34" charset="0"/>
              </a:rPr>
              <a:t>žádá se v rámci Opatření nikoliv oboru:</a:t>
            </a:r>
            <a:endParaRPr lang="pl-PL" sz="1800" b="1" i="0" u="none" strike="noStrike" baseline="0" dirty="0">
              <a:solidFill>
                <a:srgbClr val="000000"/>
              </a:solidFill>
              <a:latin typeface="+mj-lt"/>
              <a:cs typeface="Calibri" panose="020F0502020204030204" pitchFamily="34" charset="0"/>
            </a:endParaRP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A. divadlo,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B. hudba (</a:t>
            </a:r>
            <a:r>
              <a:rPr lang="cs-CZ" sz="1800" i="0" u="none" strike="noStrike" baseline="0" dirty="0">
                <a:solidFill>
                  <a:srgbClr val="000000"/>
                </a:solidFill>
                <a:latin typeface="+mj-lt"/>
                <a:cs typeface="Calibri" panose="020F0502020204030204" pitchFamily="34" charset="0"/>
              </a:rPr>
              <a:t>prezentace hudby, vydávání hudby</a:t>
            </a:r>
            <a:r>
              <a:rPr lang="cs-CZ" sz="1800" b="0" i="0" u="none" strike="noStrike" baseline="0" dirty="0">
                <a:solidFill>
                  <a:srgbClr val="000000"/>
                </a:solidFill>
                <a:latin typeface="+mj-lt"/>
                <a:cs typeface="Calibri" panose="020F0502020204030204" pitchFamily="34" charset="0"/>
              </a:rPr>
              <a:t>)</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C. tanec, nonverbální umění a nový cirkus,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D. vizuální umění a rezidenční pobyty</a:t>
            </a:r>
          </a:p>
          <a:p>
            <a:pPr lvl="1">
              <a:buFont typeface="Wingdings" panose="05000000000000000000" pitchFamily="2" charset="2"/>
              <a:buChar char="q"/>
            </a:pPr>
            <a:r>
              <a:rPr lang="cs-CZ" sz="1800" b="0" i="0" u="none" strike="noStrike" baseline="0" dirty="0">
                <a:solidFill>
                  <a:srgbClr val="000000"/>
                </a:solidFill>
              </a:rPr>
              <a:t>E. literatura</a:t>
            </a:r>
          </a:p>
          <a:p>
            <a:pPr lvl="1">
              <a:buFont typeface="Wingdings" panose="05000000000000000000" pitchFamily="2" charset="2"/>
              <a:buChar char="q"/>
            </a:pPr>
            <a:r>
              <a:rPr lang="cs-CZ" sz="1800" b="0" i="0" u="none" strike="noStrike" baseline="0" dirty="0">
                <a:solidFill>
                  <a:srgbClr val="000000"/>
                </a:solidFill>
              </a:rPr>
              <a:t>F. audiovize, </a:t>
            </a:r>
          </a:p>
          <a:p>
            <a:pPr lvl="1">
              <a:buFont typeface="Wingdings" panose="05000000000000000000" pitchFamily="2" charset="2"/>
              <a:buChar char="q"/>
            </a:pPr>
            <a:r>
              <a:rPr lang="cs-CZ" sz="1800" b="0" i="0" u="none" strike="noStrike" baseline="0" dirty="0">
                <a:solidFill>
                  <a:srgbClr val="000000"/>
                </a:solidFill>
              </a:rPr>
              <a:t>G. mezioborové projekty</a:t>
            </a:r>
          </a:p>
          <a:p>
            <a:pPr marL="180000" lvl="2" indent="0">
              <a:buNone/>
            </a:pPr>
            <a:r>
              <a:rPr lang="cs-CZ" sz="1800" dirty="0">
                <a:solidFill>
                  <a:srgbClr val="000000"/>
                </a:solidFill>
              </a:rPr>
              <a:t>Dotace </a:t>
            </a:r>
            <a:r>
              <a:rPr lang="cs-CZ" sz="1800" b="1" dirty="0">
                <a:solidFill>
                  <a:srgbClr val="000000"/>
                </a:solidFill>
              </a:rPr>
              <a:t>není určena na realizaci filmu, vydávání novin a časopisů </a:t>
            </a:r>
            <a:r>
              <a:rPr lang="cs-CZ" sz="1800" dirty="0">
                <a:solidFill>
                  <a:srgbClr val="000000"/>
                </a:solidFill>
              </a:rPr>
              <a:t>v tištěné ani digitální podobě, dále není dotace určena na</a:t>
            </a:r>
            <a:r>
              <a:rPr lang="pl-PL" sz="1800" dirty="0">
                <a:solidFill>
                  <a:srgbClr val="000000"/>
                </a:solidFill>
              </a:rPr>
              <a:t> </a:t>
            </a:r>
            <a:r>
              <a:rPr lang="pl-PL" sz="1800" b="1" dirty="0">
                <a:solidFill>
                  <a:srgbClr val="000000"/>
                </a:solidFill>
              </a:rPr>
              <a:t>realizaci účelu mimo území hl. m. Prahy</a:t>
            </a:r>
            <a:r>
              <a:rPr lang="pl-PL" sz="1800" dirty="0">
                <a:solidFill>
                  <a:srgbClr val="000000"/>
                </a:solidFill>
              </a:rPr>
              <a:t>, s výjimkou zahraniční prezentace.</a:t>
            </a:r>
            <a:endParaRPr lang="cs-CZ" sz="1800" b="0" i="0" u="none" strike="noStrike" baseline="0" dirty="0">
              <a:solidFill>
                <a:srgbClr val="000000"/>
              </a:solidFill>
            </a:endParaRPr>
          </a:p>
          <a:p>
            <a:pPr algn="l"/>
            <a:endParaRPr lang="pl-PL" sz="1800" b="0" i="0" u="none" strike="noStrike" baseline="0" dirty="0">
              <a:solidFill>
                <a:srgbClr val="000000"/>
              </a:solidFill>
              <a:latin typeface="+mj-lt"/>
              <a:cs typeface="Calibri" panose="020F0502020204030204" pitchFamily="34" charset="0"/>
            </a:endParaRPr>
          </a:p>
          <a:p>
            <a:endParaRPr lang="pl-PL" sz="1800" b="0" i="0" u="none" strike="noStrike" baseline="0" dirty="0">
              <a:solidFill>
                <a:srgbClr val="000000"/>
              </a:solidFill>
              <a:latin typeface="+mj-lt"/>
              <a:cs typeface="Calibri" panose="020F0502020204030204" pitchFamily="34" charset="0"/>
            </a:endParaRPr>
          </a:p>
          <a:p>
            <a:endParaRPr lang="cs-CZ" sz="1800" i="0" u="none" strike="noStrike" baseline="0" dirty="0">
              <a:solidFill>
                <a:srgbClr val="000000"/>
              </a:solidFill>
              <a:latin typeface="+mj-lt"/>
              <a:cs typeface="Calibri" panose="020F0502020204030204" pitchFamily="34" charset="0"/>
            </a:endParaRPr>
          </a:p>
          <a:p>
            <a:endParaRPr lang="cs-CZ" dirty="0">
              <a:latin typeface="+mj-lt"/>
              <a:cs typeface="Calibri" panose="020F0502020204030204" pitchFamily="34" charset="0"/>
            </a:endParaRPr>
          </a:p>
        </p:txBody>
      </p:sp>
    </p:spTree>
    <p:extLst>
      <p:ext uri="{BB962C8B-B14F-4D97-AF65-F5344CB8AC3E}">
        <p14:creationId xmlns:p14="http://schemas.microsoft.com/office/powerpoint/2010/main" val="37529176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 / nad 500.000 Kč</a:t>
            </a:r>
          </a:p>
        </p:txBody>
      </p:sp>
      <p:sp>
        <p:nvSpPr>
          <p:cNvPr id="3" name="Zástupný symbol pro obsah 2"/>
          <p:cNvSpPr>
            <a:spLocks noGrp="1"/>
          </p:cNvSpPr>
          <p:nvPr>
            <p:ph idx="1"/>
          </p:nvPr>
        </p:nvSpPr>
        <p:spPr>
          <a:xfrm>
            <a:off x="374400" y="1627464"/>
            <a:ext cx="8120746" cy="4171252"/>
          </a:xfrm>
        </p:spPr>
        <p:txBody>
          <a:bodyPr/>
          <a:lstStyle/>
          <a:p>
            <a:pPr marL="0" indent="0">
              <a:buNone/>
            </a:pPr>
            <a:r>
              <a:rPr lang="cs-CZ" sz="1800" b="1" dirty="0">
                <a:latin typeface="+mj-lt"/>
              </a:rPr>
              <a:t>kategorie I.A</a:t>
            </a:r>
          </a:p>
          <a:p>
            <a:pPr marL="457200" indent="-457200">
              <a:buFont typeface="+mj-lt"/>
              <a:buAutoNum type="alphaLcParenR"/>
            </a:pPr>
            <a:r>
              <a:rPr lang="cs-CZ" sz="1500" dirty="0">
                <a:latin typeface="+mj-lt"/>
              </a:rPr>
              <a:t>provozování kulturního zařízení (ve všech oborech),</a:t>
            </a:r>
          </a:p>
          <a:p>
            <a:pPr marL="457200" indent="-457200">
              <a:buFont typeface="+mj-lt"/>
              <a:buAutoNum type="alphaLcParenR"/>
            </a:pPr>
            <a:r>
              <a:rPr lang="cs-CZ" sz="1500" dirty="0">
                <a:latin typeface="+mj-lt"/>
              </a:rPr>
              <a:t>celoroční činnost souboru, uměleckého tělesa, produkční jednotky (ve všech oborech),</a:t>
            </a:r>
          </a:p>
          <a:p>
            <a:pPr marL="457200" indent="-457200">
              <a:buFont typeface="+mj-lt"/>
              <a:buAutoNum type="alphaLcParenR"/>
            </a:pPr>
            <a:r>
              <a:rPr lang="cs-CZ" sz="1500" dirty="0">
                <a:latin typeface="+mj-lt"/>
              </a:rPr>
              <a:t>festivaly (</a:t>
            </a:r>
            <a:r>
              <a:rPr lang="cs-CZ" sz="1500" dirty="0">
                <a:solidFill>
                  <a:srgbClr val="000000"/>
                </a:solidFill>
                <a:latin typeface="+mj-lt"/>
                <a:ea typeface="Times New Roman" panose="02020603050405020304" pitchFamily="18" charset="0"/>
              </a:rPr>
              <a:t>pro Projekty nesplňující kritéria pro kategorii I.B, ve všech oborech</a:t>
            </a:r>
            <a:r>
              <a:rPr lang="cs-CZ" sz="1500" dirty="0">
                <a:latin typeface="+mj-lt"/>
              </a:rPr>
              <a:t>) a výběrové přehlídky (ve všech oborech)</a:t>
            </a:r>
          </a:p>
          <a:p>
            <a:pPr marL="0" indent="0">
              <a:buNone/>
            </a:pPr>
            <a:r>
              <a:rPr lang="cs-CZ" sz="1800" b="1" dirty="0">
                <a:latin typeface="+mj-lt"/>
              </a:rPr>
              <a:t>kategorie I.B</a:t>
            </a:r>
          </a:p>
          <a:p>
            <a:pPr marL="342900" marR="67945" lvl="0" indent="-342900" algn="just">
              <a:lnSpc>
                <a:spcPct val="115000"/>
              </a:lnSpc>
              <a:spcAft>
                <a:spcPts val="600"/>
              </a:spcAft>
              <a:buFont typeface="+mj-lt"/>
              <a:buAutoNum type="alphaLcParenR"/>
            </a:pPr>
            <a:r>
              <a:rPr lang="cs-CZ" sz="1500" dirty="0"/>
              <a:t>podpora </a:t>
            </a:r>
            <a:r>
              <a:rPr lang="cs-CZ" sz="1500" dirty="0">
                <a:effectLst/>
                <a:ea typeface="Times New Roman" panose="02020603050405020304" pitchFamily="18" charset="0"/>
              </a:rPr>
              <a:t>velkých </a:t>
            </a:r>
            <a:r>
              <a:rPr lang="cs-CZ" sz="1500" b="1" dirty="0">
                <a:effectLst/>
                <a:ea typeface="Times New Roman" panose="02020603050405020304" pitchFamily="18" charset="0"/>
              </a:rPr>
              <a:t>profilových festivalů</a:t>
            </a:r>
            <a:r>
              <a:rPr lang="cs-CZ" sz="1500" dirty="0">
                <a:effectLst/>
                <a:ea typeface="Times New Roman" panose="02020603050405020304" pitchFamily="18" charset="0"/>
              </a:rPr>
              <a:t> (ve všech oborech) realizovaných na území HMP. Povinné podmínky pro kategorii I.B - minimální návštěvnost 5.000 platících diváků/rok, minimální délka trvání 3 dny, náklady na projekt v minimální výši 10.000.000 Kč, požadovaná výše dotace projektu nesmí přesáhnout 35 % způsobilých nákladů projektu, projekt se vstupným (nutné příjmy z prodeje vstupenek) – doloženo výkazem ze vstupenkového systému za rok 2023, ze kterého bude patrná délka trvání akce a počet diváků, kontinuální trvání projektu nejméně 4 roky, program s aktivní účastí zahraničních umělců</a:t>
            </a:r>
            <a:r>
              <a:rPr lang="cs-CZ" sz="1800" dirty="0">
                <a:effectLst/>
                <a:ea typeface="Times New Roman" panose="02020603050405020304" pitchFamily="18" charset="0"/>
              </a:rPr>
              <a:t>.</a:t>
            </a:r>
          </a:p>
          <a:p>
            <a:pPr marL="0" indent="0">
              <a:buNone/>
            </a:pPr>
            <a:endParaRPr lang="cs-CZ" sz="1800" dirty="0">
              <a:latin typeface="+mj-lt"/>
            </a:endParaRPr>
          </a:p>
          <a:p>
            <a:pPr marL="0" indent="0">
              <a:buNone/>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47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zpřístupňování kultury a umění (víceletá dotace)</a:t>
            </a:r>
          </a:p>
        </p:txBody>
      </p:sp>
    </p:spTree>
    <p:extLst>
      <p:ext uri="{BB962C8B-B14F-4D97-AF65-F5344CB8AC3E}">
        <p14:creationId xmlns:p14="http://schemas.microsoft.com/office/powerpoint/2010/main" val="292379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 / nad 200.000 Kč</a:t>
            </a:r>
          </a:p>
        </p:txBody>
      </p:sp>
      <p:sp>
        <p:nvSpPr>
          <p:cNvPr id="3" name="Zástupný symbol pro obsah 2"/>
          <p:cNvSpPr>
            <a:spLocks noGrp="1"/>
          </p:cNvSpPr>
          <p:nvPr>
            <p:ph idx="1"/>
          </p:nvPr>
        </p:nvSpPr>
        <p:spPr>
          <a:xfrm>
            <a:off x="263189" y="1688502"/>
            <a:ext cx="8373934" cy="4106661"/>
          </a:xfrm>
        </p:spPr>
        <p:txBody>
          <a:bodyPr/>
          <a:lstStyle/>
          <a:p>
            <a:pPr marL="342900" marR="68580" lvl="0" indent="-342900" algn="just">
              <a:lnSpc>
                <a:spcPct val="115000"/>
              </a:lnSpc>
              <a:spcAft>
                <a:spcPts val="0"/>
              </a:spcAft>
              <a:buClr>
                <a:srgbClr val="000000"/>
              </a:buClr>
              <a:buFont typeface="+mj-lt"/>
              <a:buAutoNum type="alphaLcParenR"/>
              <a:tabLst>
                <a:tab pos="900430" algn="l"/>
              </a:tabLst>
            </a:pPr>
            <a:endParaRPr lang="cs-CZ" sz="1600" dirty="0"/>
          </a:p>
          <a:p>
            <a:pPr marL="342900" marR="68580" lvl="0" indent="-342900" algn="just">
              <a:lnSpc>
                <a:spcPct val="115000"/>
              </a:lnSpc>
              <a:spcAft>
                <a:spcPts val="0"/>
              </a:spcAft>
              <a:buClr>
                <a:srgbClr val="000000"/>
              </a:buClr>
              <a:buFont typeface="+mj-lt"/>
              <a:buAutoNum type="alphaLcParenR"/>
              <a:tabLst>
                <a:tab pos="900430" algn="l"/>
              </a:tabLst>
            </a:pPr>
            <a:r>
              <a:rPr lang="cs-CZ" sz="2000" dirty="0"/>
              <a:t>Provozování kulturního zařízení (ve všech oborech)</a:t>
            </a:r>
            <a:r>
              <a:rPr lang="cs-CZ" sz="2000" dirty="0">
                <a:solidFill>
                  <a:srgbClr val="000000"/>
                </a:solidFill>
                <a:effectLst/>
                <a:ea typeface="Times New Roman" panose="02020603050405020304" pitchFamily="18" charset="0"/>
              </a:rPr>
              <a:t> – umělecká a kulturní centra či prostory, divadla, kina, koncertní síně, galerie, muzea, knihovny a archivy a další podobná umělecká a kulturní zřízení, organizace a instituce.</a:t>
            </a:r>
            <a:endParaRPr lang="cs-CZ" sz="2000" dirty="0">
              <a:effectLst/>
              <a:ea typeface="Times New Roman" panose="02020603050405020304" pitchFamily="18" charset="0"/>
            </a:endParaRPr>
          </a:p>
          <a:p>
            <a:pPr marL="684430" marR="68580" indent="0" algn="just">
              <a:lnSpc>
                <a:spcPct val="115000"/>
              </a:lnSpc>
              <a:spcAft>
                <a:spcPts val="0"/>
              </a:spcAft>
              <a:buNone/>
              <a:tabLst>
                <a:tab pos="900430" algn="l"/>
              </a:tabLst>
            </a:pPr>
            <a:endParaRPr lang="cs-CZ" sz="2000" dirty="0">
              <a:effectLst/>
              <a:ea typeface="Times New Roman" panose="02020603050405020304" pitchFamily="18" charset="0"/>
            </a:endParaRPr>
          </a:p>
          <a:p>
            <a:pPr marL="0" marR="67945" indent="0" algn="just">
              <a:lnSpc>
                <a:spcPct val="115000"/>
              </a:lnSpc>
              <a:spcAft>
                <a:spcPts val="600"/>
              </a:spcAft>
              <a:buNone/>
            </a:pPr>
            <a:r>
              <a:rPr lang="cs-CZ" sz="2000" b="1" dirty="0">
                <a:effectLst/>
                <a:ea typeface="Times New Roman" panose="02020603050405020304" pitchFamily="18" charset="0"/>
              </a:rPr>
              <a:t>Cíl Opatření: </a:t>
            </a:r>
            <a:r>
              <a:rPr lang="cs-CZ" sz="2000" dirty="0">
                <a:effectLst/>
                <a:ea typeface="Times New Roman" panose="02020603050405020304" pitchFamily="18" charset="0"/>
              </a:rPr>
              <a:t>Projekt musí mít významný dopad na dostupnost a variabilitu veřejné kulturní služby v Praze (návštěvnost, společenská reflexe), nebo musí mít významné znaky umělecké a organizační excelence (kvalitní umělecké výsledky a efektivní management).</a:t>
            </a:r>
          </a:p>
          <a:p>
            <a:pPr marL="0" indent="0">
              <a:buNone/>
            </a:pPr>
            <a:endParaRPr lang="cs-CZ" sz="1600" b="0" i="0" u="none" strike="noStrike" baseline="0" dirty="0"/>
          </a:p>
        </p:txBody>
      </p:sp>
      <p:sp>
        <p:nvSpPr>
          <p:cNvPr id="5" name="Nadpis 1"/>
          <p:cNvSpPr txBox="1">
            <a:spLocks/>
          </p:cNvSpPr>
          <p:nvPr/>
        </p:nvSpPr>
        <p:spPr>
          <a:xfrm>
            <a:off x="395666" y="1046205"/>
            <a:ext cx="8352668" cy="642297"/>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9600" dirty="0"/>
              <a:t>Podpora zpřístupňování kultury a umění – kulturní zařízení</a:t>
            </a:r>
          </a:p>
          <a:p>
            <a:endParaRPr lang="cs-CZ" sz="3200" dirty="0"/>
          </a:p>
        </p:txBody>
      </p:sp>
    </p:spTree>
    <p:extLst>
      <p:ext uri="{BB962C8B-B14F-4D97-AF65-F5344CB8AC3E}">
        <p14:creationId xmlns:p14="http://schemas.microsoft.com/office/powerpoint/2010/main" val="150478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III. / nad 200.000 Kč</a:t>
            </a:r>
          </a:p>
        </p:txBody>
      </p:sp>
      <p:sp>
        <p:nvSpPr>
          <p:cNvPr id="3" name="Zástupný symbol pro obsah 2"/>
          <p:cNvSpPr>
            <a:spLocks noGrp="1"/>
          </p:cNvSpPr>
          <p:nvPr>
            <p:ph idx="1"/>
          </p:nvPr>
        </p:nvSpPr>
        <p:spPr>
          <a:xfrm>
            <a:off x="263189" y="1688502"/>
            <a:ext cx="8373934" cy="4106661"/>
          </a:xfrm>
        </p:spPr>
        <p:txBody>
          <a:bodyPr/>
          <a:lstStyle/>
          <a:p>
            <a:pPr marL="457200" indent="-457200">
              <a:buFont typeface="+mj-lt"/>
              <a:buAutoNum type="alphaLcParenR"/>
            </a:pPr>
            <a:endParaRPr lang="cs-CZ" sz="1800" dirty="0">
              <a:latin typeface="+mj-lt"/>
            </a:endParaRPr>
          </a:p>
          <a:p>
            <a:pPr marL="0" marR="67945" lvl="0" indent="0" algn="just">
              <a:lnSpc>
                <a:spcPct val="115000"/>
              </a:lnSpc>
              <a:spcAft>
                <a:spcPts val="0"/>
              </a:spcAft>
              <a:buNone/>
            </a:pPr>
            <a:r>
              <a:rPr lang="cs-CZ" sz="2400" dirty="0">
                <a:ea typeface="Times New Roman" panose="02020603050405020304" pitchFamily="18" charset="0"/>
              </a:rPr>
              <a:t>a) C</a:t>
            </a:r>
            <a:r>
              <a:rPr lang="cs-CZ" sz="2400" dirty="0">
                <a:effectLst/>
                <a:ea typeface="Times New Roman" panose="02020603050405020304" pitchFamily="18" charset="0"/>
              </a:rPr>
              <a:t>eloroční činnost souboru, uměleckého tělesa, produkční jednotky (ve všech oborech).</a:t>
            </a:r>
          </a:p>
          <a:p>
            <a:pPr marL="0" marR="67945" indent="0" algn="just">
              <a:lnSpc>
                <a:spcPct val="115000"/>
              </a:lnSpc>
              <a:spcAft>
                <a:spcPts val="0"/>
              </a:spcAft>
              <a:buNone/>
            </a:pPr>
            <a:endParaRPr lang="cs-CZ" sz="2400" dirty="0">
              <a:effectLst/>
              <a:ea typeface="Times New Roman" panose="02020603050405020304" pitchFamily="18" charset="0"/>
            </a:endParaRPr>
          </a:p>
          <a:p>
            <a:pPr marL="0" marR="68580" indent="0" algn="just">
              <a:lnSpc>
                <a:spcPct val="115000"/>
              </a:lnSpc>
              <a:spcAft>
                <a:spcPts val="600"/>
              </a:spcAft>
              <a:buNone/>
            </a:pPr>
            <a:r>
              <a:rPr lang="cs-CZ" sz="2400" b="1" dirty="0">
                <a:effectLst/>
                <a:ea typeface="Times New Roman" panose="02020603050405020304" pitchFamily="18" charset="0"/>
              </a:rPr>
              <a:t>Cíl Opatření: </a:t>
            </a:r>
            <a:r>
              <a:rPr lang="cs-CZ" sz="2400" dirty="0">
                <a:effectLst/>
                <a:ea typeface="Times New Roman" panose="02020603050405020304" pitchFamily="18" charset="0"/>
              </a:rPr>
              <a:t>Projekt musí mít významný dopad na dostupnost veřejné kulturní služby v Praze (návštěvnost, společenská reflexe), nebo musí mít významné znaky umělecké excelence (kvalitní umělecké výsledky a efektivní management).</a:t>
            </a:r>
          </a:p>
          <a:p>
            <a:pPr marL="0" indent="0">
              <a:buNone/>
            </a:pPr>
            <a:r>
              <a:rPr lang="cs-CZ" sz="1800" dirty="0">
                <a:latin typeface="+mj-lt"/>
              </a:rPr>
              <a:t>  </a:t>
            </a:r>
          </a:p>
          <a:p>
            <a:pPr marL="0" indent="0">
              <a:buNone/>
            </a:pPr>
            <a:r>
              <a:rPr lang="cs-CZ" sz="1800" b="0" i="0" u="none" strike="noStrike" baseline="0" dirty="0">
                <a:solidFill>
                  <a:srgbClr val="000000"/>
                </a:solidFill>
                <a:latin typeface="+mj-lt"/>
              </a:rPr>
              <a:t> </a:t>
            </a:r>
            <a:endParaRPr lang="cs-CZ" sz="1800" dirty="0">
              <a:latin typeface="+mj-lt"/>
            </a:endParaRPr>
          </a:p>
          <a:p>
            <a:pPr marL="0" indent="0">
              <a:buNone/>
            </a:pPr>
            <a:endParaRPr lang="cs-CZ" sz="1800" dirty="0">
              <a:latin typeface="+mj-lt"/>
            </a:endParaRPr>
          </a:p>
        </p:txBody>
      </p:sp>
      <p:sp>
        <p:nvSpPr>
          <p:cNvPr id="5" name="Nadpis 1"/>
          <p:cNvSpPr txBox="1">
            <a:spLocks/>
          </p:cNvSpPr>
          <p:nvPr/>
        </p:nvSpPr>
        <p:spPr>
          <a:xfrm>
            <a:off x="395666" y="1046205"/>
            <a:ext cx="8352668" cy="644484"/>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12800" dirty="0"/>
              <a:t>Podpora kultury a umění – celoroční činnost</a:t>
            </a:r>
          </a:p>
          <a:p>
            <a:endParaRPr lang="cs-CZ" sz="3200" dirty="0"/>
          </a:p>
        </p:txBody>
      </p:sp>
    </p:spTree>
    <p:extLst>
      <p:ext uri="{BB962C8B-B14F-4D97-AF65-F5344CB8AC3E}">
        <p14:creationId xmlns:p14="http://schemas.microsoft.com/office/powerpoint/2010/main" val="128083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400" dirty="0"/>
              <a:t>Opatření IV. / nad 100.000 Kč</a:t>
            </a:r>
          </a:p>
        </p:txBody>
      </p:sp>
      <p:sp>
        <p:nvSpPr>
          <p:cNvPr id="3" name="Zástupný symbol pro obsah 2"/>
          <p:cNvSpPr>
            <a:spLocks noGrp="1"/>
          </p:cNvSpPr>
          <p:nvPr>
            <p:ph idx="1"/>
          </p:nvPr>
        </p:nvSpPr>
        <p:spPr>
          <a:xfrm>
            <a:off x="385033" y="1864367"/>
            <a:ext cx="8373934" cy="4109938"/>
          </a:xfrm>
        </p:spPr>
        <p:txBody>
          <a:bodyPr/>
          <a:lstStyle/>
          <a:p>
            <a:pPr marL="342900" marR="67945" lvl="0" indent="-342900" algn="just">
              <a:lnSpc>
                <a:spcPct val="115000"/>
              </a:lnSpc>
              <a:spcAft>
                <a:spcPts val="0"/>
              </a:spcAft>
              <a:buFont typeface="+mj-lt"/>
              <a:buAutoNum type="alphaLcParenR"/>
            </a:pPr>
            <a:r>
              <a:rPr lang="cs-CZ" sz="1600" dirty="0">
                <a:ea typeface="Times New Roman" panose="02020603050405020304" pitchFamily="18" charset="0"/>
              </a:rPr>
              <a:t>J</a:t>
            </a:r>
            <a:r>
              <a:rPr lang="cs-CZ" sz="1600" dirty="0">
                <a:effectLst/>
                <a:ea typeface="Times New Roman" panose="02020603050405020304" pitchFamily="18" charset="0"/>
              </a:rPr>
              <a:t>ednorázové projekty (nastudování, reprízování), výstavy, malé festivaly, cykly a soutěže (ve všech oborech),</a:t>
            </a:r>
          </a:p>
          <a:p>
            <a:pPr marL="342900" marR="67945" lvl="0" indent="-342900" algn="just">
              <a:lnSpc>
                <a:spcPct val="115000"/>
              </a:lnSpc>
              <a:spcAft>
                <a:spcPts val="0"/>
              </a:spcAft>
              <a:buFont typeface="+mj-lt"/>
              <a:buAutoNum type="alphaLcParenR"/>
            </a:pPr>
            <a:r>
              <a:rPr lang="cs-CZ" sz="1600" dirty="0">
                <a:effectLst/>
                <a:ea typeface="Times New Roman" panose="02020603050405020304" pitchFamily="18" charset="0"/>
              </a:rPr>
              <a:t>vydávání hudby a literatury, včetně e-knih,</a:t>
            </a:r>
          </a:p>
          <a:p>
            <a:pPr marL="342900" marR="68580" lvl="0" indent="-342900" algn="just">
              <a:lnSpc>
                <a:spcPct val="115000"/>
              </a:lnSpc>
              <a:spcAft>
                <a:spcPts val="0"/>
              </a:spcAft>
              <a:buFont typeface="+mj-lt"/>
              <a:buAutoNum type="alphaLcParenR"/>
            </a:pPr>
            <a:r>
              <a:rPr lang="cs-CZ" sz="1600" dirty="0">
                <a:effectLst/>
                <a:ea typeface="Times New Roman" panose="02020603050405020304" pitchFamily="18" charset="0"/>
              </a:rPr>
              <a:t>prezentace na zahraničních festivalech a přehlídkách, podpora spoluúčasti na mezinárodních zahraničních projektech, umělecké rezidence (ve všech oborech).</a:t>
            </a:r>
          </a:p>
          <a:p>
            <a:pPr marL="342900" marR="68580" lvl="0" indent="-342900" algn="just">
              <a:lnSpc>
                <a:spcPct val="115000"/>
              </a:lnSpc>
              <a:spcAft>
                <a:spcPts val="0"/>
              </a:spcAft>
              <a:buFont typeface="+mj-lt"/>
              <a:buAutoNum type="alphaLcParenR"/>
            </a:pPr>
            <a:endParaRPr lang="cs-CZ" sz="1600" dirty="0">
              <a:effectLst/>
              <a:ea typeface="Times New Roman" panose="02020603050405020304" pitchFamily="18" charset="0"/>
            </a:endParaRPr>
          </a:p>
          <a:p>
            <a:pPr algn="l"/>
            <a:r>
              <a:rPr lang="cs-CZ" sz="1600" b="1" dirty="0">
                <a:effectLst/>
                <a:ea typeface="Times New Roman" panose="02020603050405020304" pitchFamily="18" charset="0"/>
              </a:rPr>
              <a:t>Cíl Opatření</a:t>
            </a:r>
            <a:r>
              <a:rPr lang="cs-CZ" sz="1600" dirty="0">
                <a:effectLst/>
                <a:ea typeface="Times New Roman" panose="02020603050405020304" pitchFamily="18" charset="0"/>
              </a:rPr>
              <a:t>: Výsledkem Projektu musí být vznik či realizace kvalitního uměleckého díla nebo veřejné produkce se znaky umělecké excelence, nebo musí být Projekt inovativní tematicky, formálně nebo způsobem zpřístupnění veřejnosti. Projekt musí mít celoměstsky významný dopad na dostupnost kulturní služby v Praze</a:t>
            </a:r>
            <a:r>
              <a:rPr lang="cs-CZ" sz="1600" dirty="0">
                <a:solidFill>
                  <a:srgbClr val="000000"/>
                </a:solidFill>
                <a:effectLst/>
                <a:ea typeface="Times New Roman" panose="02020603050405020304" pitchFamily="18" charset="0"/>
              </a:rPr>
              <a:t>. Bonifikované budou projekty s výše uvedenými znaky </a:t>
            </a:r>
            <a:r>
              <a:rPr lang="pl-PL" sz="1600" b="0" i="0" u="none" strike="noStrike" baseline="0" dirty="0"/>
              <a:t>u kterých Žadatel doloží (v příloze Projektu) participaci na projektech </a:t>
            </a:r>
            <a:r>
              <a:rPr lang="cs-CZ" sz="1600" b="0" i="0" u="none" strike="noStrike" baseline="0" dirty="0"/>
              <a:t>mezinárodní spolupráce v rámci programu </a:t>
            </a:r>
            <a:r>
              <a:rPr lang="cs-CZ" sz="1600" b="1" i="0" u="none" strike="noStrike" baseline="0" dirty="0"/>
              <a:t>Evropské hlavní město kultury Chemnitz 2025</a:t>
            </a:r>
            <a:r>
              <a:rPr lang="cs-CZ" sz="1600" b="0" i="0" u="none" strike="noStrike" baseline="0" dirty="0"/>
              <a:t>.</a:t>
            </a:r>
            <a:endParaRPr lang="cs-CZ" sz="1600" b="1" dirty="0">
              <a:effectLst/>
              <a:ea typeface="Times New Roman" panose="02020603050405020304" pitchFamily="18" charset="0"/>
            </a:endParaRPr>
          </a:p>
          <a:p>
            <a:pPr marL="457200" indent="-457200">
              <a:buFont typeface="+mj-lt"/>
              <a:buAutoNum type="alphaLcParenR"/>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62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kultury a umění – jednorázový projekt</a:t>
            </a:r>
          </a:p>
        </p:txBody>
      </p:sp>
    </p:spTree>
    <p:extLst>
      <p:ext uri="{BB962C8B-B14F-4D97-AF65-F5344CB8AC3E}">
        <p14:creationId xmlns:p14="http://schemas.microsoft.com/office/powerpoint/2010/main" val="3959366524"/>
      </p:ext>
    </p:extLst>
  </p:cSld>
  <p:clrMapOvr>
    <a:masterClrMapping/>
  </p:clrMapOvr>
</p:sld>
</file>

<file path=ppt/theme/theme1.xml><?xml version="1.0" encoding="utf-8"?>
<a:theme xmlns:a="http://schemas.openxmlformats.org/drawingml/2006/main" name="Tmava">
  <a:themeElements>
    <a:clrScheme name="PrahaPPT_pos">
      <a:dk1>
        <a:srgbClr val="000000"/>
      </a:dk1>
      <a:lt1>
        <a:srgbClr val="FFFFFF"/>
      </a:lt1>
      <a:dk2>
        <a:srgbClr val="001871"/>
      </a:dk2>
      <a:lt2>
        <a:srgbClr val="FFFFFF"/>
      </a:lt2>
      <a:accent1>
        <a:srgbClr val="C81428"/>
      </a:accent1>
      <a:accent2>
        <a:srgbClr val="EF9600"/>
      </a:accent2>
      <a:accent3>
        <a:srgbClr val="6A2C3E"/>
      </a:accent3>
      <a:accent4>
        <a:srgbClr val="00B140"/>
      </a:accent4>
      <a:accent5>
        <a:srgbClr val="0057B8"/>
      </a:accent5>
      <a:accent6>
        <a:srgbClr val="C83737"/>
      </a:accent6>
      <a:hlink>
        <a:srgbClr val="0096FF"/>
      </a:hlink>
      <a:folHlink>
        <a:srgbClr val="75787B"/>
      </a:folHlink>
    </a:clrScheme>
    <a:fontScheme name="Nordic_negativ">
      <a:majorFont>
        <a:latin typeface="Arial"/>
        <a:ea typeface=""/>
        <a:cs typeface=""/>
      </a:majorFont>
      <a:minorFont>
        <a:latin typeface="Arial"/>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39A0D0D7-44C4-46E2-BE30-9C1B800E9981}" vid="{E474D25C-F3B5-4610-9821-BDCFF3B5703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2182</TotalTime>
  <Words>1674</Words>
  <Application>Microsoft Office PowerPoint</Application>
  <PresentationFormat>Předvádění na obrazovce (4:3)</PresentationFormat>
  <Paragraphs>126</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Georgia</vt:lpstr>
      <vt:lpstr>Wingdings</vt:lpstr>
      <vt:lpstr>Tmava</vt:lpstr>
      <vt:lpstr>Program podpory hlavního města Prahy  v oblasti kultury  a umění na rok 2025 a víceleté dotace na léta 2026 - 2029</vt:lpstr>
      <vt:lpstr>Harmonogram Programu podpory</vt:lpstr>
      <vt:lpstr>Návaznosti</vt:lpstr>
      <vt:lpstr>Nejdůležitější informace a změny</vt:lpstr>
      <vt:lpstr>Účel Dotace</vt:lpstr>
      <vt:lpstr>Opatření I. / nad 500.000 Kč</vt:lpstr>
      <vt:lpstr>Opatření II. / nad 200.000 Kč</vt:lpstr>
      <vt:lpstr>Opatření III. / nad 200.000 Kč</vt:lpstr>
      <vt:lpstr>Opatření IV. / nad 100.000 Kč</vt:lpstr>
      <vt:lpstr>Opatření V. / 50.000-200.000 Kč</vt:lpstr>
      <vt:lpstr>Opatření VI. / 100.000-2.000.000 Kč</vt:lpstr>
      <vt:lpstr>Opatření VII. / 375.000-1.500.000 Kč</vt:lpstr>
      <vt:lpstr>Limit počtu podaných žádostí</vt:lpstr>
      <vt:lpstr>Objem peněžních prostředků</vt:lpstr>
      <vt:lpstr>Proces hodnocení</vt:lpstr>
      <vt:lpstr>1. a 2. kolo hodnocení</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Hegerová Tamara (MHMP, KUC)</dc:creator>
  <cp:lastModifiedBy>Hegerová Tamara (MHMP, KUC)</cp:lastModifiedBy>
  <cp:revision>194</cp:revision>
  <cp:lastPrinted>2022-06-14T09:18:55Z</cp:lastPrinted>
  <dcterms:created xsi:type="dcterms:W3CDTF">2020-01-10T10:06:52Z</dcterms:created>
  <dcterms:modified xsi:type="dcterms:W3CDTF">2024-06-12T12:41:12Z</dcterms:modified>
</cp:coreProperties>
</file>