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7" r:id="rId4"/>
    <p:sldMasterId id="2147483747" r:id="rId5"/>
  </p:sldMasterIdLst>
  <p:notesMasterIdLst>
    <p:notesMasterId r:id="rId42"/>
  </p:notesMasterIdLst>
  <p:handoutMasterIdLst>
    <p:handoutMasterId r:id="rId43"/>
  </p:handoutMasterIdLst>
  <p:sldIdLst>
    <p:sldId id="292" r:id="rId6"/>
    <p:sldId id="627" r:id="rId7"/>
    <p:sldId id="662" r:id="rId8"/>
    <p:sldId id="667" r:id="rId9"/>
    <p:sldId id="702" r:id="rId10"/>
    <p:sldId id="704" r:id="rId11"/>
    <p:sldId id="703" r:id="rId12"/>
    <p:sldId id="705" r:id="rId13"/>
    <p:sldId id="719" r:id="rId14"/>
    <p:sldId id="697" r:id="rId15"/>
    <p:sldId id="665" r:id="rId16"/>
    <p:sldId id="666" r:id="rId17"/>
    <p:sldId id="712" r:id="rId18"/>
    <p:sldId id="713" r:id="rId19"/>
    <p:sldId id="714" r:id="rId20"/>
    <p:sldId id="664" r:id="rId21"/>
    <p:sldId id="644" r:id="rId22"/>
    <p:sldId id="669" r:id="rId23"/>
    <p:sldId id="709" r:id="rId24"/>
    <p:sldId id="672" r:id="rId25"/>
    <p:sldId id="657" r:id="rId26"/>
    <p:sldId id="710" r:id="rId27"/>
    <p:sldId id="711" r:id="rId28"/>
    <p:sldId id="715" r:id="rId29"/>
    <p:sldId id="673" r:id="rId30"/>
    <p:sldId id="679" r:id="rId31"/>
    <p:sldId id="675" r:id="rId32"/>
    <p:sldId id="680" r:id="rId33"/>
    <p:sldId id="676" r:id="rId34"/>
    <p:sldId id="684" r:id="rId35"/>
    <p:sldId id="677" r:id="rId36"/>
    <p:sldId id="682" r:id="rId37"/>
    <p:sldId id="653" r:id="rId38"/>
    <p:sldId id="663" r:id="rId39"/>
    <p:sldId id="686" r:id="rId40"/>
    <p:sldId id="687" r:id="rId41"/>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cko Jiří (MHMP, ODO)" initials="VJ(O" lastIdx="3" clrIdx="0">
    <p:extLst>
      <p:ext uri="{19B8F6BF-5375-455C-9EA6-DF929625EA0E}">
        <p15:presenceInfo xmlns:p15="http://schemas.microsoft.com/office/powerpoint/2012/main" userId="S::m000xz008687@mag.mepnet.cz::a191eb55-413f-4b02-b230-3058341e66bd" providerId="AD"/>
      </p:ext>
    </p:extLst>
  </p:cmAuthor>
  <p:cmAuthor id="2" name="Braun Kohlová Markéta (MHMP, ODO)" initials="BKM(O" lastIdx="3" clrIdx="1">
    <p:extLst>
      <p:ext uri="{19B8F6BF-5375-455C-9EA6-DF929625EA0E}">
        <p15:presenceInfo xmlns:p15="http://schemas.microsoft.com/office/powerpoint/2012/main" userId="S::m000xz009715@mag.mepnet.cz::c97c550f-de7f-45e2-a0d6-6e38dc8b4bcf" providerId="AD"/>
      </p:ext>
    </p:extLst>
  </p:cmAuthor>
  <p:cmAuthor id="3" name="marketa.braun.kohlova" initials="m" lastIdx="1" clrIdx="2">
    <p:extLst>
      <p:ext uri="{19B8F6BF-5375-455C-9EA6-DF929625EA0E}">
        <p15:presenceInfo xmlns:p15="http://schemas.microsoft.com/office/powerpoint/2012/main" userId="S-1-5-21-528362963-3824341001-2234859084-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D"/>
    <a:srgbClr val="F9CB9C"/>
    <a:srgbClr val="C5E0B4"/>
    <a:srgbClr val="F8CBAD"/>
    <a:srgbClr val="FFF2CC"/>
    <a:srgbClr val="C6E0B4"/>
    <a:srgbClr val="C9DAF8"/>
    <a:srgbClr val="FCE5CD"/>
    <a:srgbClr val="EAD1DC"/>
    <a:srgbClr val="D9E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Tmavý styl 1 – zvýraznění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5380" autoAdjust="0"/>
  </p:normalViewPr>
  <p:slideViewPr>
    <p:cSldViewPr>
      <p:cViewPr varScale="1">
        <p:scale>
          <a:sx n="72" d="100"/>
          <a:sy n="72" d="100"/>
        </p:scale>
        <p:origin x="1338" y="66"/>
      </p:cViewPr>
      <p:guideLst>
        <p:guide orient="horz" pos="2160"/>
        <p:guide pos="2880"/>
      </p:guideLst>
    </p:cSldViewPr>
  </p:slid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hare\rfd\ROZ\P+,%20Pl&#225;n%20mobility%20Prahy%20a%20okol&#237;\Mark&#233;ta\Finance\Plan2030_rozpocet_16_01_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Marketa\MHMP\Aktualizace%20Pplus\Materialy_po_ridici%20rade\Plan2030_rozpocet_14_03_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Marketa\MHMP\Aktualizace%20Pplus\Materialy_po_ridici%20rade\Plan2030_rozpocet_14_03_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hare\rfd\ROZ\P+,%20Pl&#225;n%20mobility%20Prahy%20a%20okol&#237;\Mark&#233;ta\Finance\Plan2030_rozpocet_16_01_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hare\rfd\ROZ\P+,%20Pl&#225;n%20mobility%20Prahy%20a%20okol&#237;\Mark&#233;ta\Finance\Plan2030_rozpocet_16_01_20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Náklady HMP na metro D  v mld. Kč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25237129012719561"/>
          <c:y val="0.18943116623696371"/>
          <c:w val="0.47602681876303926"/>
          <c:h val="0.6571697674958771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Výdaje HMP na metro D (v mld. Kč)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25237129012719561"/>
          <c:y val="0.18943116623696371"/>
          <c:w val="0.47602681876303926"/>
          <c:h val="0.65716976749587719"/>
        </c:manualLayout>
      </c:layout>
      <c:pieChart>
        <c:varyColors val="1"/>
        <c:ser>
          <c:idx val="0"/>
          <c:order val="0"/>
          <c:spPr>
            <a:solidFill>
              <a:srgbClr val="993300">
                <a:alpha val="62000"/>
              </a:srgbClr>
            </a:solidFill>
          </c:spPr>
          <c:dPt>
            <c:idx val="0"/>
            <c:bubble3D val="0"/>
            <c:spPr>
              <a:solidFill>
                <a:srgbClr val="993300">
                  <a:alpha val="62000"/>
                </a:srgbClr>
              </a:solidFill>
              <a:ln w="19050">
                <a:solidFill>
                  <a:schemeClr val="lt1"/>
                </a:solidFill>
              </a:ln>
              <a:effectLst/>
            </c:spPr>
            <c:extLst>
              <c:ext xmlns:c16="http://schemas.microsoft.com/office/drawing/2014/chart" uri="{C3380CC4-5D6E-409C-BE32-E72D297353CC}">
                <c16:uniqueId val="{00000001-89BF-4265-822F-F631DDDC3747}"/>
              </c:ext>
            </c:extLst>
          </c:dPt>
          <c:dLbls>
            <c:dLbl>
              <c:idx val="0"/>
              <c:layout>
                <c:manualLayout>
                  <c:x val="0.35696441750191898"/>
                  <c:y val="-0.3824056916589007"/>
                </c:manualLayout>
              </c:layout>
              <c:spPr>
                <a:xfrm>
                  <a:off x="3399263" y="1665703"/>
                  <a:ext cx="820505" cy="702660"/>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cs-CZ"/>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69423"/>
                        <a:gd name="adj2" fmla="val 9519"/>
                      </a:avLst>
                    </a:prstGeom>
                    <a:noFill/>
                    <a:ln>
                      <a:noFill/>
                    </a:ln>
                  </c15:spPr>
                  <c15:layout>
                    <c:manualLayout>
                      <c:w val="0.1825047822412029"/>
                      <c:h val="0.17236024235288344"/>
                    </c:manualLayout>
                  </c15:layout>
                </c:ext>
                <c:ext xmlns:c16="http://schemas.microsoft.com/office/drawing/2014/chart" uri="{C3380CC4-5D6E-409C-BE32-E72D297353CC}">
                  <c16:uniqueId val="{00000001-89BF-4265-822F-F631DDDC374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cs-CZ"/>
              </a:p>
            </c:txPr>
            <c:dLblPos val="out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'Do prezentace'!$A$19</c:f>
              <c:strCache>
                <c:ptCount val="1"/>
                <c:pt idx="0">
                  <c:v>DPP - metro:</c:v>
                </c:pt>
              </c:strCache>
            </c:strRef>
          </c:cat>
          <c:val>
            <c:numRef>
              <c:f>'Do prezentace'!$B$19</c:f>
              <c:numCache>
                <c:formatCode>General</c:formatCode>
                <c:ptCount val="1"/>
                <c:pt idx="0">
                  <c:v>65.099999999999994</c:v>
                </c:pt>
              </c:numCache>
            </c:numRef>
          </c:val>
          <c:extLst>
            <c:ext xmlns:c16="http://schemas.microsoft.com/office/drawing/2014/chart" uri="{C3380CC4-5D6E-409C-BE32-E72D297353CC}">
              <c16:uniqueId val="{00000002-89BF-4265-822F-F631DDDC374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dirty="0"/>
              <a:t>Výdaje HMP na AP 2024-2026 na ostatní (v mld. Kč)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25237129012719561"/>
          <c:y val="0.18943116623696371"/>
          <c:w val="0.47602681876303926"/>
          <c:h val="0.65716976749587719"/>
        </c:manualLayout>
      </c:layout>
      <c:pieChart>
        <c:varyColors val="1"/>
        <c:ser>
          <c:idx val="0"/>
          <c:order val="0"/>
          <c:dPt>
            <c:idx val="0"/>
            <c:bubble3D val="0"/>
            <c:spPr>
              <a:solidFill>
                <a:srgbClr val="FFCC66">
                  <a:alpha val="40000"/>
                </a:srgbClr>
              </a:solidFill>
              <a:ln w="19050">
                <a:solidFill>
                  <a:schemeClr val="lt1"/>
                </a:solidFill>
              </a:ln>
              <a:effectLst/>
            </c:spPr>
            <c:extLst>
              <c:ext xmlns:c16="http://schemas.microsoft.com/office/drawing/2014/chart" uri="{C3380CC4-5D6E-409C-BE32-E72D297353CC}">
                <c16:uniqueId val="{00000001-3C71-4C54-AFD8-468CBC43EDF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C71-4C54-AFD8-468CBC43EDF2}"/>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3C71-4C54-AFD8-468CBC43EDF2}"/>
              </c:ext>
            </c:extLst>
          </c:dPt>
          <c:dPt>
            <c:idx val="3"/>
            <c:bubble3D val="0"/>
            <c:spPr>
              <a:solidFill>
                <a:srgbClr val="993300">
                  <a:alpha val="40000"/>
                </a:srgbClr>
              </a:solidFill>
              <a:ln w="19050">
                <a:solidFill>
                  <a:schemeClr val="lt1"/>
                </a:solidFill>
              </a:ln>
              <a:effectLst/>
            </c:spPr>
            <c:extLst>
              <c:ext xmlns:c16="http://schemas.microsoft.com/office/drawing/2014/chart" uri="{C3380CC4-5D6E-409C-BE32-E72D297353CC}">
                <c16:uniqueId val="{00000007-3C71-4C54-AFD8-468CBC43EDF2}"/>
              </c:ext>
            </c:extLst>
          </c:dPt>
          <c:dPt>
            <c:idx val="4"/>
            <c:bubble3D val="0"/>
            <c:spPr>
              <a:solidFill>
                <a:srgbClr val="FFCCFF">
                  <a:alpha val="75000"/>
                </a:srgbClr>
              </a:solidFill>
              <a:ln w="19050">
                <a:solidFill>
                  <a:schemeClr val="lt1"/>
                </a:solidFill>
              </a:ln>
              <a:effectLst/>
            </c:spPr>
            <c:extLst>
              <c:ext xmlns:c16="http://schemas.microsoft.com/office/drawing/2014/chart" uri="{C3380CC4-5D6E-409C-BE32-E72D297353CC}">
                <c16:uniqueId val="{00000009-3C71-4C54-AFD8-468CBC43EDF2}"/>
              </c:ext>
            </c:extLst>
          </c:dPt>
          <c:dLbls>
            <c:dLbl>
              <c:idx val="0"/>
              <c:layout>
                <c:manualLayout>
                  <c:x val="2.1367521367521368E-2"/>
                  <c:y val="-1.769911504424784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71-4C54-AFD8-468CBC43EDF2}"/>
                </c:ext>
              </c:extLst>
            </c:dLbl>
            <c:dLbl>
              <c:idx val="2"/>
              <c:layout>
                <c:manualLayout>
                  <c:x val="-4.2735042735042778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C71-4C54-AFD8-468CBC43EDF2}"/>
                </c:ext>
              </c:extLst>
            </c:dLbl>
            <c:dLbl>
              <c:idx val="3"/>
              <c:layout>
                <c:manualLayout>
                  <c:x val="-1.4957264957264958E-2"/>
                  <c:y val="-2.704000228252034E-1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C71-4C54-AFD8-468CBC43EDF2}"/>
                </c:ext>
              </c:extLst>
            </c:dLbl>
            <c:dLbl>
              <c:idx val="4"/>
              <c:layout>
                <c:manualLayout>
                  <c:x val="0.10256410256410256"/>
                  <c:y val="2.949852507374604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C71-4C54-AFD8-468CBC43EDF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cs-CZ"/>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'Do prezentace'!$A$20:$A$24</c:f>
              <c:strCache>
                <c:ptCount val="5"/>
                <c:pt idx="0">
                  <c:v>DPP - ostatní: </c:v>
                </c:pt>
                <c:pt idx="1">
                  <c:v>TSK:</c:v>
                </c:pt>
                <c:pt idx="2">
                  <c:v>INV:</c:v>
                </c:pt>
                <c:pt idx="3">
                  <c:v>ROPID:</c:v>
                </c:pt>
                <c:pt idx="4">
                  <c:v>ODO:</c:v>
                </c:pt>
              </c:strCache>
            </c:strRef>
          </c:cat>
          <c:val>
            <c:numRef>
              <c:f>'Do prezentace'!$B$20:$B$24</c:f>
              <c:numCache>
                <c:formatCode>General</c:formatCode>
                <c:ptCount val="5"/>
                <c:pt idx="0">
                  <c:v>33.5</c:v>
                </c:pt>
                <c:pt idx="1">
                  <c:v>20.9</c:v>
                </c:pt>
                <c:pt idx="2">
                  <c:v>12.9</c:v>
                </c:pt>
                <c:pt idx="3">
                  <c:v>1</c:v>
                </c:pt>
                <c:pt idx="4">
                  <c:v>0.7</c:v>
                </c:pt>
              </c:numCache>
            </c:numRef>
          </c:val>
          <c:extLst>
            <c:ext xmlns:c16="http://schemas.microsoft.com/office/drawing/2014/chart" uri="{C3380CC4-5D6E-409C-BE32-E72D297353CC}">
              <c16:uniqueId val="{0000000A-3C71-4C54-AFD8-468CBC43EDF2}"/>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Náklady HMP na metro D  v mld. Kč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25237129012719561"/>
          <c:y val="0.18943116623696371"/>
          <c:w val="0.47602681876303926"/>
          <c:h val="0.6571697674958771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Dělba přepravní práce (cesty po městě Pražanů)</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25237129012719561"/>
          <c:y val="0.18943116623696371"/>
          <c:w val="0.47602681876303926"/>
          <c:h val="0.65716976749587719"/>
        </c:manualLayout>
      </c:layout>
      <c:pieChart>
        <c:varyColors val="1"/>
        <c:ser>
          <c:idx val="0"/>
          <c:order val="0"/>
          <c:dPt>
            <c:idx val="0"/>
            <c:bubble3D val="0"/>
            <c:spPr>
              <a:solidFill>
                <a:srgbClr val="FCE5CD"/>
              </a:solidFill>
              <a:ln w="19050">
                <a:solidFill>
                  <a:schemeClr val="lt1"/>
                </a:solidFill>
              </a:ln>
              <a:effectLst/>
            </c:spPr>
            <c:extLst>
              <c:ext xmlns:c16="http://schemas.microsoft.com/office/drawing/2014/chart" uri="{C3380CC4-5D6E-409C-BE32-E72D297353CC}">
                <c16:uniqueId val="{00000001-6C6B-4FEF-A55E-15775E6048A7}"/>
              </c:ext>
            </c:extLst>
          </c:dPt>
          <c:dPt>
            <c:idx val="1"/>
            <c:bubble3D val="0"/>
            <c:spPr>
              <a:solidFill>
                <a:srgbClr val="993300">
                  <a:alpha val="60000"/>
                </a:srgbClr>
              </a:solidFill>
              <a:ln w="19050">
                <a:solidFill>
                  <a:schemeClr val="lt1"/>
                </a:solidFill>
              </a:ln>
              <a:effectLst/>
            </c:spPr>
            <c:extLst>
              <c:ext xmlns:c16="http://schemas.microsoft.com/office/drawing/2014/chart" uri="{C3380CC4-5D6E-409C-BE32-E72D297353CC}">
                <c16:uniqueId val="{00000003-6C6B-4FEF-A55E-15775E6048A7}"/>
              </c:ext>
            </c:extLst>
          </c:dPt>
          <c:dPt>
            <c:idx val="2"/>
            <c:bubble3D val="0"/>
            <c:spPr>
              <a:solidFill>
                <a:srgbClr val="F9CB9C"/>
              </a:solidFill>
              <a:ln w="19050">
                <a:solidFill>
                  <a:schemeClr val="lt1"/>
                </a:solidFill>
              </a:ln>
              <a:effectLst/>
            </c:spPr>
            <c:extLst>
              <c:ext xmlns:c16="http://schemas.microsoft.com/office/drawing/2014/chart" uri="{C3380CC4-5D6E-409C-BE32-E72D297353CC}">
                <c16:uniqueId val="{00000005-6C6B-4FEF-A55E-15775E6048A7}"/>
              </c:ext>
            </c:extLst>
          </c:dPt>
          <c:dPt>
            <c:idx val="3"/>
            <c:bubble3D val="0"/>
            <c:spPr>
              <a:solidFill>
                <a:srgbClr val="C9DAF8"/>
              </a:solidFill>
              <a:ln w="19050">
                <a:solidFill>
                  <a:schemeClr val="lt1"/>
                </a:solidFill>
              </a:ln>
              <a:effectLst/>
            </c:spPr>
            <c:extLst>
              <c:ext xmlns:c16="http://schemas.microsoft.com/office/drawing/2014/chart" uri="{C3380CC4-5D6E-409C-BE32-E72D297353CC}">
                <c16:uniqueId val="{00000007-6C6B-4FEF-A55E-15775E6048A7}"/>
              </c:ext>
            </c:extLst>
          </c:dPt>
          <c:dPt>
            <c:idx val="4"/>
            <c:bubble3D val="0"/>
            <c:spPr>
              <a:solidFill>
                <a:srgbClr val="D9EAD3"/>
              </a:solidFill>
              <a:ln w="19050">
                <a:solidFill>
                  <a:schemeClr val="lt1"/>
                </a:solidFill>
              </a:ln>
              <a:effectLst/>
            </c:spPr>
            <c:extLst>
              <c:ext xmlns:c16="http://schemas.microsoft.com/office/drawing/2014/chart" uri="{C3380CC4-5D6E-409C-BE32-E72D297353CC}">
                <c16:uniqueId val="{00000009-6C6B-4FEF-A55E-15775E6048A7}"/>
              </c:ext>
            </c:extLst>
          </c:dPt>
          <c:dLbls>
            <c:dLbl>
              <c:idx val="1"/>
              <c:layout>
                <c:manualLayout>
                  <c:x val="8.4746874860981355E-3"/>
                  <c:y val="1.869158878504672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133880510698867"/>
                      <c:h val="0.23948119802781662"/>
                    </c:manualLayout>
                  </c15:layout>
                </c:ext>
                <c:ext xmlns:c16="http://schemas.microsoft.com/office/drawing/2014/chart" uri="{C3380CC4-5D6E-409C-BE32-E72D297353CC}">
                  <c16:uniqueId val="{00000003-6C6B-4FEF-A55E-15775E6048A7}"/>
                </c:ext>
              </c:extLst>
            </c:dLbl>
            <c:dLbl>
              <c:idx val="2"/>
              <c:layout>
                <c:manualLayout>
                  <c:x val="0"/>
                  <c:y val="4.049844236760124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C6B-4FEF-A55E-15775E6048A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cs-CZ"/>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'Do prezentace'!$A$48:$A$52</c:f>
              <c:strCache>
                <c:ptCount val="5"/>
                <c:pt idx="0">
                  <c:v>Hromadná doprava:</c:v>
                </c:pt>
                <c:pt idx="1">
                  <c:v>Hromadná + automobilová doprava:</c:v>
                </c:pt>
                <c:pt idx="2">
                  <c:v>Pěší doprava:</c:v>
                </c:pt>
                <c:pt idx="3">
                  <c:v>Automobilová doprava:</c:v>
                </c:pt>
                <c:pt idx="4">
                  <c:v>Cyklistická doprava:</c:v>
                </c:pt>
              </c:strCache>
            </c:strRef>
          </c:cat>
          <c:val>
            <c:numRef>
              <c:f>'Do prezentace'!$B$48:$B$52</c:f>
              <c:numCache>
                <c:formatCode>General</c:formatCode>
                <c:ptCount val="5"/>
                <c:pt idx="0">
                  <c:v>38</c:v>
                </c:pt>
                <c:pt idx="1">
                  <c:v>1</c:v>
                </c:pt>
                <c:pt idx="2">
                  <c:v>39</c:v>
                </c:pt>
                <c:pt idx="3">
                  <c:v>21</c:v>
                </c:pt>
                <c:pt idx="4">
                  <c:v>1</c:v>
                </c:pt>
              </c:numCache>
            </c:numRef>
          </c:val>
          <c:extLst>
            <c:ext xmlns:c16="http://schemas.microsoft.com/office/drawing/2014/chart" uri="{C3380CC4-5D6E-409C-BE32-E72D297353CC}">
              <c16:uniqueId val="{0000000A-6C6B-4FEF-A55E-15775E6048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659" cy="496332"/>
          </a:xfrm>
          <a:prstGeom prst="rect">
            <a:avLst/>
          </a:prstGeom>
        </p:spPr>
        <p:txBody>
          <a:bodyPr vert="horz" lIns="91434" tIns="45717" rIns="91434" bIns="45717"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3850443" y="1"/>
            <a:ext cx="2945659" cy="496332"/>
          </a:xfrm>
          <a:prstGeom prst="rect">
            <a:avLst/>
          </a:prstGeom>
        </p:spPr>
        <p:txBody>
          <a:bodyPr vert="horz" lIns="91434" tIns="45717" rIns="91434" bIns="45717" rtlCol="0"/>
          <a:lstStyle>
            <a:lvl1pPr algn="r" fontAlgn="auto">
              <a:spcBef>
                <a:spcPts val="0"/>
              </a:spcBef>
              <a:spcAft>
                <a:spcPts val="0"/>
              </a:spcAft>
              <a:defRPr sz="1200">
                <a:latin typeface="+mn-lt"/>
                <a:cs typeface="+mn-cs"/>
              </a:defRPr>
            </a:lvl1pPr>
          </a:lstStyle>
          <a:p>
            <a:pPr>
              <a:defRPr/>
            </a:pPr>
            <a:fld id="{7561E848-E658-40FD-8B9A-70536CFFBDB1}" type="datetimeFigureOut">
              <a:rPr lang="cs-CZ"/>
              <a:pPr>
                <a:defRPr/>
              </a:pPr>
              <a:t>05.04.2024</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34" tIns="45717" rIns="91434" bIns="45717"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34" tIns="45717" rIns="91434" bIns="45717" rtlCol="0" anchor="b"/>
          <a:lstStyle>
            <a:lvl1pPr algn="r" fontAlgn="auto">
              <a:spcBef>
                <a:spcPts val="0"/>
              </a:spcBef>
              <a:spcAft>
                <a:spcPts val="0"/>
              </a:spcAft>
              <a:defRPr sz="1200">
                <a:latin typeface="+mn-lt"/>
                <a:cs typeface="+mn-cs"/>
              </a:defRPr>
            </a:lvl1pPr>
          </a:lstStyle>
          <a:p>
            <a:pPr>
              <a:defRPr/>
            </a:pPr>
            <a:fld id="{41BCC5BB-995C-4824-B577-407B49B85CBB}" type="slidenum">
              <a:rPr lang="cs-CZ"/>
              <a:pPr>
                <a:defRPr/>
              </a:pPr>
              <a:t>‹#›</a:t>
            </a:fld>
            <a:endParaRPr lang="cs-CZ"/>
          </a:p>
        </p:txBody>
      </p:sp>
    </p:spTree>
    <p:extLst>
      <p:ext uri="{BB962C8B-B14F-4D97-AF65-F5344CB8AC3E}">
        <p14:creationId xmlns:p14="http://schemas.microsoft.com/office/powerpoint/2010/main" val="143737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659" cy="496332"/>
          </a:xfrm>
          <a:prstGeom prst="rect">
            <a:avLst/>
          </a:prstGeom>
        </p:spPr>
        <p:txBody>
          <a:bodyPr vert="horz" lIns="91434" tIns="45717" rIns="91434" bIns="45717"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50443" y="1"/>
            <a:ext cx="2945659" cy="496332"/>
          </a:xfrm>
          <a:prstGeom prst="rect">
            <a:avLst/>
          </a:prstGeom>
        </p:spPr>
        <p:txBody>
          <a:bodyPr vert="horz" lIns="91434" tIns="45717" rIns="91434" bIns="45717" rtlCol="0"/>
          <a:lstStyle>
            <a:lvl1pPr algn="r" fontAlgn="auto">
              <a:spcBef>
                <a:spcPts val="0"/>
              </a:spcBef>
              <a:spcAft>
                <a:spcPts val="0"/>
              </a:spcAft>
              <a:defRPr sz="1200">
                <a:latin typeface="+mn-lt"/>
                <a:cs typeface="+mn-cs"/>
              </a:defRPr>
            </a:lvl1pPr>
          </a:lstStyle>
          <a:p>
            <a:pPr>
              <a:defRPr/>
            </a:pPr>
            <a:fld id="{4AB84BB4-B31A-4FB8-A6E8-D370BDB5E744}" type="datetimeFigureOut">
              <a:rPr lang="cs-CZ"/>
              <a:pPr>
                <a:defRPr/>
              </a:pPr>
              <a:t>05.04.2024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4" tIns="45717" rIns="91434" bIns="45717" rtlCol="0" anchor="ctr"/>
          <a:lstStyle/>
          <a:p>
            <a:pPr lvl="0"/>
            <a:endParaRPr lang="cs-CZ" noProof="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34" tIns="45717" rIns="91434" bIns="45717"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34" tIns="45717" rIns="91434" bIns="45717"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34" tIns="45717" rIns="91434" bIns="45717" rtlCol="0" anchor="b"/>
          <a:lstStyle>
            <a:lvl1pPr algn="r" fontAlgn="auto">
              <a:spcBef>
                <a:spcPts val="0"/>
              </a:spcBef>
              <a:spcAft>
                <a:spcPts val="0"/>
              </a:spcAft>
              <a:defRPr sz="1200">
                <a:latin typeface="+mn-lt"/>
                <a:cs typeface="+mn-cs"/>
              </a:defRPr>
            </a:lvl1pPr>
          </a:lstStyle>
          <a:p>
            <a:pPr>
              <a:defRPr/>
            </a:pPr>
            <a:fld id="{3BBA7D90-1C66-4363-9B6A-EBB18198DDFB}" type="slidenum">
              <a:rPr lang="cs-CZ"/>
              <a:pPr>
                <a:defRPr/>
              </a:pPr>
              <a:t>‹#›</a:t>
            </a:fld>
            <a:endParaRPr lang="cs-CZ"/>
          </a:p>
        </p:txBody>
      </p:sp>
    </p:spTree>
    <p:extLst>
      <p:ext uri="{BB962C8B-B14F-4D97-AF65-F5344CB8AC3E}">
        <p14:creationId xmlns:p14="http://schemas.microsoft.com/office/powerpoint/2010/main" val="1073133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3BBA7D90-1C66-4363-9B6A-EBB18198DDFB}" type="slidenum">
              <a:rPr lang="cs-CZ" smtClean="0"/>
              <a:pPr>
                <a:defRPr/>
              </a:pPr>
              <a:t>1</a:t>
            </a:fld>
            <a:endParaRPr lang="cs-CZ"/>
          </a:p>
        </p:txBody>
      </p:sp>
    </p:spTree>
    <p:extLst>
      <p:ext uri="{BB962C8B-B14F-4D97-AF65-F5344CB8AC3E}">
        <p14:creationId xmlns:p14="http://schemas.microsoft.com/office/powerpoint/2010/main" val="314237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nímek">
    <p:spTree>
      <p:nvGrpSpPr>
        <p:cNvPr id="1" name=""/>
        <p:cNvGrpSpPr/>
        <p:nvPr/>
      </p:nvGrpSpPr>
      <p:grpSpPr>
        <a:xfrm>
          <a:off x="0" y="0"/>
          <a:ext cx="0" cy="0"/>
          <a:chOff x="0" y="0"/>
          <a:chExt cx="0" cy="0"/>
        </a:xfrm>
      </p:grpSpPr>
      <p:sp>
        <p:nvSpPr>
          <p:cNvPr id="2" name="Obdélník 1"/>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Obdélník 2"/>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Nadpis 1"/>
          <p:cNvSpPr txBox="1">
            <a:spLocks/>
          </p:cNvSpPr>
          <p:nvPr/>
        </p:nvSpPr>
        <p:spPr>
          <a:xfrm>
            <a:off x="992188" y="2708275"/>
            <a:ext cx="7200900" cy="5762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cs-CZ" sz="3200" b="1" dirty="0">
                <a:solidFill>
                  <a:schemeClr val="bg1"/>
                </a:solidFill>
                <a:latin typeface="Franklin Gothic Medium" panose="020B0603020102020204" pitchFamily="34" charset="0"/>
              </a:rPr>
              <a:t>Předělový snímek</a:t>
            </a:r>
          </a:p>
        </p:txBody>
      </p:sp>
    </p:spTree>
    <p:extLst>
      <p:ext uri="{BB962C8B-B14F-4D97-AF65-F5344CB8AC3E}">
        <p14:creationId xmlns:p14="http://schemas.microsoft.com/office/powerpoint/2010/main" val="388674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nímek 8">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275903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ulní snímek 9">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301094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ulní snímek 10">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29073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ulní snímek 1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154533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87091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dstavec s odrážkami a obrázkem">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323528" y="1124744"/>
            <a:ext cx="3888432" cy="4824536"/>
          </a:xfrm>
        </p:spPr>
        <p:txBody>
          <a:bodyPr rtlCol="0">
            <a:normAutofit/>
          </a:bodyPr>
          <a:lstStyle>
            <a:lvl1pPr algn="just">
              <a:buClr>
                <a:srgbClr val="00A99D"/>
              </a:buClr>
              <a:defRPr lang="cs-CZ" sz="1400" dirty="0" smtClean="0">
                <a:solidFill>
                  <a:schemeClr val="tx1">
                    <a:lumMod val="50000"/>
                    <a:lumOff val="50000"/>
                  </a:schemeClr>
                </a:solidFill>
              </a:defRPr>
            </a:lvl1pPr>
            <a:lvl2pPr algn="just">
              <a:buClr>
                <a:srgbClr val="00A99D"/>
              </a:buClr>
              <a:defRPr sz="1400">
                <a:solidFill>
                  <a:schemeClr val="tx1">
                    <a:lumMod val="50000"/>
                    <a:lumOff val="50000"/>
                  </a:schemeClr>
                </a:solidFill>
                <a:latin typeface="Lucida Sans" panose="020B0602030504020204" pitchFamily="34" charset="0"/>
              </a:defRPr>
            </a:lvl2pPr>
            <a:lvl3pPr algn="just">
              <a:buClr>
                <a:srgbClr val="00A99D"/>
              </a:buClr>
              <a:defRPr sz="1400">
                <a:solidFill>
                  <a:schemeClr val="tx1">
                    <a:lumMod val="50000"/>
                    <a:lumOff val="50000"/>
                  </a:schemeClr>
                </a:solidFill>
                <a:latin typeface="Lucida Sans" panose="020B0602030504020204" pitchFamily="34" charset="0"/>
              </a:defRPr>
            </a:lvl3pPr>
            <a:lvl4pPr algn="just">
              <a:buClr>
                <a:srgbClr val="00A99D"/>
              </a:buClr>
              <a:defRPr sz="1400">
                <a:solidFill>
                  <a:schemeClr val="tx1">
                    <a:lumMod val="50000"/>
                    <a:lumOff val="50000"/>
                  </a:schemeClr>
                </a:solidFill>
                <a:latin typeface="Lucida Sans" panose="020B0602030504020204" pitchFamily="34" charset="0"/>
              </a:defRPr>
            </a:lvl4pPr>
            <a:lvl5pPr algn="just">
              <a:buClr>
                <a:srgbClr val="00A99D"/>
              </a:buClr>
              <a:defRPr sz="1400">
                <a:solidFill>
                  <a:schemeClr val="tx1">
                    <a:lumMod val="50000"/>
                    <a:lumOff val="50000"/>
                  </a:schemeClr>
                </a:solidFill>
                <a:latin typeface="Lucida Sans" panose="020B060203050402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obrázek 2"/>
          <p:cNvSpPr>
            <a:spLocks noGrp="1"/>
          </p:cNvSpPr>
          <p:nvPr>
            <p:ph type="pic" idx="13"/>
          </p:nvPr>
        </p:nvSpPr>
        <p:spPr>
          <a:xfrm>
            <a:off x="4572000" y="1124744"/>
            <a:ext cx="4248472" cy="4824536"/>
          </a:xfrm>
          <a:solidFill>
            <a:schemeClr val="bg1">
              <a:lumMod val="85000"/>
            </a:schemeClr>
          </a:solidFill>
        </p:spPr>
        <p:txBody>
          <a:bodyPr rtlCol="0">
            <a:normAutofit/>
          </a:bodyPr>
          <a:lstStyle>
            <a:lvl1pPr marL="0" indent="0">
              <a:buNone/>
              <a:defRPr sz="2400">
                <a:solidFill>
                  <a:srgbClr val="5757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5" name="Zástupný symbol pro nadpis 1"/>
          <p:cNvSpPr>
            <a:spLocks noGrp="1"/>
          </p:cNvSpPr>
          <p:nvPr>
            <p:ph type="title"/>
          </p:nvPr>
        </p:nvSpPr>
        <p:spPr bwMode="auto">
          <a:xfrm>
            <a:off x="323528" y="548680"/>
            <a:ext cx="82296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cs-CZ" altLang="cs-CZ" dirty="0"/>
              <a:t>Odstavec s odrážkami</a:t>
            </a:r>
          </a:p>
        </p:txBody>
      </p:sp>
    </p:spTree>
    <p:extLst>
      <p:ext uri="{BB962C8B-B14F-4D97-AF65-F5344CB8AC3E}">
        <p14:creationId xmlns:p14="http://schemas.microsoft.com/office/powerpoint/2010/main" val="236422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dstavec s textem bez odrážek a obrázkem">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aseline="0"/>
            </a:lvl1pPr>
          </a:lstStyle>
          <a:p>
            <a:r>
              <a:rPr lang="cs-CZ"/>
              <a:t>Kliknutím lze upravit styl.</a:t>
            </a:r>
            <a:endParaRPr lang="cs-CZ" dirty="0"/>
          </a:p>
        </p:txBody>
      </p:sp>
      <p:sp>
        <p:nvSpPr>
          <p:cNvPr id="3" name="Zástupný symbol pro obsah 2"/>
          <p:cNvSpPr>
            <a:spLocks noGrp="1"/>
          </p:cNvSpPr>
          <p:nvPr>
            <p:ph sz="half" idx="1"/>
          </p:nvPr>
        </p:nvSpPr>
        <p:spPr>
          <a:xfrm>
            <a:off x="323528" y="1124744"/>
            <a:ext cx="3816424" cy="4824536"/>
          </a:xfrm>
        </p:spPr>
        <p:txBody>
          <a:bodyPr>
            <a:normAutofit/>
          </a:bodyPr>
          <a:lstStyle>
            <a:lvl1pPr marL="0" indent="0" algn="just">
              <a:buFontTx/>
              <a:buNone/>
              <a:defRPr sz="1400">
                <a:solidFill>
                  <a:schemeClr val="tx1">
                    <a:lumMod val="50000"/>
                    <a:lumOff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p:txBody>
      </p:sp>
      <p:sp>
        <p:nvSpPr>
          <p:cNvPr id="6" name="Zástupný symbol pro obrázek 2"/>
          <p:cNvSpPr>
            <a:spLocks noGrp="1"/>
          </p:cNvSpPr>
          <p:nvPr>
            <p:ph type="pic" idx="13"/>
          </p:nvPr>
        </p:nvSpPr>
        <p:spPr>
          <a:xfrm>
            <a:off x="4572000" y="1124744"/>
            <a:ext cx="4248472" cy="4824536"/>
          </a:xfrm>
          <a:solidFill>
            <a:schemeClr val="bg1">
              <a:lumMod val="85000"/>
            </a:schemeClr>
          </a:solidFill>
        </p:spPr>
        <p:txBody>
          <a:bodyPr rtlCol="0">
            <a:normAutofit/>
          </a:bodyPr>
          <a:lstStyle>
            <a:lvl1pPr marL="0" indent="0">
              <a:buNone/>
              <a:defRPr sz="2400">
                <a:solidFill>
                  <a:srgbClr val="5757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Tree>
    <p:extLst>
      <p:ext uri="{BB962C8B-B14F-4D97-AF65-F5344CB8AC3E}">
        <p14:creationId xmlns:p14="http://schemas.microsoft.com/office/powerpoint/2010/main" val="79509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dstavec s textem bez odrážek">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aseline="0">
                <a:solidFill>
                  <a:srgbClr val="00A99D"/>
                </a:solidFill>
              </a:defRPr>
            </a:lvl1pPr>
          </a:lstStyle>
          <a:p>
            <a:r>
              <a:rPr lang="cs-CZ"/>
              <a:t>Kliknutím lze upravit styl.</a:t>
            </a:r>
            <a:endParaRPr lang="cs-CZ" dirty="0"/>
          </a:p>
        </p:txBody>
      </p:sp>
      <p:sp>
        <p:nvSpPr>
          <p:cNvPr id="3" name="Zástupný symbol pro obsah 2"/>
          <p:cNvSpPr>
            <a:spLocks noGrp="1"/>
          </p:cNvSpPr>
          <p:nvPr>
            <p:ph idx="1"/>
          </p:nvPr>
        </p:nvSpPr>
        <p:spPr>
          <a:xfrm>
            <a:off x="323528" y="1124744"/>
            <a:ext cx="8496944" cy="4824536"/>
          </a:xfrm>
        </p:spPr>
        <p:txBody>
          <a:bodyPr>
            <a:normAutofit/>
          </a:bodyPr>
          <a:lstStyle>
            <a:lvl1pPr marL="0" indent="0" algn="just">
              <a:spcAft>
                <a:spcPts val="1200"/>
              </a:spcAft>
              <a:buFontTx/>
              <a:buNone/>
              <a:defRPr sz="1400">
                <a:solidFill>
                  <a:schemeClr val="tx1">
                    <a:lumMod val="50000"/>
                    <a:lumOff val="50000"/>
                  </a:schemeClr>
                </a:solidFill>
              </a:defRPr>
            </a:lvl1pPr>
            <a:lvl2pPr algn="l" rtl="0" fontAlgn="base">
              <a:spcBef>
                <a:spcPct val="20000"/>
              </a:spcBef>
              <a:spcAft>
                <a:spcPct val="0"/>
              </a:spcAft>
              <a:buClr>
                <a:srgbClr val="BE85AA"/>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2pPr>
            <a:lvl3pPr algn="l" rtl="0" fontAlgn="base">
              <a:spcBef>
                <a:spcPct val="20000"/>
              </a:spcBef>
              <a:spcAft>
                <a:spcPct val="0"/>
              </a:spcAft>
              <a:buClr>
                <a:srgbClr val="BE85AA"/>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3pPr>
            <a:lvl4pPr algn="l" rtl="0" fontAlgn="base">
              <a:spcBef>
                <a:spcPct val="20000"/>
              </a:spcBef>
              <a:spcAft>
                <a:spcPct val="0"/>
              </a:spcAft>
              <a:buClr>
                <a:srgbClr val="BE85AA"/>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4pPr>
          </a:lstStyle>
          <a:p>
            <a:pPr lvl="0"/>
            <a:r>
              <a:rPr lang="cs-CZ" dirty="0"/>
              <a:t>Kliknutím lze upravit styly předlohy textu.</a:t>
            </a:r>
          </a:p>
        </p:txBody>
      </p:sp>
    </p:spTree>
    <p:extLst>
      <p:ext uri="{BB962C8B-B14F-4D97-AF65-F5344CB8AC3E}">
        <p14:creationId xmlns:p14="http://schemas.microsoft.com/office/powerpoint/2010/main" val="2196527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dstavec s textem s odrážkami">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aseline="0"/>
            </a:lvl1pPr>
          </a:lstStyle>
          <a:p>
            <a:r>
              <a:rPr lang="cs-CZ"/>
              <a:t>Kliknutím lze upravit styl.</a:t>
            </a:r>
            <a:endParaRPr lang="cs-CZ" dirty="0"/>
          </a:p>
        </p:txBody>
      </p:sp>
      <p:sp>
        <p:nvSpPr>
          <p:cNvPr id="3" name="Zástupný symbol pro obsah 2"/>
          <p:cNvSpPr>
            <a:spLocks noGrp="1"/>
          </p:cNvSpPr>
          <p:nvPr>
            <p:ph idx="1"/>
          </p:nvPr>
        </p:nvSpPr>
        <p:spPr>
          <a:xfrm>
            <a:off x="323528" y="1124744"/>
            <a:ext cx="8424936" cy="4824536"/>
          </a:xfrm>
        </p:spPr>
        <p:txBody>
          <a:bodyPr>
            <a:normAutofit/>
          </a:bodyPr>
          <a:lstStyle>
            <a:lvl1pPr algn="just">
              <a:spcAft>
                <a:spcPts val="1200"/>
              </a:spcAft>
              <a:buClr>
                <a:srgbClr val="00A99D"/>
              </a:buClr>
              <a:defRPr sz="1400">
                <a:solidFill>
                  <a:schemeClr val="tx1">
                    <a:lumMod val="50000"/>
                    <a:lumOff val="50000"/>
                  </a:schemeClr>
                </a:solidFill>
              </a:defRPr>
            </a:lvl1pPr>
            <a:lvl2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2pPr>
            <a:lvl3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3pPr>
            <a:lvl4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4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p:txBody>
      </p:sp>
    </p:spTree>
    <p:extLst>
      <p:ext uri="{BB962C8B-B14F-4D97-AF65-F5344CB8AC3E}">
        <p14:creationId xmlns:p14="http://schemas.microsoft.com/office/powerpoint/2010/main" val="4287685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va sloupce s textem a odrážkami">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aseline="0"/>
            </a:lvl1pPr>
          </a:lstStyle>
          <a:p>
            <a:r>
              <a:rPr lang="cs-CZ"/>
              <a:t>Kliknutím lze upravit styl.</a:t>
            </a:r>
            <a:endParaRPr lang="cs-CZ" dirty="0"/>
          </a:p>
        </p:txBody>
      </p:sp>
      <p:sp>
        <p:nvSpPr>
          <p:cNvPr id="4" name="Zástupný symbol pro obsah 3"/>
          <p:cNvSpPr>
            <a:spLocks noGrp="1"/>
          </p:cNvSpPr>
          <p:nvPr>
            <p:ph sz="half" idx="2"/>
          </p:nvPr>
        </p:nvSpPr>
        <p:spPr>
          <a:xfrm>
            <a:off x="323528" y="1124744"/>
            <a:ext cx="3888432" cy="4824536"/>
          </a:xfrm>
        </p:spPr>
        <p:txBody>
          <a:bodyPr>
            <a:normAutofit/>
          </a:bodyPr>
          <a:lstStyle>
            <a:lvl1pPr algn="just">
              <a:spcAft>
                <a:spcPts val="600"/>
              </a:spcAft>
              <a:buClr>
                <a:srgbClr val="00A99D"/>
              </a:buClr>
              <a:defRPr sz="1400">
                <a:solidFill>
                  <a:schemeClr val="tx1">
                    <a:lumMod val="50000"/>
                    <a:lumOff val="50000"/>
                  </a:schemeClr>
                </a:solidFill>
              </a:defRPr>
            </a:lvl1pPr>
            <a:lvl2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2pPr>
            <a:lvl3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3pPr>
            <a:lvl4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4pPr>
            <a:lvl5pPr algn="just" rtl="0" fontAlgn="base">
              <a:spcBef>
                <a:spcPct val="20000"/>
              </a:spcBef>
              <a:spcAft>
                <a:spcPct val="0"/>
              </a:spcAft>
              <a:buClr>
                <a:srgbClr val="00A99D"/>
              </a:buClr>
              <a:buFont typeface="Arial" charset="0"/>
              <a:defRPr lang="pt-BR" sz="1400" kern="1200" dirty="0" smtClean="0">
                <a:solidFill>
                  <a:schemeClr val="tx1">
                    <a:lumMod val="50000"/>
                    <a:lumOff val="50000"/>
                  </a:schemeClr>
                </a:solidFill>
                <a:latin typeface="Lucida Sans" panose="020B0602030504020204" pitchFamily="34" charset="0"/>
                <a:ea typeface="+mn-ea"/>
                <a:cs typeface="+mn-cs"/>
              </a:defRPr>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pt-BR" dirty="0"/>
          </a:p>
        </p:txBody>
      </p:sp>
      <p:sp>
        <p:nvSpPr>
          <p:cNvPr id="6" name="Zástupný symbol pro obsah 5"/>
          <p:cNvSpPr>
            <a:spLocks noGrp="1"/>
          </p:cNvSpPr>
          <p:nvPr>
            <p:ph sz="quarter" idx="4"/>
          </p:nvPr>
        </p:nvSpPr>
        <p:spPr>
          <a:xfrm>
            <a:off x="4860032" y="1124744"/>
            <a:ext cx="3960440" cy="4824536"/>
          </a:xfrm>
        </p:spPr>
        <p:txBody>
          <a:bodyPr rtlCol="0">
            <a:normAutofit/>
          </a:bodyPr>
          <a:lstStyle>
            <a:lvl1pPr algn="just">
              <a:buClr>
                <a:srgbClr val="00A99D"/>
              </a:buClr>
              <a:defRPr lang="pt-BR" sz="1400" dirty="0" smtClean="0">
                <a:solidFill>
                  <a:schemeClr val="tx1">
                    <a:lumMod val="50000"/>
                    <a:lumOff val="50000"/>
                  </a:schemeClr>
                </a:solidFill>
              </a:defRPr>
            </a:lvl1pPr>
            <a:lvl2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2pPr>
            <a:lvl3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3pPr>
            <a:lvl4pPr algn="just" rtl="0" fontAlgn="base">
              <a:spcBef>
                <a:spcPct val="20000"/>
              </a:spcBef>
              <a:spcAft>
                <a:spcPct val="0"/>
              </a:spcAft>
              <a:buClr>
                <a:srgbClr val="00A99D"/>
              </a:buClr>
              <a:buFont typeface="Arial" charset="0"/>
              <a:defRPr lang="cs-CZ" sz="1400" kern="1200" dirty="0" smtClean="0">
                <a:solidFill>
                  <a:schemeClr val="tx1">
                    <a:lumMod val="50000"/>
                    <a:lumOff val="50000"/>
                  </a:schemeClr>
                </a:solidFill>
                <a:latin typeface="Lucida Sans" panose="020B0602030504020204" pitchFamily="34" charset="0"/>
                <a:ea typeface="+mn-ea"/>
                <a:cs typeface="+mn-cs"/>
              </a:defRPr>
            </a:lvl4pPr>
            <a:lvl5pPr algn="just" rtl="0" fontAlgn="base">
              <a:spcBef>
                <a:spcPct val="20000"/>
              </a:spcBef>
              <a:spcAft>
                <a:spcPct val="0"/>
              </a:spcAft>
              <a:buClr>
                <a:srgbClr val="00A99D"/>
              </a:buClr>
              <a:buFont typeface="Arial" charset="0"/>
              <a:defRPr lang="pt-BR" sz="1400" kern="1200" dirty="0" smtClean="0">
                <a:solidFill>
                  <a:schemeClr val="tx1">
                    <a:lumMod val="50000"/>
                    <a:lumOff val="50000"/>
                  </a:schemeClr>
                </a:solidFill>
                <a:latin typeface="Lucida Sans" panose="020B0602030504020204" pitchFamily="34" charset="0"/>
                <a:ea typeface="+mn-ea"/>
                <a:cs typeface="+mn-cs"/>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pt-BR" dirty="0"/>
          </a:p>
        </p:txBody>
      </p:sp>
    </p:spTree>
    <p:extLst>
      <p:ext uri="{BB962C8B-B14F-4D97-AF65-F5344CB8AC3E}">
        <p14:creationId xmlns:p14="http://schemas.microsoft.com/office/powerpoint/2010/main" val="305036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ní snímek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888944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nímek s obráz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323528" y="1124744"/>
            <a:ext cx="8496944" cy="4824537"/>
          </a:xfrm>
          <a:solidFill>
            <a:schemeClr val="bg1">
              <a:lumMod val="85000"/>
            </a:schemeClr>
          </a:solidFill>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Nadpis 1"/>
          <p:cNvSpPr>
            <a:spLocks noGrp="1"/>
          </p:cNvSpPr>
          <p:nvPr>
            <p:ph type="title"/>
          </p:nvPr>
        </p:nvSpPr>
        <p:spPr>
          <a:xfrm>
            <a:off x="323527" y="548680"/>
            <a:ext cx="7992889" cy="432048"/>
          </a:xfrm>
        </p:spPr>
        <p:txBody>
          <a:bodyPr/>
          <a:lstStyle>
            <a:lvl1pPr>
              <a:defRPr baseline="0"/>
            </a:lvl1pPr>
          </a:lstStyle>
          <a:p>
            <a:r>
              <a:rPr lang="cs-CZ"/>
              <a:t>Kliknutím lze upravit styl.</a:t>
            </a:r>
            <a:endParaRPr lang="cs-CZ" dirty="0"/>
          </a:p>
        </p:txBody>
      </p:sp>
    </p:spTree>
    <p:extLst>
      <p:ext uri="{BB962C8B-B14F-4D97-AF65-F5344CB8AC3E}">
        <p14:creationId xmlns:p14="http://schemas.microsoft.com/office/powerpoint/2010/main" val="2933022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Závěrečný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Nadpis 1"/>
          <p:cNvSpPr>
            <a:spLocks noGrp="1"/>
          </p:cNvSpPr>
          <p:nvPr>
            <p:ph type="title"/>
          </p:nvPr>
        </p:nvSpPr>
        <p:spPr>
          <a:xfrm>
            <a:off x="198408" y="2710800"/>
            <a:ext cx="8694072" cy="432048"/>
          </a:xfrm>
        </p:spPr>
        <p:txBody>
          <a:bodyPr/>
          <a:lstStyle>
            <a:lvl1pPr algn="ctr">
              <a:defRPr sz="3200">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3214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ní snímek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165605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ní snímek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234762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ní snímek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268474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ní snímek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313801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239318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ní snímek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255290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nímek 7">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bdélník 2"/>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Obdélník 3"/>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a:spLocks noGrp="1"/>
          </p:cNvSpPr>
          <p:nvPr>
            <p:ph type="title"/>
          </p:nvPr>
        </p:nvSpPr>
        <p:spPr>
          <a:xfrm>
            <a:off x="467544" y="2780928"/>
            <a:ext cx="8229600" cy="1143000"/>
          </a:xfrm>
          <a:prstGeom prst="rect">
            <a:avLst/>
          </a:prstGeom>
        </p:spPr>
        <p:txBody>
          <a:bodyPr/>
          <a:lstStyle>
            <a:lvl1pPr>
              <a:defRPr sz="3400" b="1" baseline="0">
                <a:solidFill>
                  <a:schemeClr val="bg1"/>
                </a:solidFill>
                <a:latin typeface="Franklin Gothic Medium" panose="020B0603020102020204" pitchFamily="34" charset="0"/>
              </a:defRPr>
            </a:lvl1pPr>
          </a:lstStyle>
          <a:p>
            <a:r>
              <a:rPr lang="cs-CZ"/>
              <a:t>Kliknutím lze upravit styl.</a:t>
            </a:r>
            <a:endParaRPr lang="cs-CZ" dirty="0"/>
          </a:p>
        </p:txBody>
      </p:sp>
    </p:spTree>
    <p:extLst>
      <p:ext uri="{BB962C8B-B14F-4D97-AF65-F5344CB8AC3E}">
        <p14:creationId xmlns:p14="http://schemas.microsoft.com/office/powerpoint/2010/main" val="125324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3.jpe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Obdélník 1"/>
          <p:cNvSpPr/>
          <p:nvPr/>
        </p:nvSpPr>
        <p:spPr>
          <a:xfrm>
            <a:off x="8964613" y="0"/>
            <a:ext cx="1793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Obdélník 2"/>
          <p:cNvSpPr/>
          <p:nvPr/>
        </p:nvSpPr>
        <p:spPr>
          <a:xfrm>
            <a:off x="0" y="0"/>
            <a:ext cx="179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39" r:id="rId7"/>
    <p:sldLayoutId id="2147483853" r:id="rId8"/>
    <p:sldLayoutId id="2147483854" r:id="rId9"/>
    <p:sldLayoutId id="2147483855" r:id="rId10"/>
    <p:sldLayoutId id="2147483856" r:id="rId11"/>
    <p:sldLayoutId id="2147483857" r:id="rId12"/>
    <p:sldLayoutId id="2147483858" r:id="rId1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Zástupný symbol pro nadpis 1"/>
          <p:cNvSpPr>
            <a:spLocks noGrp="1"/>
          </p:cNvSpPr>
          <p:nvPr>
            <p:ph type="title"/>
          </p:nvPr>
        </p:nvSpPr>
        <p:spPr bwMode="auto">
          <a:xfrm>
            <a:off x="323850" y="549275"/>
            <a:ext cx="7993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Odstavec s odrážkami</a:t>
            </a:r>
          </a:p>
        </p:txBody>
      </p:sp>
      <p:sp>
        <p:nvSpPr>
          <p:cNvPr id="2051" name="Zástupný symbol pro text 2"/>
          <p:cNvSpPr>
            <a:spLocks noGrp="1"/>
          </p:cNvSpPr>
          <p:nvPr>
            <p:ph type="body" idx="1"/>
          </p:nvPr>
        </p:nvSpPr>
        <p:spPr bwMode="auto">
          <a:xfrm>
            <a:off x="323850" y="1125538"/>
            <a:ext cx="84963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Lorem ipsum dolor sit amet </a:t>
            </a:r>
          </a:p>
          <a:p>
            <a:pPr lvl="0"/>
            <a:r>
              <a:rPr lang="cs-CZ" altLang="cs-CZ"/>
              <a:t>Mea quodsi appetere scripserit ea </a:t>
            </a:r>
          </a:p>
          <a:p>
            <a:pPr lvl="0"/>
            <a:r>
              <a:rPr lang="cs-CZ" altLang="cs-CZ"/>
              <a:t>Aperiri vulputate per ea </a:t>
            </a:r>
          </a:p>
          <a:p>
            <a:pPr lvl="0"/>
            <a:r>
              <a:rPr lang="cs-CZ" altLang="cs-CZ"/>
              <a:t>In cum graeco inimicus …</a:t>
            </a: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60" r:id="rId8"/>
  </p:sldLayoutIdLst>
  <p:hf hdr="0" dt="0"/>
  <p:txStyles>
    <p:titleStyle>
      <a:lvl1pPr algn="l" rtl="0" eaLnBrk="0" fontAlgn="base" hangingPunct="0">
        <a:spcBef>
          <a:spcPct val="0"/>
        </a:spcBef>
        <a:spcAft>
          <a:spcPct val="0"/>
        </a:spcAft>
        <a:defRPr sz="2400" b="1" kern="1200">
          <a:solidFill>
            <a:srgbClr val="00A99D"/>
          </a:solidFill>
          <a:latin typeface="Franklin Gothic Medium" panose="020B0603020102020204" pitchFamily="34" charset="0"/>
          <a:ea typeface="+mj-ea"/>
          <a:cs typeface="+mj-cs"/>
        </a:defRPr>
      </a:lvl1pPr>
      <a:lvl2pPr algn="l" rtl="0" eaLnBrk="0" fontAlgn="base" hangingPunct="0">
        <a:spcBef>
          <a:spcPct val="0"/>
        </a:spcBef>
        <a:spcAft>
          <a:spcPct val="0"/>
        </a:spcAft>
        <a:defRPr sz="2400" b="1">
          <a:solidFill>
            <a:srgbClr val="00A99D"/>
          </a:solidFill>
          <a:latin typeface="Franklin Gothic Medium" pitchFamily="34" charset="0"/>
        </a:defRPr>
      </a:lvl2pPr>
      <a:lvl3pPr algn="l" rtl="0" eaLnBrk="0" fontAlgn="base" hangingPunct="0">
        <a:spcBef>
          <a:spcPct val="0"/>
        </a:spcBef>
        <a:spcAft>
          <a:spcPct val="0"/>
        </a:spcAft>
        <a:defRPr sz="2400" b="1">
          <a:solidFill>
            <a:srgbClr val="00A99D"/>
          </a:solidFill>
          <a:latin typeface="Franklin Gothic Medium" pitchFamily="34" charset="0"/>
        </a:defRPr>
      </a:lvl3pPr>
      <a:lvl4pPr algn="l" rtl="0" eaLnBrk="0" fontAlgn="base" hangingPunct="0">
        <a:spcBef>
          <a:spcPct val="0"/>
        </a:spcBef>
        <a:spcAft>
          <a:spcPct val="0"/>
        </a:spcAft>
        <a:defRPr sz="2400" b="1">
          <a:solidFill>
            <a:srgbClr val="00A99D"/>
          </a:solidFill>
          <a:latin typeface="Franklin Gothic Medium" pitchFamily="34" charset="0"/>
        </a:defRPr>
      </a:lvl4pPr>
      <a:lvl5pPr algn="l" rtl="0" eaLnBrk="0" fontAlgn="base" hangingPunct="0">
        <a:spcBef>
          <a:spcPct val="0"/>
        </a:spcBef>
        <a:spcAft>
          <a:spcPct val="0"/>
        </a:spcAft>
        <a:defRPr sz="2400" b="1">
          <a:solidFill>
            <a:srgbClr val="00A99D"/>
          </a:solidFill>
          <a:latin typeface="Franklin Gothic Medium" pitchFamily="34" charset="0"/>
        </a:defRPr>
      </a:lvl5pPr>
      <a:lvl6pPr marL="457200" algn="ctr" rtl="0" fontAlgn="base">
        <a:spcBef>
          <a:spcPct val="0"/>
        </a:spcBef>
        <a:spcAft>
          <a:spcPct val="0"/>
        </a:spcAft>
        <a:defRPr sz="3200" b="1">
          <a:solidFill>
            <a:srgbClr val="78CDD1"/>
          </a:solidFill>
          <a:latin typeface="Helvetica" pitchFamily="34" charset="0"/>
        </a:defRPr>
      </a:lvl6pPr>
      <a:lvl7pPr marL="914400" algn="ctr" rtl="0" fontAlgn="base">
        <a:spcBef>
          <a:spcPct val="0"/>
        </a:spcBef>
        <a:spcAft>
          <a:spcPct val="0"/>
        </a:spcAft>
        <a:defRPr sz="3200" b="1">
          <a:solidFill>
            <a:srgbClr val="78CDD1"/>
          </a:solidFill>
          <a:latin typeface="Helvetica" pitchFamily="34" charset="0"/>
        </a:defRPr>
      </a:lvl7pPr>
      <a:lvl8pPr marL="1371600" algn="ctr" rtl="0" fontAlgn="base">
        <a:spcBef>
          <a:spcPct val="0"/>
        </a:spcBef>
        <a:spcAft>
          <a:spcPct val="0"/>
        </a:spcAft>
        <a:defRPr sz="3200" b="1">
          <a:solidFill>
            <a:srgbClr val="78CDD1"/>
          </a:solidFill>
          <a:latin typeface="Helvetica" pitchFamily="34" charset="0"/>
        </a:defRPr>
      </a:lvl8pPr>
      <a:lvl9pPr marL="1828800" algn="ctr" rtl="0" fontAlgn="base">
        <a:spcBef>
          <a:spcPct val="0"/>
        </a:spcBef>
        <a:spcAft>
          <a:spcPct val="0"/>
        </a:spcAft>
        <a:defRPr sz="3200" b="1">
          <a:solidFill>
            <a:srgbClr val="78CDD1"/>
          </a:solidFill>
          <a:latin typeface="Helvetica" pitchFamily="34" charset="0"/>
        </a:defRPr>
      </a:lvl9pPr>
    </p:titleStyle>
    <p:bodyStyle>
      <a:lvl1pPr marL="342900" indent="-342900" algn="just" rtl="0" eaLnBrk="0" fontAlgn="base" hangingPunct="0">
        <a:spcBef>
          <a:spcPct val="20000"/>
        </a:spcBef>
        <a:spcAft>
          <a:spcPct val="0"/>
        </a:spcAft>
        <a:buClr>
          <a:srgbClr val="00A99D"/>
        </a:buClr>
        <a:buFont typeface="Arial" charset="0"/>
        <a:buChar char="•"/>
        <a:defRPr sz="1400" kern="1200">
          <a:solidFill>
            <a:srgbClr val="6E6E6E"/>
          </a:solidFill>
          <a:latin typeface="Lucida Sans" panose="020B0602030504020204" pitchFamily="34" charset="0"/>
          <a:ea typeface="+mn-ea"/>
          <a:cs typeface="+mn-cs"/>
        </a:defRPr>
      </a:lvl1pPr>
      <a:lvl2pPr marL="742950" indent="-285750" algn="l" rtl="0" eaLnBrk="0" fontAlgn="base" hangingPunct="0">
        <a:spcBef>
          <a:spcPct val="20000"/>
        </a:spcBef>
        <a:spcAft>
          <a:spcPct val="0"/>
        </a:spcAft>
        <a:buClr>
          <a:srgbClr val="78CDD1"/>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8CDD1"/>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78CDD1"/>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78CDD1"/>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emf"/><Relationship Id="rId1" Type="http://schemas.openxmlformats.org/officeDocument/2006/relationships/slideLayout" Target="../slideLayouts/slideLayout17.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hyperlink" Target="http://poladprahu.cz/"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http://poladprahu.cz/"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http://poladprahu.cz/"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hyperlink" Target="http://poladprahu.cz/"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hyperlink" Target="https://poladprahu.cz/download/"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hyperlink" Target="mailto:Marketa.braun.kohlova@praha.eu"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bwMode="auto">
          <a:xfrm>
            <a:off x="468313" y="2862064"/>
            <a:ext cx="806412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spcAft>
                <a:spcPts val="1200"/>
              </a:spcAft>
            </a:pPr>
            <a:r>
              <a:rPr lang="cs-CZ" altLang="cs-CZ" dirty="0"/>
              <a:t>Návrh aktualizace plánu udržitelné mobility Prahy a okolí (P+):</a:t>
            </a:r>
            <a:br>
              <a:rPr lang="cs-CZ" altLang="cs-CZ" dirty="0"/>
            </a:br>
            <a:r>
              <a:rPr lang="cs-CZ" altLang="cs-CZ" sz="2400" dirty="0"/>
              <a:t>představení výborům a komisím</a:t>
            </a:r>
            <a:br>
              <a:rPr lang="cs-CZ" altLang="cs-CZ" sz="2400" dirty="0"/>
            </a:br>
            <a:r>
              <a:rPr lang="cs-CZ" altLang="cs-CZ" sz="2400" dirty="0"/>
              <a:t>5. 4. 2024</a:t>
            </a:r>
            <a:br>
              <a:rPr lang="cs-CZ" altLang="cs-CZ" sz="2400" dirty="0"/>
            </a:br>
            <a:r>
              <a:rPr lang="cs-CZ" altLang="cs-CZ" sz="2400" dirty="0"/>
              <a:t> </a:t>
            </a:r>
            <a:br>
              <a:rPr lang="cs-CZ" altLang="cs-CZ" sz="2400" dirty="0"/>
            </a:br>
            <a:r>
              <a:rPr lang="cs-CZ" altLang="cs-CZ" sz="2000" dirty="0"/>
              <a:t>Mgr. </a:t>
            </a:r>
            <a:r>
              <a:rPr lang="cs-CZ" sz="2000" dirty="0"/>
              <a:t>Markéta Braun Kohlová, PhD.</a:t>
            </a:r>
            <a:br>
              <a:rPr lang="cs-CZ" sz="2000" dirty="0"/>
            </a:br>
            <a:r>
              <a:rPr lang="cs-CZ" sz="2000" dirty="0"/>
              <a:t>Ing. Martin Havelka, Mgr. Jaroslav Mach</a:t>
            </a:r>
            <a:br>
              <a:rPr lang="cs-CZ" sz="2000" dirty="0"/>
            </a:br>
            <a:r>
              <a:rPr lang="cs-CZ" sz="2000" dirty="0"/>
              <a:t>ODO MHMP</a:t>
            </a:r>
            <a:br>
              <a:rPr lang="cs-CZ" sz="2400" dirty="0"/>
            </a:br>
            <a:br>
              <a:rPr lang="cs-CZ" altLang="cs-CZ" dirty="0"/>
            </a:br>
            <a:endParaRPr lang="cs-CZ" alt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B17F2-1702-42CC-8E97-9985F6C61A05}"/>
              </a:ext>
            </a:extLst>
          </p:cNvPr>
          <p:cNvSpPr>
            <a:spLocks noGrp="1"/>
          </p:cNvSpPr>
          <p:nvPr>
            <p:ph type="title"/>
          </p:nvPr>
        </p:nvSpPr>
        <p:spPr/>
        <p:txBody>
          <a:bodyPr/>
          <a:lstStyle/>
          <a:p>
            <a:r>
              <a:rPr lang="cs-CZ" dirty="0"/>
              <a:t>Akční plán 2024 - 2026</a:t>
            </a:r>
          </a:p>
        </p:txBody>
      </p:sp>
      <p:sp>
        <p:nvSpPr>
          <p:cNvPr id="3" name="Zástupný obsah 2">
            <a:extLst>
              <a:ext uri="{FF2B5EF4-FFF2-40B4-BE49-F238E27FC236}">
                <a16:creationId xmlns:a16="http://schemas.microsoft.com/office/drawing/2014/main" id="{31A0C3A4-0721-444D-986C-E6874D929EC1}"/>
              </a:ext>
            </a:extLst>
          </p:cNvPr>
          <p:cNvSpPr>
            <a:spLocks noGrp="1"/>
          </p:cNvSpPr>
          <p:nvPr>
            <p:ph idx="1"/>
          </p:nvPr>
        </p:nvSpPr>
        <p:spPr/>
        <p:txBody>
          <a:bodyPr>
            <a:normAutofit/>
          </a:bodyPr>
          <a:lstStyle/>
          <a:p>
            <a:pPr marL="285750" indent="-285750">
              <a:buFont typeface="Arial" panose="020B0604020202020204" pitchFamily="34" charset="0"/>
              <a:buChar char="•"/>
            </a:pPr>
            <a:r>
              <a:rPr lang="cs-CZ" sz="1600" dirty="0">
                <a:latin typeface="+mj-lt"/>
              </a:rPr>
              <a:t>Je navržen podle </a:t>
            </a:r>
            <a:r>
              <a:rPr lang="cs-CZ" sz="1600" dirty="0">
                <a:solidFill>
                  <a:srgbClr val="00A99D"/>
                </a:solidFill>
                <a:latin typeface="+mj-lt"/>
              </a:rPr>
              <a:t>scénáře 1</a:t>
            </a:r>
            <a:r>
              <a:rPr lang="cs-CZ" sz="1600" i="1" dirty="0">
                <a:solidFill>
                  <a:srgbClr val="00A99D"/>
                </a:solidFill>
                <a:latin typeface="+mj-lt"/>
              </a:rPr>
              <a:t> „Reálný v souladu s P+“</a:t>
            </a:r>
          </a:p>
          <a:p>
            <a:r>
              <a:rPr lang="cs-CZ" sz="1600" dirty="0">
                <a:latin typeface="+mj-lt"/>
                <a:cs typeface="Arial" panose="020B0604020202020204" pitchFamily="34" charset="0"/>
              </a:rPr>
              <a:t>	</a:t>
            </a:r>
            <a:r>
              <a:rPr lang="cs-CZ" sz="1600" dirty="0">
                <a:latin typeface="Arial" panose="020B0604020202020204" pitchFamily="34" charset="0"/>
                <a:cs typeface="Arial" panose="020B0604020202020204" pitchFamily="34" charset="0"/>
              </a:rPr>
              <a:t>→</a:t>
            </a:r>
            <a:r>
              <a:rPr lang="cs-CZ" sz="1600" dirty="0">
                <a:latin typeface="+mj-lt"/>
              </a:rPr>
              <a:t> další informace o AP 2024- 2026 se vztahují ke scénáři 1</a:t>
            </a:r>
          </a:p>
        </p:txBody>
      </p:sp>
    </p:spTree>
    <p:extLst>
      <p:ext uri="{BB962C8B-B14F-4D97-AF65-F5344CB8AC3E}">
        <p14:creationId xmlns:p14="http://schemas.microsoft.com/office/powerpoint/2010/main" val="346398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0F09-EC33-447B-A3A7-7D1B216C836D}"/>
              </a:ext>
            </a:extLst>
          </p:cNvPr>
          <p:cNvSpPr>
            <a:spLocks noGrp="1"/>
          </p:cNvSpPr>
          <p:nvPr>
            <p:ph type="title"/>
          </p:nvPr>
        </p:nvSpPr>
        <p:spPr/>
        <p:txBody>
          <a:bodyPr/>
          <a:lstStyle/>
          <a:p>
            <a:r>
              <a:rPr lang="cs-CZ" dirty="0"/>
              <a:t>Predikce výdajů HMP – vysvětlení grafu </a:t>
            </a:r>
          </a:p>
        </p:txBody>
      </p:sp>
      <p:sp>
        <p:nvSpPr>
          <p:cNvPr id="3" name="Zástupný obsah 2">
            <a:extLst>
              <a:ext uri="{FF2B5EF4-FFF2-40B4-BE49-F238E27FC236}">
                <a16:creationId xmlns:a16="http://schemas.microsoft.com/office/drawing/2014/main" id="{432393D9-032D-4FF4-9D49-AE4E36086A1A}"/>
              </a:ext>
            </a:extLst>
          </p:cNvPr>
          <p:cNvSpPr>
            <a:spLocks noGrp="1"/>
          </p:cNvSpPr>
          <p:nvPr>
            <p:ph idx="1"/>
          </p:nvPr>
        </p:nvSpPr>
        <p:spPr>
          <a:xfrm>
            <a:off x="323528" y="1124744"/>
            <a:ext cx="8496944" cy="5400600"/>
          </a:xfrm>
        </p:spPr>
        <p:txBody>
          <a:bodyPr>
            <a:normAutofit lnSpcReduction="10000"/>
          </a:bodyPr>
          <a:lstStyle/>
          <a:p>
            <a:pPr marL="285750" indent="-285750">
              <a:buFont typeface="Arial" panose="020B0604020202020204" pitchFamily="34" charset="0"/>
              <a:buChar char="•"/>
            </a:pPr>
            <a:r>
              <a:rPr lang="cs-CZ" sz="1600" dirty="0">
                <a:latin typeface="+mn-lt"/>
              </a:rPr>
              <a:t>2016 – 2024 podle skutečnosti </a:t>
            </a:r>
            <a:r>
              <a:rPr lang="cs-CZ" sz="1600" i="1" dirty="0">
                <a:latin typeface="+mn-lt"/>
              </a:rPr>
              <a:t>(Zdroj: ROZ MHMP) </a:t>
            </a:r>
            <a:r>
              <a:rPr lang="cs-CZ" sz="1600" dirty="0">
                <a:latin typeface="+mn-lt"/>
              </a:rPr>
              <a:t>v rozlišení:</a:t>
            </a:r>
          </a:p>
          <a:p>
            <a:pPr marL="1028700" lvl="1">
              <a:buFont typeface="Arial" panose="020B0604020202020204" pitchFamily="34" charset="0"/>
              <a:buChar char="•"/>
            </a:pPr>
            <a:r>
              <a:rPr lang="cs-CZ" sz="1600" dirty="0">
                <a:latin typeface="+mn-lt"/>
              </a:rPr>
              <a:t>Vybrané kapitálové výdaje </a:t>
            </a:r>
            <a:r>
              <a:rPr lang="cs-CZ" sz="1600" dirty="0" err="1">
                <a:latin typeface="+mn-lt"/>
              </a:rPr>
              <a:t>vl</a:t>
            </a:r>
            <a:r>
              <a:rPr lang="cs-CZ" sz="1600" dirty="0">
                <a:latin typeface="+mn-lt"/>
              </a:rPr>
              <a:t>. HMP, kapitola doprava</a:t>
            </a:r>
          </a:p>
          <a:p>
            <a:pPr marL="1028700" lvl="1">
              <a:buFont typeface="Arial" panose="020B0604020202020204" pitchFamily="34" charset="0"/>
              <a:buChar char="•"/>
            </a:pPr>
            <a:r>
              <a:rPr lang="pl-PL" sz="1600" dirty="0">
                <a:latin typeface="+mn-lt"/>
              </a:rPr>
              <a:t>Běžné výdaje HMP na dopravu (5 %)</a:t>
            </a:r>
          </a:p>
          <a:p>
            <a:pPr marL="1028700" lvl="1">
              <a:buFont typeface="Arial" panose="020B0604020202020204" pitchFamily="34" charset="0"/>
              <a:buChar char="•"/>
            </a:pPr>
            <a:r>
              <a:rPr lang="cs-CZ" sz="1600" dirty="0">
                <a:solidFill>
                  <a:schemeClr val="accent6"/>
                </a:solidFill>
                <a:latin typeface="+mn-lt"/>
              </a:rPr>
              <a:t>Výdaje HMP na PID (7,7 % 2016-2024)</a:t>
            </a:r>
          </a:p>
          <a:p>
            <a:pPr marL="1028700" lvl="1">
              <a:buFont typeface="Arial" panose="020B0604020202020204" pitchFamily="34" charset="0"/>
              <a:buChar char="•"/>
            </a:pPr>
            <a:r>
              <a:rPr lang="cs-CZ" sz="1600" dirty="0">
                <a:solidFill>
                  <a:srgbClr val="C00000"/>
                </a:solidFill>
                <a:latin typeface="+mn-lt"/>
              </a:rPr>
              <a:t>Výdaje HMP na běžnou údržbu a obnovu spravovaného majetku; TSK (9,2 %; 11 % 2023-2024)</a:t>
            </a:r>
          </a:p>
          <a:p>
            <a:pPr marL="1028700" lvl="1">
              <a:buFont typeface="Arial" panose="020B0604020202020204" pitchFamily="34" charset="0"/>
              <a:buChar char="•"/>
            </a:pPr>
            <a:r>
              <a:rPr lang="cs-CZ" sz="1600" dirty="0">
                <a:solidFill>
                  <a:schemeClr val="accent3"/>
                </a:solidFill>
                <a:latin typeface="+mn-lt"/>
              </a:rPr>
              <a:t>Ostatní kapitálové výdaje na dopravu (5,9 %)</a:t>
            </a:r>
          </a:p>
          <a:p>
            <a:pPr marL="285750" indent="-285750">
              <a:buFont typeface="Arial" panose="020B0604020202020204" pitchFamily="34" charset="0"/>
              <a:buChar char="•"/>
            </a:pPr>
            <a:r>
              <a:rPr lang="cs-CZ" sz="1600" dirty="0">
                <a:latin typeface="+mn-lt"/>
              </a:rPr>
              <a:t>2025 – 2030 extrapolace (</a:t>
            </a:r>
            <a:r>
              <a:rPr lang="cs-CZ" sz="1600" i="1" dirty="0">
                <a:latin typeface="+mn-lt"/>
              </a:rPr>
              <a:t>Scénář 1 „Reálný v souladu s P+“</a:t>
            </a:r>
            <a:r>
              <a:rPr lang="cs-CZ" sz="1600" dirty="0">
                <a:latin typeface="+mn-lt"/>
              </a:rPr>
              <a:t>)</a:t>
            </a:r>
          </a:p>
          <a:p>
            <a:pPr marL="1028700" lvl="1">
              <a:buFont typeface="Arial" panose="020B0604020202020204" pitchFamily="34" charset="0"/>
              <a:buChar char="•"/>
            </a:pPr>
            <a:r>
              <a:rPr lang="cs-CZ" sz="1600" dirty="0">
                <a:solidFill>
                  <a:schemeClr val="accent6"/>
                </a:solidFill>
                <a:latin typeface="+mn-lt"/>
              </a:rPr>
              <a:t>Běžné výdaje na PID (skokový nárůst na PID 1,7 mld. Kč od 2025 v důsledku nové smlouvy s dopravci, dále INF ≤ 5%; v grafu nárůst 3,5 % kompenzován výnosy z tržeb)</a:t>
            </a:r>
          </a:p>
          <a:p>
            <a:pPr marL="1028700" lvl="1">
              <a:buFont typeface="Arial" panose="020B0604020202020204" pitchFamily="34" charset="0"/>
              <a:buChar char="•"/>
            </a:pPr>
            <a:r>
              <a:rPr lang="cs-CZ" sz="1600" dirty="0">
                <a:solidFill>
                  <a:srgbClr val="C00000"/>
                </a:solidFill>
                <a:latin typeface="+mn-lt"/>
              </a:rPr>
              <a:t>Výdaje na běžnou údržbu a opravy spravovaného majetku HMP (TSK, INF ≤ 5%; v grafu nárůst 3,5 % kompenzován výnosy z parkovného)</a:t>
            </a:r>
          </a:p>
          <a:p>
            <a:pPr marL="285750" indent="-285750">
              <a:buFont typeface="Arial" panose="020B0604020202020204" pitchFamily="34" charset="0"/>
              <a:buChar char="•"/>
            </a:pPr>
            <a:r>
              <a:rPr lang="cs-CZ" sz="1600" dirty="0">
                <a:solidFill>
                  <a:schemeClr val="tx2"/>
                </a:solidFill>
                <a:latin typeface="+mn-lt"/>
              </a:rPr>
              <a:t>Předpokládaný růst celkových výdajů HMP na dopravu (po odečtení nákladů na metro D)</a:t>
            </a:r>
          </a:p>
          <a:p>
            <a:pPr marL="1028700" lvl="1">
              <a:buFont typeface="Arial" panose="020B0604020202020204" pitchFamily="34" charset="0"/>
              <a:buChar char="•"/>
            </a:pPr>
            <a:r>
              <a:rPr lang="cs-CZ" sz="1600" dirty="0">
                <a:solidFill>
                  <a:schemeClr val="tx2"/>
                </a:solidFill>
                <a:latin typeface="+mn-lt"/>
              </a:rPr>
              <a:t>INF ≤ 5 % (často již vyčerpán uzavřenými smlouvami); v grafu 3,5 %</a:t>
            </a:r>
            <a:endParaRPr lang="cs-CZ" sz="1600" dirty="0">
              <a:solidFill>
                <a:schemeClr val="tx2"/>
              </a:solidFill>
              <a:highlight>
                <a:srgbClr val="FFFF00"/>
              </a:highlight>
              <a:latin typeface="+mn-lt"/>
            </a:endParaRPr>
          </a:p>
          <a:p>
            <a:pPr marL="285750" indent="-285750">
              <a:buFont typeface="Arial" panose="020B0604020202020204" pitchFamily="34" charset="0"/>
              <a:buChar char="•"/>
            </a:pPr>
            <a:r>
              <a:rPr lang="cs-CZ" sz="1600" dirty="0">
                <a:solidFill>
                  <a:schemeClr val="accent1"/>
                </a:solidFill>
                <a:latin typeface="+mn-lt"/>
              </a:rPr>
              <a:t>Náklady na metro D:</a:t>
            </a:r>
          </a:p>
          <a:p>
            <a:pPr marL="1028700" lvl="1">
              <a:buFont typeface="Arial" panose="020B0604020202020204" pitchFamily="34" charset="0"/>
              <a:buChar char="•"/>
            </a:pPr>
            <a:r>
              <a:rPr lang="cs-CZ" sz="1600" dirty="0">
                <a:solidFill>
                  <a:schemeClr val="accent1"/>
                </a:solidFill>
                <a:latin typeface="+mn-lt"/>
              </a:rPr>
              <a:t>v AP 2025-2026 zvlášť = neovlivňují objem ostatních výdajů na dopravu</a:t>
            </a:r>
          </a:p>
          <a:p>
            <a:pPr marL="1028700" lvl="1">
              <a:buFont typeface="Arial" panose="020B0604020202020204" pitchFamily="34" charset="0"/>
              <a:buChar char="•"/>
            </a:pPr>
            <a:r>
              <a:rPr lang="cs-CZ" sz="1600" dirty="0">
                <a:solidFill>
                  <a:schemeClr val="accent1"/>
                </a:solidFill>
                <a:latin typeface="+mn-lt"/>
              </a:rPr>
              <a:t>půjčka EIB a vlastní zdroje HMP mimo kapitolu Doprava (rozpočtová rezerva)</a:t>
            </a:r>
          </a:p>
        </p:txBody>
      </p:sp>
    </p:spTree>
    <p:extLst>
      <p:ext uri="{BB962C8B-B14F-4D97-AF65-F5344CB8AC3E}">
        <p14:creationId xmlns:p14="http://schemas.microsoft.com/office/powerpoint/2010/main" val="409823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0F09-EC33-447B-A3A7-7D1B216C836D}"/>
              </a:ext>
            </a:extLst>
          </p:cNvPr>
          <p:cNvSpPr>
            <a:spLocks noGrp="1"/>
          </p:cNvSpPr>
          <p:nvPr>
            <p:ph type="title"/>
          </p:nvPr>
        </p:nvSpPr>
        <p:spPr/>
        <p:txBody>
          <a:bodyPr/>
          <a:lstStyle/>
          <a:p>
            <a:r>
              <a:rPr lang="cs-CZ" dirty="0"/>
              <a:t>Predikce zanedbává:</a:t>
            </a:r>
          </a:p>
        </p:txBody>
      </p:sp>
      <p:sp>
        <p:nvSpPr>
          <p:cNvPr id="3" name="Zástupný obsah 2">
            <a:extLst>
              <a:ext uri="{FF2B5EF4-FFF2-40B4-BE49-F238E27FC236}">
                <a16:creationId xmlns:a16="http://schemas.microsoft.com/office/drawing/2014/main" id="{432393D9-032D-4FF4-9D49-AE4E36086A1A}"/>
              </a:ext>
            </a:extLst>
          </p:cNvPr>
          <p:cNvSpPr>
            <a:spLocks noGrp="1"/>
          </p:cNvSpPr>
          <p:nvPr>
            <p:ph idx="1"/>
          </p:nvPr>
        </p:nvSpPr>
        <p:spPr/>
        <p:txBody>
          <a:bodyPr>
            <a:normAutofit/>
          </a:bodyPr>
          <a:lstStyle/>
          <a:p>
            <a:pPr marL="285750" indent="-285750">
              <a:buFont typeface="Arial" panose="020B0604020202020204" pitchFamily="34" charset="0"/>
              <a:buChar char="•"/>
            </a:pPr>
            <a:r>
              <a:rPr lang="cs-CZ" sz="1600" dirty="0">
                <a:latin typeface="+mn-lt"/>
              </a:rPr>
              <a:t>náklady na dluhovou službu v souvislosti s výstavbou metra D </a:t>
            </a:r>
          </a:p>
          <a:p>
            <a:pPr marL="285750" indent="-285750">
              <a:buFont typeface="Arial" panose="020B0604020202020204" pitchFamily="34" charset="0"/>
              <a:buChar char="•"/>
            </a:pPr>
            <a:r>
              <a:rPr lang="cs-CZ" sz="1600" dirty="0">
                <a:latin typeface="+mn-lt"/>
              </a:rPr>
              <a:t>dodatečné náklady na PID v souvislosti s realizovanými investicemi (zejm. po roce 2026 / 2029)</a:t>
            </a:r>
          </a:p>
          <a:p>
            <a:endParaRPr lang="cs-CZ" sz="1600" dirty="0">
              <a:latin typeface="+mn-lt"/>
            </a:endParaRPr>
          </a:p>
          <a:p>
            <a:pPr marL="285750" indent="-285750">
              <a:buFont typeface="Arial" panose="020B0604020202020204" pitchFamily="34" charset="0"/>
              <a:buChar char="•"/>
            </a:pPr>
            <a:r>
              <a:rPr lang="cs-CZ" sz="1600" dirty="0">
                <a:latin typeface="+mn-lt"/>
              </a:rPr>
              <a:t>možné zdroje z dotací SFDI nebo EU</a:t>
            </a:r>
          </a:p>
          <a:p>
            <a:pPr marL="1028700" lvl="1">
              <a:buFont typeface="Arial" panose="020B0604020202020204" pitchFamily="34" charset="0"/>
              <a:buChar char="•"/>
            </a:pPr>
            <a:r>
              <a:rPr lang="cs-CZ" sz="1600" dirty="0">
                <a:latin typeface="+mn-lt"/>
              </a:rPr>
              <a:t>ALE potenciální dotace jsou odečteny z celkových nákladů na realizaci opatření </a:t>
            </a:r>
          </a:p>
          <a:p>
            <a:pPr lvl="1" indent="0">
              <a:buNone/>
            </a:pPr>
            <a:r>
              <a:rPr lang="cs-CZ" sz="1600" dirty="0">
                <a:solidFill>
                  <a:srgbClr val="00A99D"/>
                </a:solidFill>
                <a:latin typeface="+mn-lt"/>
              </a:rPr>
              <a:t>	</a:t>
            </a:r>
            <a:r>
              <a:rPr lang="cs-CZ" sz="1600" dirty="0">
                <a:solidFill>
                  <a:srgbClr val="00A99D"/>
                </a:solidFill>
                <a:latin typeface="Franklin Gothic Medium" panose="020B0603020102020204" pitchFamily="34" charset="0"/>
              </a:rPr>
              <a:t>→ výdaje HMP na opatření / akci</a:t>
            </a:r>
            <a:endParaRPr lang="cs-CZ" sz="1600" dirty="0">
              <a:solidFill>
                <a:srgbClr val="00A99D"/>
              </a:solidFill>
              <a:latin typeface="+mn-lt"/>
            </a:endParaRPr>
          </a:p>
        </p:txBody>
      </p:sp>
    </p:spTree>
    <p:extLst>
      <p:ext uri="{BB962C8B-B14F-4D97-AF65-F5344CB8AC3E}">
        <p14:creationId xmlns:p14="http://schemas.microsoft.com/office/powerpoint/2010/main" val="175038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08709-1363-423B-9806-1BE2F1FAB039}"/>
              </a:ext>
            </a:extLst>
          </p:cNvPr>
          <p:cNvSpPr>
            <a:spLocks noGrp="1"/>
          </p:cNvSpPr>
          <p:nvPr>
            <p:ph type="title"/>
          </p:nvPr>
        </p:nvSpPr>
        <p:spPr/>
        <p:txBody>
          <a:bodyPr/>
          <a:lstStyle/>
          <a:p>
            <a:r>
              <a:rPr lang="cs-CZ" dirty="0"/>
              <a:t>Návrh AP 2024-2026: Investiční část (v mld. Kč)</a:t>
            </a:r>
          </a:p>
        </p:txBody>
      </p:sp>
      <p:sp>
        <p:nvSpPr>
          <p:cNvPr id="9" name="Zástupný obsah 2">
            <a:extLst>
              <a:ext uri="{FF2B5EF4-FFF2-40B4-BE49-F238E27FC236}">
                <a16:creationId xmlns:a16="http://schemas.microsoft.com/office/drawing/2014/main" id="{A85FBA99-C2C8-4C10-B548-48E3040DB8A0}"/>
              </a:ext>
            </a:extLst>
          </p:cNvPr>
          <p:cNvSpPr>
            <a:spLocks noGrp="1"/>
          </p:cNvSpPr>
          <p:nvPr>
            <p:ph idx="1"/>
          </p:nvPr>
        </p:nvSpPr>
        <p:spPr>
          <a:xfrm>
            <a:off x="323527" y="1124744"/>
            <a:ext cx="8715697" cy="431800"/>
          </a:xfrm>
        </p:spPr>
        <p:txBody>
          <a:bodyPr>
            <a:normAutofit/>
          </a:bodyPr>
          <a:lstStyle/>
          <a:p>
            <a:pPr marL="285750" indent="-285750">
              <a:buFont typeface="Arial" panose="020B0604020202020204" pitchFamily="34" charset="0"/>
              <a:buChar char="•"/>
            </a:pPr>
            <a:r>
              <a:rPr lang="cs-CZ" sz="1600" dirty="0">
                <a:solidFill>
                  <a:srgbClr val="00A99D"/>
                </a:solidFill>
                <a:latin typeface="+mn-lt"/>
              </a:rPr>
              <a:t>Scénář 1: </a:t>
            </a:r>
            <a:r>
              <a:rPr lang="cs-CZ" sz="1600" i="1" dirty="0">
                <a:solidFill>
                  <a:srgbClr val="00A99D"/>
                </a:solidFill>
                <a:latin typeface="+mn-lt"/>
              </a:rPr>
              <a:t>Reálný v souladu s P+</a:t>
            </a:r>
            <a:endParaRPr lang="cs-CZ" sz="1600" i="1" dirty="0">
              <a:latin typeface="+mn-lt"/>
            </a:endParaRPr>
          </a:p>
        </p:txBody>
      </p:sp>
      <p:pic>
        <p:nvPicPr>
          <p:cNvPr id="11" name="Obrázek 10">
            <a:extLst>
              <a:ext uri="{FF2B5EF4-FFF2-40B4-BE49-F238E27FC236}">
                <a16:creationId xmlns:a16="http://schemas.microsoft.com/office/drawing/2014/main" id="{1C6890CD-03F4-4DA5-BE72-00FA0DE605F4}"/>
              </a:ext>
            </a:extLst>
          </p:cNvPr>
          <p:cNvPicPr>
            <a:picLocks noChangeAspect="1"/>
          </p:cNvPicPr>
          <p:nvPr/>
        </p:nvPicPr>
        <p:blipFill>
          <a:blip r:embed="rId2"/>
          <a:stretch>
            <a:fillRect/>
          </a:stretch>
        </p:blipFill>
        <p:spPr>
          <a:xfrm>
            <a:off x="104775" y="1556544"/>
            <a:ext cx="8934450" cy="2368550"/>
          </a:xfrm>
          <a:prstGeom prst="rect">
            <a:avLst/>
          </a:prstGeom>
        </p:spPr>
      </p:pic>
      <p:sp>
        <p:nvSpPr>
          <p:cNvPr id="39" name="TextovéPole 38">
            <a:extLst>
              <a:ext uri="{FF2B5EF4-FFF2-40B4-BE49-F238E27FC236}">
                <a16:creationId xmlns:a16="http://schemas.microsoft.com/office/drawing/2014/main" id="{D3B7727D-7D38-47B0-A0C1-61AD0C3A612C}"/>
              </a:ext>
            </a:extLst>
          </p:cNvPr>
          <p:cNvSpPr txBox="1"/>
          <p:nvPr/>
        </p:nvSpPr>
        <p:spPr>
          <a:xfrm>
            <a:off x="323850" y="5806487"/>
            <a:ext cx="8172400" cy="738664"/>
          </a:xfrm>
          <a:prstGeom prst="rect">
            <a:avLst/>
          </a:prstGeom>
          <a:noFill/>
        </p:spPr>
        <p:txBody>
          <a:bodyPr wrap="square">
            <a:spAutoFit/>
          </a:bodyPr>
          <a:lstStyle/>
          <a:p>
            <a:r>
              <a:rPr lang="cs-CZ" sz="1400" i="1" dirty="0">
                <a:solidFill>
                  <a:schemeClr val="tx1">
                    <a:lumMod val="50000"/>
                    <a:lumOff val="50000"/>
                  </a:schemeClr>
                </a:solidFill>
                <a:effectLst/>
                <a:cs typeface="Calibri" panose="020F0502020204030204" pitchFamily="34" charset="0"/>
              </a:rPr>
              <a:t>Pozn</a:t>
            </a:r>
            <a:r>
              <a:rPr lang="cs-CZ" sz="1400" i="1" dirty="0">
                <a:solidFill>
                  <a:schemeClr val="tx1">
                    <a:lumMod val="50000"/>
                    <a:lumOff val="50000"/>
                  </a:schemeClr>
                </a:solidFill>
                <a:cs typeface="Calibri" panose="020F0502020204030204" pitchFamily="34" charset="0"/>
              </a:rPr>
              <a:t>.</a:t>
            </a:r>
            <a:r>
              <a:rPr lang="cs-CZ" sz="1400" i="0" dirty="0">
                <a:solidFill>
                  <a:schemeClr val="tx1">
                    <a:lumMod val="50000"/>
                    <a:lumOff val="50000"/>
                  </a:schemeClr>
                </a:solidFill>
                <a:effectLst/>
                <a:cs typeface="Calibri" panose="020F0502020204030204" pitchFamily="34" charset="0"/>
              </a:rPr>
              <a:t> Neobsahuje náklady na dluhovou službu spojenou s půjčkou na metro D, náklady na již dokončené akce, např. TT Divoká Šárka – Dědinská s čerpáním 157 mil. Kč (2024-2025). Náklady na </a:t>
            </a:r>
            <a:r>
              <a:rPr lang="cs-CZ" sz="1400" dirty="0">
                <a:solidFill>
                  <a:schemeClr val="tx1">
                    <a:lumMod val="50000"/>
                    <a:lumOff val="50000"/>
                  </a:schemeClr>
                </a:solidFill>
                <a:cs typeface="Calibri" panose="020F0502020204030204" pitchFamily="34" charset="0"/>
              </a:rPr>
              <a:t>PID na nové vozy MHD vč. nízkoemisních, železničních vozidel</a:t>
            </a:r>
          </a:p>
        </p:txBody>
      </p:sp>
    </p:spTree>
    <p:extLst>
      <p:ext uri="{BB962C8B-B14F-4D97-AF65-F5344CB8AC3E}">
        <p14:creationId xmlns:p14="http://schemas.microsoft.com/office/powerpoint/2010/main" val="154970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08709-1363-423B-9806-1BE2F1FAB039}"/>
              </a:ext>
            </a:extLst>
          </p:cNvPr>
          <p:cNvSpPr>
            <a:spLocks noGrp="1"/>
          </p:cNvSpPr>
          <p:nvPr>
            <p:ph type="title"/>
          </p:nvPr>
        </p:nvSpPr>
        <p:spPr/>
        <p:txBody>
          <a:bodyPr/>
          <a:lstStyle/>
          <a:p>
            <a:r>
              <a:rPr lang="cs-CZ" dirty="0"/>
              <a:t>Návrh AP 2024-2026: Investiční část (v mld. Kč)</a:t>
            </a:r>
          </a:p>
        </p:txBody>
      </p:sp>
      <p:sp>
        <p:nvSpPr>
          <p:cNvPr id="9" name="Zástupný obsah 2">
            <a:extLst>
              <a:ext uri="{FF2B5EF4-FFF2-40B4-BE49-F238E27FC236}">
                <a16:creationId xmlns:a16="http://schemas.microsoft.com/office/drawing/2014/main" id="{A85FBA99-C2C8-4C10-B548-48E3040DB8A0}"/>
              </a:ext>
            </a:extLst>
          </p:cNvPr>
          <p:cNvSpPr>
            <a:spLocks noGrp="1"/>
          </p:cNvSpPr>
          <p:nvPr>
            <p:ph idx="1"/>
          </p:nvPr>
        </p:nvSpPr>
        <p:spPr>
          <a:xfrm>
            <a:off x="323527" y="1124744"/>
            <a:ext cx="8715697" cy="431800"/>
          </a:xfrm>
        </p:spPr>
        <p:txBody>
          <a:bodyPr>
            <a:normAutofit/>
          </a:bodyPr>
          <a:lstStyle/>
          <a:p>
            <a:pPr marL="285750" indent="-285750">
              <a:buFont typeface="Arial" panose="020B0604020202020204" pitchFamily="34" charset="0"/>
              <a:buChar char="•"/>
            </a:pPr>
            <a:r>
              <a:rPr lang="cs-CZ" sz="1600" dirty="0">
                <a:solidFill>
                  <a:srgbClr val="00A99D"/>
                </a:solidFill>
                <a:latin typeface="+mn-lt"/>
              </a:rPr>
              <a:t>Scénář 1: </a:t>
            </a:r>
            <a:r>
              <a:rPr lang="cs-CZ" sz="1600" i="1" dirty="0">
                <a:solidFill>
                  <a:srgbClr val="00A99D"/>
                </a:solidFill>
                <a:latin typeface="+mn-lt"/>
              </a:rPr>
              <a:t>Reálný v souladu s P+</a:t>
            </a:r>
            <a:endParaRPr lang="cs-CZ" sz="1600" i="1" dirty="0">
              <a:latin typeface="+mn-lt"/>
            </a:endParaRPr>
          </a:p>
        </p:txBody>
      </p:sp>
      <p:pic>
        <p:nvPicPr>
          <p:cNvPr id="11" name="Obrázek 10">
            <a:extLst>
              <a:ext uri="{FF2B5EF4-FFF2-40B4-BE49-F238E27FC236}">
                <a16:creationId xmlns:a16="http://schemas.microsoft.com/office/drawing/2014/main" id="{1C6890CD-03F4-4DA5-BE72-00FA0DE605F4}"/>
              </a:ext>
            </a:extLst>
          </p:cNvPr>
          <p:cNvPicPr>
            <a:picLocks noChangeAspect="1"/>
          </p:cNvPicPr>
          <p:nvPr/>
        </p:nvPicPr>
        <p:blipFill>
          <a:blip r:embed="rId2"/>
          <a:stretch>
            <a:fillRect/>
          </a:stretch>
        </p:blipFill>
        <p:spPr>
          <a:xfrm>
            <a:off x="104775" y="1556544"/>
            <a:ext cx="8934450" cy="2368550"/>
          </a:xfrm>
          <a:prstGeom prst="rect">
            <a:avLst/>
          </a:prstGeom>
        </p:spPr>
      </p:pic>
      <p:pic>
        <p:nvPicPr>
          <p:cNvPr id="37" name="Obrázek 36">
            <a:extLst>
              <a:ext uri="{FF2B5EF4-FFF2-40B4-BE49-F238E27FC236}">
                <a16:creationId xmlns:a16="http://schemas.microsoft.com/office/drawing/2014/main" id="{6A20913C-2B01-4996-8469-DFC60117DBCF}"/>
              </a:ext>
            </a:extLst>
          </p:cNvPr>
          <p:cNvPicPr>
            <a:picLocks noChangeAspect="1"/>
          </p:cNvPicPr>
          <p:nvPr/>
        </p:nvPicPr>
        <p:blipFill>
          <a:blip r:embed="rId3"/>
          <a:stretch>
            <a:fillRect/>
          </a:stretch>
        </p:blipFill>
        <p:spPr>
          <a:xfrm>
            <a:off x="104775" y="4508556"/>
            <a:ext cx="8934450" cy="733425"/>
          </a:xfrm>
          <a:prstGeom prst="rect">
            <a:avLst/>
          </a:prstGeom>
        </p:spPr>
      </p:pic>
      <p:sp>
        <p:nvSpPr>
          <p:cNvPr id="38" name="Zástupný obsah 2">
            <a:extLst>
              <a:ext uri="{FF2B5EF4-FFF2-40B4-BE49-F238E27FC236}">
                <a16:creationId xmlns:a16="http://schemas.microsoft.com/office/drawing/2014/main" id="{E28DB1E2-FEA1-4D82-B624-4436E906CF5D}"/>
              </a:ext>
            </a:extLst>
          </p:cNvPr>
          <p:cNvSpPr txBox="1">
            <a:spLocks/>
          </p:cNvSpPr>
          <p:nvPr/>
        </p:nvSpPr>
        <p:spPr bwMode="auto">
          <a:xfrm>
            <a:off x="323528" y="4068763"/>
            <a:ext cx="871569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just" rtl="0" eaLnBrk="0" fontAlgn="base" hangingPunct="0">
              <a:spcBef>
                <a:spcPct val="20000"/>
              </a:spcBef>
              <a:spcAft>
                <a:spcPts val="1200"/>
              </a:spcAft>
              <a:buClr>
                <a:srgbClr val="00A99D"/>
              </a:buClr>
              <a:buFontTx/>
              <a:buNone/>
              <a:defRPr sz="1400" kern="1200">
                <a:solidFill>
                  <a:schemeClr val="tx1">
                    <a:lumMod val="50000"/>
                    <a:lumOff val="50000"/>
                  </a:schemeClr>
                </a:solidFill>
                <a:latin typeface="Lucida Sans" panose="020B0602030504020204" pitchFamily="34" charset="0"/>
                <a:ea typeface="+mn-ea"/>
                <a:cs typeface="+mn-cs"/>
              </a:defRPr>
            </a:lvl1pPr>
            <a:lvl2pPr marL="742950" indent="-28575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2pPr>
            <a:lvl3pPr marL="1143000" indent="-22860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3pPr>
            <a:lvl4pPr marL="1600200" indent="-22860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4pPr>
            <a:lvl5pPr marL="2057400" indent="-228600" algn="l" rtl="0" eaLnBrk="0" fontAlgn="base" hangingPunct="0">
              <a:spcBef>
                <a:spcPct val="20000"/>
              </a:spcBef>
              <a:spcAft>
                <a:spcPct val="0"/>
              </a:spcAft>
              <a:buClr>
                <a:srgbClr val="78CDD1"/>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cs-CZ" sz="1600" dirty="0">
                <a:solidFill>
                  <a:srgbClr val="00A99D"/>
                </a:solidFill>
                <a:latin typeface="+mn-lt"/>
              </a:rPr>
              <a:t>Scénář 2: </a:t>
            </a:r>
            <a:r>
              <a:rPr lang="cs-CZ" sz="1600" i="1" dirty="0">
                <a:solidFill>
                  <a:srgbClr val="00A99D"/>
                </a:solidFill>
                <a:latin typeface="+mn-lt"/>
              </a:rPr>
              <a:t>Omezení investic </a:t>
            </a:r>
            <a:endParaRPr lang="cs-CZ" sz="1600" i="1" dirty="0">
              <a:latin typeface="+mn-lt"/>
            </a:endParaRPr>
          </a:p>
        </p:txBody>
      </p:sp>
    </p:spTree>
    <p:extLst>
      <p:ext uri="{BB962C8B-B14F-4D97-AF65-F5344CB8AC3E}">
        <p14:creationId xmlns:p14="http://schemas.microsoft.com/office/powerpoint/2010/main" val="417628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08709-1363-423B-9806-1BE2F1FAB039}"/>
              </a:ext>
            </a:extLst>
          </p:cNvPr>
          <p:cNvSpPr>
            <a:spLocks noGrp="1"/>
          </p:cNvSpPr>
          <p:nvPr>
            <p:ph type="title"/>
          </p:nvPr>
        </p:nvSpPr>
        <p:spPr/>
        <p:txBody>
          <a:bodyPr/>
          <a:lstStyle/>
          <a:p>
            <a:r>
              <a:rPr lang="cs-CZ" dirty="0"/>
              <a:t>Návrh AP 2024-2026: Investiční část (v mld. Kč)</a:t>
            </a:r>
          </a:p>
        </p:txBody>
      </p:sp>
      <p:sp>
        <p:nvSpPr>
          <p:cNvPr id="9" name="Zástupný obsah 2">
            <a:extLst>
              <a:ext uri="{FF2B5EF4-FFF2-40B4-BE49-F238E27FC236}">
                <a16:creationId xmlns:a16="http://schemas.microsoft.com/office/drawing/2014/main" id="{A85FBA99-C2C8-4C10-B548-48E3040DB8A0}"/>
              </a:ext>
            </a:extLst>
          </p:cNvPr>
          <p:cNvSpPr>
            <a:spLocks noGrp="1"/>
          </p:cNvSpPr>
          <p:nvPr>
            <p:ph idx="1"/>
          </p:nvPr>
        </p:nvSpPr>
        <p:spPr>
          <a:xfrm>
            <a:off x="323527" y="1124744"/>
            <a:ext cx="8715697" cy="431800"/>
          </a:xfrm>
        </p:spPr>
        <p:txBody>
          <a:bodyPr>
            <a:normAutofit/>
          </a:bodyPr>
          <a:lstStyle/>
          <a:p>
            <a:pPr marL="285750" indent="-285750">
              <a:buFont typeface="Arial" panose="020B0604020202020204" pitchFamily="34" charset="0"/>
              <a:buChar char="•"/>
            </a:pPr>
            <a:r>
              <a:rPr lang="cs-CZ" sz="1600" dirty="0">
                <a:solidFill>
                  <a:srgbClr val="00A99D"/>
                </a:solidFill>
                <a:latin typeface="+mn-lt"/>
              </a:rPr>
              <a:t>Scénář 1: </a:t>
            </a:r>
            <a:r>
              <a:rPr lang="cs-CZ" sz="1600" i="1" dirty="0">
                <a:solidFill>
                  <a:srgbClr val="00A99D"/>
                </a:solidFill>
                <a:latin typeface="+mn-lt"/>
              </a:rPr>
              <a:t>Reálný v souladu s P+</a:t>
            </a:r>
            <a:endParaRPr lang="cs-CZ" sz="1600" i="1" dirty="0">
              <a:latin typeface="+mn-lt"/>
            </a:endParaRPr>
          </a:p>
        </p:txBody>
      </p:sp>
      <p:pic>
        <p:nvPicPr>
          <p:cNvPr id="11" name="Obrázek 10">
            <a:extLst>
              <a:ext uri="{FF2B5EF4-FFF2-40B4-BE49-F238E27FC236}">
                <a16:creationId xmlns:a16="http://schemas.microsoft.com/office/drawing/2014/main" id="{1C6890CD-03F4-4DA5-BE72-00FA0DE605F4}"/>
              </a:ext>
            </a:extLst>
          </p:cNvPr>
          <p:cNvPicPr>
            <a:picLocks noChangeAspect="1"/>
          </p:cNvPicPr>
          <p:nvPr/>
        </p:nvPicPr>
        <p:blipFill>
          <a:blip r:embed="rId2"/>
          <a:stretch>
            <a:fillRect/>
          </a:stretch>
        </p:blipFill>
        <p:spPr>
          <a:xfrm>
            <a:off x="104775" y="1556544"/>
            <a:ext cx="8934450" cy="2368550"/>
          </a:xfrm>
          <a:prstGeom prst="rect">
            <a:avLst/>
          </a:prstGeom>
        </p:spPr>
      </p:pic>
      <p:pic>
        <p:nvPicPr>
          <p:cNvPr id="6" name="Obrázek 5">
            <a:extLst>
              <a:ext uri="{FF2B5EF4-FFF2-40B4-BE49-F238E27FC236}">
                <a16:creationId xmlns:a16="http://schemas.microsoft.com/office/drawing/2014/main" id="{ECC7F3A1-FADB-4DC6-8BF7-F6FD0A502D2E}"/>
              </a:ext>
            </a:extLst>
          </p:cNvPr>
          <p:cNvPicPr>
            <a:picLocks noChangeAspect="1"/>
          </p:cNvPicPr>
          <p:nvPr/>
        </p:nvPicPr>
        <p:blipFill>
          <a:blip r:embed="rId3"/>
          <a:stretch>
            <a:fillRect/>
          </a:stretch>
        </p:blipFill>
        <p:spPr>
          <a:xfrm>
            <a:off x="104775" y="6064250"/>
            <a:ext cx="8934450" cy="488950"/>
          </a:xfrm>
          <a:prstGeom prst="rect">
            <a:avLst/>
          </a:prstGeom>
        </p:spPr>
      </p:pic>
      <p:sp>
        <p:nvSpPr>
          <p:cNvPr id="7" name="Zástupný obsah 2">
            <a:extLst>
              <a:ext uri="{FF2B5EF4-FFF2-40B4-BE49-F238E27FC236}">
                <a16:creationId xmlns:a16="http://schemas.microsoft.com/office/drawing/2014/main" id="{9ED12AF4-6E80-4B8C-B7C4-929ACC28E0A3}"/>
              </a:ext>
            </a:extLst>
          </p:cNvPr>
          <p:cNvSpPr txBox="1">
            <a:spLocks/>
          </p:cNvSpPr>
          <p:nvPr/>
        </p:nvSpPr>
        <p:spPr bwMode="auto">
          <a:xfrm>
            <a:off x="323527" y="5500914"/>
            <a:ext cx="849694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just" rtl="0" eaLnBrk="0" fontAlgn="base" hangingPunct="0">
              <a:spcBef>
                <a:spcPct val="20000"/>
              </a:spcBef>
              <a:spcAft>
                <a:spcPts val="1200"/>
              </a:spcAft>
              <a:buClr>
                <a:srgbClr val="00A99D"/>
              </a:buClr>
              <a:buFontTx/>
              <a:buNone/>
              <a:defRPr sz="1400" kern="1200">
                <a:solidFill>
                  <a:schemeClr val="tx1">
                    <a:lumMod val="50000"/>
                    <a:lumOff val="50000"/>
                  </a:schemeClr>
                </a:solidFill>
                <a:latin typeface="Lucida Sans" panose="020B0602030504020204" pitchFamily="34" charset="0"/>
                <a:ea typeface="+mn-ea"/>
                <a:cs typeface="+mn-cs"/>
              </a:defRPr>
            </a:lvl1pPr>
            <a:lvl2pPr marL="742950" indent="-28575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2pPr>
            <a:lvl3pPr marL="1143000" indent="-22860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3pPr>
            <a:lvl4pPr marL="1600200" indent="-22860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4pPr>
            <a:lvl5pPr marL="2057400" indent="-228600" algn="l" rtl="0" eaLnBrk="0" fontAlgn="base" hangingPunct="0">
              <a:spcBef>
                <a:spcPct val="20000"/>
              </a:spcBef>
              <a:spcAft>
                <a:spcPct val="0"/>
              </a:spcAft>
              <a:buClr>
                <a:srgbClr val="78CDD1"/>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cs-CZ" sz="1600" dirty="0">
                <a:latin typeface="+mn-lt"/>
              </a:rPr>
              <a:t>Plus náklady na obnovu vozového parku (v běžných výdajích na PID)</a:t>
            </a:r>
          </a:p>
        </p:txBody>
      </p:sp>
      <p:pic>
        <p:nvPicPr>
          <p:cNvPr id="37" name="Obrázek 36">
            <a:extLst>
              <a:ext uri="{FF2B5EF4-FFF2-40B4-BE49-F238E27FC236}">
                <a16:creationId xmlns:a16="http://schemas.microsoft.com/office/drawing/2014/main" id="{6A20913C-2B01-4996-8469-DFC60117DBCF}"/>
              </a:ext>
            </a:extLst>
          </p:cNvPr>
          <p:cNvPicPr>
            <a:picLocks noChangeAspect="1"/>
          </p:cNvPicPr>
          <p:nvPr/>
        </p:nvPicPr>
        <p:blipFill>
          <a:blip r:embed="rId4"/>
          <a:stretch>
            <a:fillRect/>
          </a:stretch>
        </p:blipFill>
        <p:spPr>
          <a:xfrm>
            <a:off x="104775" y="4508556"/>
            <a:ext cx="8934450" cy="733425"/>
          </a:xfrm>
          <a:prstGeom prst="rect">
            <a:avLst/>
          </a:prstGeom>
        </p:spPr>
      </p:pic>
      <p:sp>
        <p:nvSpPr>
          <p:cNvPr id="38" name="Zástupný obsah 2">
            <a:extLst>
              <a:ext uri="{FF2B5EF4-FFF2-40B4-BE49-F238E27FC236}">
                <a16:creationId xmlns:a16="http://schemas.microsoft.com/office/drawing/2014/main" id="{E28DB1E2-FEA1-4D82-B624-4436E906CF5D}"/>
              </a:ext>
            </a:extLst>
          </p:cNvPr>
          <p:cNvSpPr txBox="1">
            <a:spLocks/>
          </p:cNvSpPr>
          <p:nvPr/>
        </p:nvSpPr>
        <p:spPr bwMode="auto">
          <a:xfrm>
            <a:off x="323528" y="4068763"/>
            <a:ext cx="871569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just" rtl="0" eaLnBrk="0" fontAlgn="base" hangingPunct="0">
              <a:spcBef>
                <a:spcPct val="20000"/>
              </a:spcBef>
              <a:spcAft>
                <a:spcPts val="1200"/>
              </a:spcAft>
              <a:buClr>
                <a:srgbClr val="00A99D"/>
              </a:buClr>
              <a:buFontTx/>
              <a:buNone/>
              <a:defRPr sz="1400" kern="1200">
                <a:solidFill>
                  <a:schemeClr val="tx1">
                    <a:lumMod val="50000"/>
                    <a:lumOff val="50000"/>
                  </a:schemeClr>
                </a:solidFill>
                <a:latin typeface="Lucida Sans" panose="020B0602030504020204" pitchFamily="34" charset="0"/>
                <a:ea typeface="+mn-ea"/>
                <a:cs typeface="+mn-cs"/>
              </a:defRPr>
            </a:lvl1pPr>
            <a:lvl2pPr marL="742950" indent="-28575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2pPr>
            <a:lvl3pPr marL="1143000" indent="-22860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3pPr>
            <a:lvl4pPr marL="1600200" indent="-228600" algn="l" rtl="0" eaLnBrk="0" fontAlgn="base" hangingPunct="0">
              <a:spcBef>
                <a:spcPct val="20000"/>
              </a:spcBef>
              <a:spcAft>
                <a:spcPct val="0"/>
              </a:spcAft>
              <a:buClr>
                <a:srgbClr val="BE85AA"/>
              </a:buClr>
              <a:buFont typeface="Arial" charset="0"/>
              <a:buChar char="–"/>
              <a:defRPr lang="cs-CZ" sz="1400" kern="1200" dirty="0" smtClean="0">
                <a:solidFill>
                  <a:schemeClr val="tx1">
                    <a:lumMod val="50000"/>
                    <a:lumOff val="50000"/>
                  </a:schemeClr>
                </a:solidFill>
                <a:latin typeface="Lucida Sans" panose="020B0602030504020204" pitchFamily="34" charset="0"/>
                <a:ea typeface="+mn-ea"/>
                <a:cs typeface="+mn-cs"/>
              </a:defRPr>
            </a:lvl4pPr>
            <a:lvl5pPr marL="2057400" indent="-228600" algn="l" rtl="0" eaLnBrk="0" fontAlgn="base" hangingPunct="0">
              <a:spcBef>
                <a:spcPct val="20000"/>
              </a:spcBef>
              <a:spcAft>
                <a:spcPct val="0"/>
              </a:spcAft>
              <a:buClr>
                <a:srgbClr val="78CDD1"/>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cs-CZ" sz="1600" dirty="0">
                <a:solidFill>
                  <a:srgbClr val="00A99D"/>
                </a:solidFill>
                <a:latin typeface="+mn-lt"/>
              </a:rPr>
              <a:t>Scénář 2: </a:t>
            </a:r>
            <a:r>
              <a:rPr lang="cs-CZ" sz="1600" i="1" dirty="0">
                <a:solidFill>
                  <a:srgbClr val="00A99D"/>
                </a:solidFill>
                <a:latin typeface="+mn-lt"/>
              </a:rPr>
              <a:t>Omezení investic</a:t>
            </a:r>
            <a:endParaRPr lang="cs-CZ" sz="1600" i="1" dirty="0">
              <a:latin typeface="+mn-lt"/>
            </a:endParaRPr>
          </a:p>
        </p:txBody>
      </p:sp>
    </p:spTree>
    <p:extLst>
      <p:ext uri="{BB962C8B-B14F-4D97-AF65-F5344CB8AC3E}">
        <p14:creationId xmlns:p14="http://schemas.microsoft.com/office/powerpoint/2010/main" val="389188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3D11F0-26B9-4232-A037-590D873FA04E}"/>
              </a:ext>
            </a:extLst>
          </p:cNvPr>
          <p:cNvSpPr>
            <a:spLocks noGrp="1"/>
          </p:cNvSpPr>
          <p:nvPr>
            <p:ph type="title"/>
          </p:nvPr>
        </p:nvSpPr>
        <p:spPr/>
        <p:txBody>
          <a:bodyPr/>
          <a:lstStyle/>
          <a:p>
            <a:r>
              <a:rPr lang="cs-CZ" dirty="0"/>
              <a:t>Rozpočet AP 2024 – 2026 – vysvětlení tabulky (Scénář 1)</a:t>
            </a:r>
          </a:p>
        </p:txBody>
      </p:sp>
      <p:sp>
        <p:nvSpPr>
          <p:cNvPr id="3" name="Zástupný obsah 2">
            <a:extLst>
              <a:ext uri="{FF2B5EF4-FFF2-40B4-BE49-F238E27FC236}">
                <a16:creationId xmlns:a16="http://schemas.microsoft.com/office/drawing/2014/main" id="{C7915832-6F27-44FF-BD81-56CF63DF4305}"/>
              </a:ext>
            </a:extLst>
          </p:cNvPr>
          <p:cNvSpPr>
            <a:spLocks noGrp="1"/>
          </p:cNvSpPr>
          <p:nvPr>
            <p:ph idx="1"/>
          </p:nvPr>
        </p:nvSpPr>
        <p:spPr>
          <a:xfrm>
            <a:off x="323528" y="1124744"/>
            <a:ext cx="8496944" cy="5544616"/>
          </a:xfrm>
        </p:spPr>
        <p:txBody>
          <a:bodyPr>
            <a:normAutofit/>
          </a:bodyPr>
          <a:lstStyle/>
          <a:p>
            <a:pPr marL="285750" indent="-285750">
              <a:buFont typeface="Arial" panose="020B0604020202020204" pitchFamily="34" charset="0"/>
              <a:buChar char="•"/>
            </a:pPr>
            <a:r>
              <a:rPr lang="cs-CZ" sz="1600" dirty="0">
                <a:latin typeface="+mn-lt"/>
              </a:rPr>
              <a:t>Investiční výdaje na opatření poníženy o případnou dotaci (i když není 100%)</a:t>
            </a:r>
          </a:p>
          <a:p>
            <a:pPr marL="285750" indent="-285750">
              <a:buFont typeface="Arial" panose="020B0604020202020204" pitchFamily="34" charset="0"/>
              <a:buChar char="•"/>
            </a:pPr>
            <a:r>
              <a:rPr lang="cs-CZ" sz="1600" dirty="0">
                <a:latin typeface="+mn-lt"/>
              </a:rPr>
              <a:t>Předpokládané investiční výdaje HMP v letech 2025 – 2026:</a:t>
            </a:r>
          </a:p>
          <a:p>
            <a:pPr marL="1028700" lvl="1">
              <a:buFont typeface="Arial" panose="020B0604020202020204" pitchFamily="34" charset="0"/>
              <a:buChar char="•"/>
            </a:pPr>
            <a:r>
              <a:rPr lang="cs-CZ" sz="1600" b="1" dirty="0">
                <a:solidFill>
                  <a:srgbClr val="00A99D"/>
                </a:solidFill>
                <a:latin typeface="+mn-lt"/>
              </a:rPr>
              <a:t>12,8 mld. Kč </a:t>
            </a:r>
            <a:r>
              <a:rPr lang="cs-CZ" sz="1600" dirty="0">
                <a:latin typeface="+mn-lt"/>
              </a:rPr>
              <a:t>na vše s výjimkou Metra D (+ 19,3 mld. Kč) = </a:t>
            </a:r>
            <a:r>
              <a:rPr lang="cs-CZ" sz="1600" b="1" dirty="0">
                <a:solidFill>
                  <a:srgbClr val="00A99D"/>
                </a:solidFill>
                <a:latin typeface="+mn-lt"/>
              </a:rPr>
              <a:t>32,1 mld. Kč</a:t>
            </a:r>
          </a:p>
          <a:p>
            <a:pPr lvl="1" indent="0">
              <a:buNone/>
            </a:pPr>
            <a:endParaRPr lang="cs-CZ" sz="1600" dirty="0">
              <a:latin typeface="+mn-lt"/>
            </a:endParaRPr>
          </a:p>
          <a:p>
            <a:pPr marL="285750" indent="-285750">
              <a:buFont typeface="Arial" panose="020B0604020202020204" pitchFamily="34" charset="0"/>
              <a:buChar char="•"/>
            </a:pPr>
            <a:r>
              <a:rPr lang="cs-CZ" sz="1600" dirty="0">
                <a:latin typeface="+mn-lt"/>
              </a:rPr>
              <a:t>Nároky zahájených akcí na investiční výdaje HMP v období 2025 – 2030:</a:t>
            </a:r>
          </a:p>
          <a:p>
            <a:pPr marL="1028700" lvl="1">
              <a:buFont typeface="Arial" panose="020B0604020202020204" pitchFamily="34" charset="0"/>
              <a:buChar char="•"/>
            </a:pPr>
            <a:r>
              <a:rPr lang="cs-CZ" sz="1600" b="1" dirty="0">
                <a:solidFill>
                  <a:srgbClr val="00A99D"/>
                </a:solidFill>
                <a:latin typeface="+mn-lt"/>
              </a:rPr>
              <a:t>53,3 mld. Kč</a:t>
            </a:r>
            <a:r>
              <a:rPr lang="cs-CZ" sz="1600" dirty="0">
                <a:latin typeface="+mn-lt"/>
              </a:rPr>
              <a:t> na vše s výjimkou metra D (+ 56,9 mld. Kč) = </a:t>
            </a:r>
            <a:r>
              <a:rPr lang="cs-CZ" sz="1600" b="1" dirty="0">
                <a:solidFill>
                  <a:srgbClr val="00A99D"/>
                </a:solidFill>
                <a:latin typeface="+mn-lt"/>
              </a:rPr>
              <a:t>110,2 mld. Kč</a:t>
            </a:r>
          </a:p>
          <a:p>
            <a:pPr lvl="1" indent="0">
              <a:buNone/>
            </a:pPr>
            <a:endParaRPr lang="cs-CZ" sz="1600" dirty="0">
              <a:latin typeface="+mn-lt"/>
            </a:endParaRPr>
          </a:p>
          <a:p>
            <a:pPr lvl="1" indent="0">
              <a:buNone/>
            </a:pPr>
            <a:endParaRPr lang="cs-CZ" sz="1600" dirty="0">
              <a:latin typeface="+mn-lt"/>
            </a:endParaRPr>
          </a:p>
          <a:p>
            <a:pPr marL="285750" indent="-285750">
              <a:buFont typeface="Arial" panose="020B0604020202020204" pitchFamily="34" charset="0"/>
              <a:buChar char="•"/>
            </a:pPr>
            <a:r>
              <a:rPr lang="cs-CZ" sz="1600" b="1" dirty="0">
                <a:solidFill>
                  <a:srgbClr val="00A99D"/>
                </a:solidFill>
                <a:latin typeface="+mn-lt"/>
              </a:rPr>
              <a:t>MIMO: </a:t>
            </a:r>
            <a:r>
              <a:rPr lang="cs-CZ" sz="1600" dirty="0">
                <a:latin typeface="+mn-lt"/>
              </a:rPr>
              <a:t>Metro D: 103,4 mld. Kč</a:t>
            </a:r>
          </a:p>
          <a:p>
            <a:pPr marL="285750" indent="-285750">
              <a:buFont typeface="Arial" panose="020B0604020202020204" pitchFamily="34" charset="0"/>
              <a:buChar char="•"/>
            </a:pPr>
            <a:r>
              <a:rPr lang="cs-CZ" sz="1600" b="1" dirty="0">
                <a:solidFill>
                  <a:srgbClr val="00A99D"/>
                </a:solidFill>
                <a:latin typeface="+mn-lt"/>
              </a:rPr>
              <a:t>RIZIKO:</a:t>
            </a:r>
            <a:r>
              <a:rPr lang="cs-CZ" sz="1600" dirty="0">
                <a:latin typeface="+mn-lt"/>
              </a:rPr>
              <a:t> Vyšší výdaje na PID v souvislosti s obnovou vozového parku vč. nízkoemisních vozidel a vlaků</a:t>
            </a:r>
          </a:p>
          <a:p>
            <a:pPr marL="1028700" lvl="1">
              <a:buFont typeface="Arial" panose="020B0604020202020204" pitchFamily="34" charset="0"/>
              <a:buChar char="•"/>
            </a:pPr>
            <a:r>
              <a:rPr lang="cs-CZ" sz="1600" dirty="0">
                <a:latin typeface="+mn-lt"/>
              </a:rPr>
              <a:t>predikce PID pokrývá jen 2/3 nákladů na nákup vozidel (11,4 vs. 17,8 mld. Kč)</a:t>
            </a:r>
          </a:p>
        </p:txBody>
      </p:sp>
      <p:sp>
        <p:nvSpPr>
          <p:cNvPr id="4" name="Obdélník 3">
            <a:extLst>
              <a:ext uri="{FF2B5EF4-FFF2-40B4-BE49-F238E27FC236}">
                <a16:creationId xmlns:a16="http://schemas.microsoft.com/office/drawing/2014/main" id="{C2EAB0EC-6F5D-4AD6-AE9C-AA8267BA6A37}"/>
              </a:ext>
            </a:extLst>
          </p:cNvPr>
          <p:cNvSpPr/>
          <p:nvPr/>
        </p:nvSpPr>
        <p:spPr>
          <a:xfrm>
            <a:off x="179512" y="4293096"/>
            <a:ext cx="8784976" cy="12241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6439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7819EB-B833-4272-83D9-AA97C39A30CE}"/>
              </a:ext>
            </a:extLst>
          </p:cNvPr>
          <p:cNvSpPr>
            <a:spLocks noGrp="1"/>
          </p:cNvSpPr>
          <p:nvPr>
            <p:ph type="title"/>
          </p:nvPr>
        </p:nvSpPr>
        <p:spPr/>
        <p:txBody>
          <a:bodyPr/>
          <a:lstStyle/>
          <a:p>
            <a:r>
              <a:rPr lang="cs-CZ" dirty="0"/>
              <a:t>Zaměnitelnost opatření</a:t>
            </a:r>
          </a:p>
        </p:txBody>
      </p:sp>
      <p:sp>
        <p:nvSpPr>
          <p:cNvPr id="3" name="Zástupný obsah 2">
            <a:extLst>
              <a:ext uri="{FF2B5EF4-FFF2-40B4-BE49-F238E27FC236}">
                <a16:creationId xmlns:a16="http://schemas.microsoft.com/office/drawing/2014/main" id="{A14A3D5C-A6E3-4BD9-BF5F-82BF90443725}"/>
              </a:ext>
            </a:extLst>
          </p:cNvPr>
          <p:cNvSpPr>
            <a:spLocks noGrp="1"/>
          </p:cNvSpPr>
          <p:nvPr>
            <p:ph idx="1"/>
          </p:nvPr>
        </p:nvSpPr>
        <p:spPr>
          <a:xfrm>
            <a:off x="323528" y="1124744"/>
            <a:ext cx="8496944" cy="5616624"/>
          </a:xfrm>
        </p:spPr>
        <p:txBody>
          <a:bodyPr>
            <a:normAutofit/>
          </a:bodyPr>
          <a:lstStyle/>
          <a:p>
            <a:pPr marL="285750" indent="-285750">
              <a:buFont typeface="Arial" panose="020B0604020202020204" pitchFamily="34" charset="0"/>
              <a:buChar char="•"/>
            </a:pPr>
            <a:r>
              <a:rPr lang="cs-CZ" sz="1600" dirty="0">
                <a:latin typeface="+mn-lt"/>
              </a:rPr>
              <a:t>V investiční části návrh počítá se </a:t>
            </a:r>
            <a:r>
              <a:rPr lang="cs-CZ" sz="1600" i="1" dirty="0">
                <a:latin typeface="+mn-lt"/>
              </a:rPr>
              <a:t>zaměnitelností</a:t>
            </a:r>
            <a:r>
              <a:rPr lang="cs-CZ" sz="1600" dirty="0">
                <a:latin typeface="+mn-lt"/>
              </a:rPr>
              <a:t> opatření  </a:t>
            </a:r>
          </a:p>
          <a:p>
            <a:r>
              <a:rPr lang="cs-CZ" sz="1600" dirty="0">
                <a:latin typeface="+mn-lt"/>
              </a:rPr>
              <a:t>	</a:t>
            </a:r>
            <a:r>
              <a:rPr lang="cs-CZ" sz="1600" dirty="0">
                <a:latin typeface="Arial" panose="020B0604020202020204" pitchFamily="34" charset="0"/>
                <a:cs typeface="Arial" panose="020B0604020202020204" pitchFamily="34" charset="0"/>
              </a:rPr>
              <a:t>→</a:t>
            </a:r>
            <a:r>
              <a:rPr lang="cs-CZ" sz="1600" dirty="0">
                <a:latin typeface="+mn-lt"/>
              </a:rPr>
              <a:t>  převis ve výši předpokladu </a:t>
            </a:r>
            <a:r>
              <a:rPr lang="cs-CZ" sz="1600" dirty="0" err="1">
                <a:latin typeface="+mn-lt"/>
              </a:rPr>
              <a:t>NErealizace</a:t>
            </a:r>
            <a:endParaRPr lang="cs-CZ" sz="1600" dirty="0">
              <a:latin typeface="+mn-lt"/>
            </a:endParaRPr>
          </a:p>
          <a:p>
            <a:endParaRPr lang="cs-CZ" sz="1600" dirty="0">
              <a:latin typeface="+mn-lt"/>
            </a:endParaRPr>
          </a:p>
          <a:p>
            <a:r>
              <a:rPr lang="cs-CZ" sz="1600" dirty="0">
                <a:latin typeface="+mn-lt"/>
              </a:rPr>
              <a:t>Aby se realizovala důležitá opatření:</a:t>
            </a:r>
          </a:p>
          <a:p>
            <a:pPr marL="285750" indent="-285750">
              <a:buFont typeface="Arial" panose="020B0604020202020204" pitchFamily="34" charset="0"/>
              <a:buChar char="•"/>
            </a:pPr>
            <a:r>
              <a:rPr lang="cs-CZ" sz="1600" dirty="0">
                <a:latin typeface="+mn-lt"/>
              </a:rPr>
              <a:t>Součást obnovy MHD s návratností v rámci životního cyklu (levnější provoz)</a:t>
            </a:r>
          </a:p>
          <a:p>
            <a:pPr marL="285750" indent="-285750">
              <a:buFont typeface="Arial" panose="020B0604020202020204" pitchFamily="34" charset="0"/>
              <a:buChar char="•"/>
            </a:pPr>
            <a:r>
              <a:rPr lang="cs-CZ" sz="1600" dirty="0">
                <a:latin typeface="+mn-lt"/>
              </a:rPr>
              <a:t>Klimatické závazky města, resp. EU legislativa o nízkoemisních vozidel prostřednictvím zadávání veřejných zakázek a veřejných služeb v přepravě cestujících (schválená RHMP)</a:t>
            </a:r>
          </a:p>
          <a:p>
            <a:pPr marL="1028700" lvl="1">
              <a:buFont typeface="Arial" panose="020B0604020202020204" pitchFamily="34" charset="0"/>
              <a:buChar char="•"/>
            </a:pPr>
            <a:r>
              <a:rPr lang="cs-CZ" sz="1600" dirty="0">
                <a:latin typeface="+mn-lt"/>
              </a:rPr>
              <a:t>Automatizace metra C</a:t>
            </a:r>
          </a:p>
          <a:p>
            <a:pPr marL="1028700" lvl="1">
              <a:buFont typeface="Arial" panose="020B0604020202020204" pitchFamily="34" charset="0"/>
              <a:buChar char="•"/>
            </a:pPr>
            <a:r>
              <a:rPr lang="cs-CZ" sz="1600" dirty="0">
                <a:latin typeface="+mn-lt"/>
              </a:rPr>
              <a:t>Elektrifikace autobusových linek</a:t>
            </a:r>
          </a:p>
          <a:p>
            <a:pPr marL="1028700" lvl="1">
              <a:buFont typeface="Arial" panose="020B0604020202020204" pitchFamily="34" charset="0"/>
              <a:buChar char="•"/>
            </a:pPr>
            <a:r>
              <a:rPr lang="cs-CZ" sz="1600" dirty="0">
                <a:latin typeface="+mn-lt"/>
              </a:rPr>
              <a:t>Nákup nízkoemisních vozidel</a:t>
            </a:r>
          </a:p>
          <a:p>
            <a:endParaRPr lang="cs-CZ" sz="1600" dirty="0">
              <a:latin typeface="+mn-lt"/>
            </a:endParaRPr>
          </a:p>
        </p:txBody>
      </p:sp>
    </p:spTree>
    <p:extLst>
      <p:ext uri="{BB962C8B-B14F-4D97-AF65-F5344CB8AC3E}">
        <p14:creationId xmlns:p14="http://schemas.microsoft.com/office/powerpoint/2010/main" val="378949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7819EB-B833-4272-83D9-AA97C39A30CE}"/>
              </a:ext>
            </a:extLst>
          </p:cNvPr>
          <p:cNvSpPr>
            <a:spLocks noGrp="1"/>
          </p:cNvSpPr>
          <p:nvPr>
            <p:ph type="title"/>
          </p:nvPr>
        </p:nvSpPr>
        <p:spPr/>
        <p:txBody>
          <a:bodyPr/>
          <a:lstStyle/>
          <a:p>
            <a:r>
              <a:rPr lang="cs-CZ" dirty="0"/>
              <a:t>Jak jsme k rozpočtu dospěli (</a:t>
            </a:r>
            <a:r>
              <a:rPr lang="cs-CZ" i="1" dirty="0"/>
              <a:t>práce PS P+</a:t>
            </a:r>
            <a:r>
              <a:rPr lang="cs-CZ" dirty="0"/>
              <a:t>)</a:t>
            </a:r>
          </a:p>
        </p:txBody>
      </p:sp>
      <p:sp>
        <p:nvSpPr>
          <p:cNvPr id="3" name="Zástupný obsah 2">
            <a:extLst>
              <a:ext uri="{FF2B5EF4-FFF2-40B4-BE49-F238E27FC236}">
                <a16:creationId xmlns:a16="http://schemas.microsoft.com/office/drawing/2014/main" id="{A14A3D5C-A6E3-4BD9-BF5F-82BF90443725}"/>
              </a:ext>
            </a:extLst>
          </p:cNvPr>
          <p:cNvSpPr>
            <a:spLocks noGrp="1"/>
          </p:cNvSpPr>
          <p:nvPr>
            <p:ph idx="1"/>
          </p:nvPr>
        </p:nvSpPr>
        <p:spPr>
          <a:xfrm>
            <a:off x="323528" y="1124744"/>
            <a:ext cx="8496944" cy="5616624"/>
          </a:xfrm>
        </p:spPr>
        <p:txBody>
          <a:bodyPr>
            <a:normAutofit/>
          </a:bodyPr>
          <a:lstStyle/>
          <a:p>
            <a:r>
              <a:rPr lang="cs-CZ" sz="1600" b="1" dirty="0">
                <a:solidFill>
                  <a:srgbClr val="00A99D"/>
                </a:solidFill>
                <a:latin typeface="+mn-lt"/>
              </a:rPr>
              <a:t>Krok 1:</a:t>
            </a:r>
            <a:r>
              <a:rPr lang="cs-CZ" sz="1600" b="1" dirty="0">
                <a:latin typeface="+mn-lt"/>
              </a:rPr>
              <a:t> Identifikace</a:t>
            </a:r>
          </a:p>
          <a:p>
            <a:pPr marL="285750" indent="-285750">
              <a:buFont typeface="Arial" panose="020B0604020202020204" pitchFamily="34" charset="0"/>
              <a:buChar char="•"/>
            </a:pPr>
            <a:r>
              <a:rPr lang="cs-CZ" dirty="0">
                <a:latin typeface="+mn-lt"/>
              </a:rPr>
              <a:t>v platném AP 2019-2023 „běžících“, mnohdy nerealizovaných opatření  (s platnou SEA)</a:t>
            </a:r>
          </a:p>
          <a:p>
            <a:pPr marL="1028700" lvl="1">
              <a:buFont typeface="Arial" panose="020B0604020202020204" pitchFamily="34" charset="0"/>
              <a:buChar char="•"/>
            </a:pPr>
            <a:r>
              <a:rPr lang="cs-CZ" dirty="0">
                <a:latin typeface="+mn-lt"/>
              </a:rPr>
              <a:t>např. kompenzační opatření k PO, Hostivařská spojka, balíčkové akce </a:t>
            </a:r>
            <a:r>
              <a:rPr lang="cs-CZ" i="1" dirty="0">
                <a:latin typeface="+mn-lt"/>
              </a:rPr>
              <a:t>Praha bez bariér</a:t>
            </a:r>
            <a:r>
              <a:rPr lang="cs-CZ" dirty="0">
                <a:latin typeface="+mn-lt"/>
              </a:rPr>
              <a:t>, …</a:t>
            </a:r>
          </a:p>
          <a:p>
            <a:pPr lvl="1" indent="0">
              <a:buNone/>
            </a:pPr>
            <a:endParaRPr lang="cs-CZ" dirty="0">
              <a:latin typeface="+mn-lt"/>
            </a:endParaRPr>
          </a:p>
          <a:p>
            <a:pPr marL="285750" indent="-285750">
              <a:buFont typeface="Arial" panose="020B0604020202020204" pitchFamily="34" charset="0"/>
              <a:buChar char="•"/>
            </a:pPr>
            <a:r>
              <a:rPr lang="cs-CZ" dirty="0">
                <a:latin typeface="+mn-lt"/>
              </a:rPr>
              <a:t>Opatření v investičních plánech TSK, INV, DPP, ROPID a ODO (zadaná k přípravě RHMP v součtu s náklady 420 mld. Kč)</a:t>
            </a:r>
          </a:p>
          <a:p>
            <a:pPr marL="285750" indent="-285750">
              <a:buFont typeface="Arial" panose="020B0604020202020204" pitchFamily="34" charset="0"/>
              <a:buChar char="•"/>
            </a:pPr>
            <a:r>
              <a:rPr lang="cs-CZ" dirty="0">
                <a:latin typeface="+mn-lt"/>
              </a:rPr>
              <a:t>Dodatečná opatření v </a:t>
            </a:r>
            <a:r>
              <a:rPr lang="cs-CZ" i="1" dirty="0" err="1">
                <a:latin typeface="+mn-lt"/>
              </a:rPr>
              <a:t>Klimaplánu</a:t>
            </a:r>
            <a:endParaRPr lang="cs-CZ" i="1" dirty="0">
              <a:latin typeface="+mn-lt"/>
            </a:endParaRPr>
          </a:p>
          <a:p>
            <a:r>
              <a:rPr lang="cs-CZ" sz="1600" b="1" dirty="0">
                <a:solidFill>
                  <a:srgbClr val="00A99D"/>
                </a:solidFill>
                <a:latin typeface="+mn-lt"/>
              </a:rPr>
              <a:t>Krok 2: </a:t>
            </a:r>
            <a:r>
              <a:rPr lang="cs-CZ" sz="1600" b="1" dirty="0">
                <a:latin typeface="+mn-lt"/>
              </a:rPr>
              <a:t>Selekce do AP 2024 - 2026</a:t>
            </a:r>
          </a:p>
          <a:p>
            <a:pPr marL="285750" indent="-285750">
              <a:buFont typeface="Arial" panose="020B0604020202020204" pitchFamily="34" charset="0"/>
              <a:buChar char="•"/>
            </a:pPr>
            <a:r>
              <a:rPr lang="cs-CZ" dirty="0">
                <a:latin typeface="+mn-lt"/>
              </a:rPr>
              <a:t>podle možnosti dotace SFDI + EU</a:t>
            </a:r>
          </a:p>
          <a:p>
            <a:pPr marL="285750" indent="-285750">
              <a:buFont typeface="Arial" panose="020B0604020202020204" pitchFamily="34" charset="0"/>
              <a:buChar char="•"/>
            </a:pPr>
            <a:r>
              <a:rPr lang="cs-CZ" dirty="0">
                <a:latin typeface="+mn-lt"/>
              </a:rPr>
              <a:t>hodnocení přínosu podle platné </a:t>
            </a:r>
            <a:r>
              <a:rPr lang="cs-CZ" i="1" dirty="0">
                <a:latin typeface="+mn-lt"/>
              </a:rPr>
              <a:t>Dopravní politiky </a:t>
            </a:r>
          </a:p>
          <a:p>
            <a:pPr marL="285750" indent="-285750">
              <a:buFont typeface="Arial" panose="020B0604020202020204" pitchFamily="34" charset="0"/>
              <a:buChar char="•"/>
            </a:pPr>
            <a:r>
              <a:rPr lang="cs-CZ" dirty="0">
                <a:latin typeface="+mn-lt"/>
              </a:rPr>
              <a:t>priority (technologické, koordinace, připravenosti)</a:t>
            </a:r>
          </a:p>
          <a:p>
            <a:r>
              <a:rPr lang="cs-CZ" sz="1600" b="1" dirty="0">
                <a:solidFill>
                  <a:srgbClr val="00A99D"/>
                </a:solidFill>
                <a:latin typeface="+mn-lt"/>
              </a:rPr>
              <a:t>Krok 3: </a:t>
            </a:r>
            <a:r>
              <a:rPr lang="cs-CZ" sz="1600" b="1" dirty="0">
                <a:latin typeface="+mn-lt"/>
              </a:rPr>
              <a:t>Vyčleněna opatření hrazena formou kompenzace na provoz PID </a:t>
            </a:r>
            <a:r>
              <a:rPr lang="cs-CZ" sz="1600" dirty="0">
                <a:latin typeface="+mn-lt"/>
              </a:rPr>
              <a:t>(v běžných nákladech)</a:t>
            </a:r>
          </a:p>
          <a:p>
            <a:pPr marL="285750" indent="-285750">
              <a:buFont typeface="Arial" panose="020B0604020202020204" pitchFamily="34" charset="0"/>
              <a:buChar char="•"/>
            </a:pPr>
            <a:r>
              <a:rPr lang="cs-CZ" dirty="0">
                <a:latin typeface="+mn-lt"/>
              </a:rPr>
              <a:t>obnova vozového parku DPP, vč. nízkoemisních vozidel</a:t>
            </a:r>
          </a:p>
          <a:p>
            <a:r>
              <a:rPr lang="cs-CZ" sz="1600" b="1" dirty="0">
                <a:solidFill>
                  <a:srgbClr val="00A99D"/>
                </a:solidFill>
                <a:latin typeface="+mn-lt"/>
              </a:rPr>
              <a:t>Krok 4: </a:t>
            </a:r>
            <a:r>
              <a:rPr lang="cs-CZ" sz="1600" b="1" dirty="0">
                <a:latin typeface="+mn-lt"/>
              </a:rPr>
              <a:t>Součet a porovnání s dostupnými prostředky</a:t>
            </a:r>
          </a:p>
        </p:txBody>
      </p:sp>
    </p:spTree>
    <p:extLst>
      <p:ext uri="{BB962C8B-B14F-4D97-AF65-F5344CB8AC3E}">
        <p14:creationId xmlns:p14="http://schemas.microsoft.com/office/powerpoint/2010/main" val="242966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851D70-B14E-4BD4-AE76-A5974AAF7009}"/>
              </a:ext>
            </a:extLst>
          </p:cNvPr>
          <p:cNvSpPr>
            <a:spLocks noGrp="1"/>
          </p:cNvSpPr>
          <p:nvPr>
            <p:ph type="title"/>
          </p:nvPr>
        </p:nvSpPr>
        <p:spPr/>
        <p:txBody>
          <a:bodyPr/>
          <a:lstStyle/>
          <a:p>
            <a:r>
              <a:rPr lang="cs-CZ" dirty="0"/>
              <a:t>Alokace investic na jednotlivé organizace (vč. metra D)*</a:t>
            </a:r>
            <a:endParaRPr lang="cs-CZ" dirty="0">
              <a:highlight>
                <a:srgbClr val="FF0000"/>
              </a:highlight>
            </a:endParaRPr>
          </a:p>
        </p:txBody>
      </p:sp>
      <p:graphicFrame>
        <p:nvGraphicFramePr>
          <p:cNvPr id="5" name="Graf 4">
            <a:extLst>
              <a:ext uri="{FF2B5EF4-FFF2-40B4-BE49-F238E27FC236}">
                <a16:creationId xmlns:a16="http://schemas.microsoft.com/office/drawing/2014/main" id="{095E9F34-885B-4779-B530-F189CC8027C5}"/>
              </a:ext>
            </a:extLst>
          </p:cNvPr>
          <p:cNvGraphicFramePr>
            <a:graphicFrameLocks/>
          </p:cNvGraphicFramePr>
          <p:nvPr/>
        </p:nvGraphicFramePr>
        <p:xfrm>
          <a:off x="-180528" y="1342181"/>
          <a:ext cx="4495800" cy="41736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a:extLst>
              <a:ext uri="{FF2B5EF4-FFF2-40B4-BE49-F238E27FC236}">
                <a16:creationId xmlns:a16="http://schemas.microsoft.com/office/drawing/2014/main" id="{0E56FE12-9B87-4574-9E03-FB20A68DF36C}"/>
              </a:ext>
            </a:extLst>
          </p:cNvPr>
          <p:cNvSpPr txBox="1"/>
          <p:nvPr/>
        </p:nvSpPr>
        <p:spPr>
          <a:xfrm>
            <a:off x="323850" y="6021288"/>
            <a:ext cx="6624414" cy="646331"/>
          </a:xfrm>
          <a:prstGeom prst="rect">
            <a:avLst/>
          </a:prstGeom>
          <a:noFill/>
        </p:spPr>
        <p:txBody>
          <a:bodyPr wrap="square" rtlCol="0">
            <a:spAutoFit/>
          </a:bodyPr>
          <a:lstStyle/>
          <a:p>
            <a:r>
              <a:rPr lang="cs-CZ" dirty="0">
                <a:solidFill>
                  <a:schemeClr val="tx1">
                    <a:lumMod val="50000"/>
                    <a:lumOff val="50000"/>
                  </a:schemeClr>
                </a:solidFill>
              </a:rPr>
              <a:t>* Výdaje HMP celkem na akce v AP 2024 -2026</a:t>
            </a:r>
          </a:p>
          <a:p>
            <a:r>
              <a:rPr lang="cs-CZ" i="1" dirty="0">
                <a:solidFill>
                  <a:schemeClr val="tx1">
                    <a:lumMod val="50000"/>
                    <a:lumOff val="50000"/>
                  </a:schemeClr>
                </a:solidFill>
              </a:rPr>
              <a:t>Pozn.</a:t>
            </a:r>
            <a:r>
              <a:rPr lang="cs-CZ" dirty="0">
                <a:solidFill>
                  <a:schemeClr val="tx1">
                    <a:lumMod val="50000"/>
                    <a:lumOff val="50000"/>
                  </a:schemeClr>
                </a:solidFill>
              </a:rPr>
              <a:t> výdaje na Metro D </a:t>
            </a:r>
            <a:r>
              <a:rPr lang="cs-CZ" dirty="0">
                <a:solidFill>
                  <a:schemeClr val="tx1">
                    <a:lumMod val="50000"/>
                    <a:lumOff val="50000"/>
                  </a:schemeClr>
                </a:solidFill>
                <a:latin typeface="Arial" panose="020B0604020202020204" pitchFamily="34" charset="0"/>
                <a:cs typeface="Arial" panose="020B0604020202020204" pitchFamily="34" charset="0"/>
              </a:rPr>
              <a:t>≈ </a:t>
            </a:r>
            <a:r>
              <a:rPr lang="cs-CZ" dirty="0">
                <a:solidFill>
                  <a:schemeClr val="tx1">
                    <a:lumMod val="50000"/>
                    <a:lumOff val="50000"/>
                  </a:schemeClr>
                </a:solidFill>
              </a:rPr>
              <a:t>výdaje na vše ostatní</a:t>
            </a:r>
          </a:p>
        </p:txBody>
      </p:sp>
      <p:graphicFrame>
        <p:nvGraphicFramePr>
          <p:cNvPr id="10" name="Graf 9">
            <a:extLst>
              <a:ext uri="{FF2B5EF4-FFF2-40B4-BE49-F238E27FC236}">
                <a16:creationId xmlns:a16="http://schemas.microsoft.com/office/drawing/2014/main" id="{095E9F34-885B-4779-B530-F189CC8027C5}"/>
              </a:ext>
            </a:extLst>
          </p:cNvPr>
          <p:cNvGraphicFramePr>
            <a:graphicFrameLocks/>
          </p:cNvGraphicFramePr>
          <p:nvPr>
            <p:extLst>
              <p:ext uri="{D42A27DB-BD31-4B8C-83A1-F6EECF244321}">
                <p14:modId xmlns:p14="http://schemas.microsoft.com/office/powerpoint/2010/main" val="4286761639"/>
              </p:ext>
            </p:extLst>
          </p:nvPr>
        </p:nvGraphicFramePr>
        <p:xfrm>
          <a:off x="-152397" y="1558924"/>
          <a:ext cx="4286154" cy="3742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 12">
            <a:extLst>
              <a:ext uri="{FF2B5EF4-FFF2-40B4-BE49-F238E27FC236}">
                <a16:creationId xmlns:a16="http://schemas.microsoft.com/office/drawing/2014/main" id="{2877B654-9A4B-42A5-A473-FA06C27196DB}"/>
              </a:ext>
            </a:extLst>
          </p:cNvPr>
          <p:cNvGraphicFramePr>
            <a:graphicFrameLocks/>
          </p:cNvGraphicFramePr>
          <p:nvPr>
            <p:extLst>
              <p:ext uri="{D42A27DB-BD31-4B8C-83A1-F6EECF244321}">
                <p14:modId xmlns:p14="http://schemas.microsoft.com/office/powerpoint/2010/main" val="2650707259"/>
              </p:ext>
            </p:extLst>
          </p:nvPr>
        </p:nvGraphicFramePr>
        <p:xfrm>
          <a:off x="4387851" y="1558924"/>
          <a:ext cx="4756150" cy="37422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974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0F09-EC33-447B-A3A7-7D1B216C836D}"/>
              </a:ext>
            </a:extLst>
          </p:cNvPr>
          <p:cNvSpPr>
            <a:spLocks noGrp="1"/>
          </p:cNvSpPr>
          <p:nvPr>
            <p:ph type="title"/>
          </p:nvPr>
        </p:nvSpPr>
        <p:spPr/>
        <p:txBody>
          <a:bodyPr/>
          <a:lstStyle/>
          <a:p>
            <a:r>
              <a:rPr lang="cs-CZ" dirty="0"/>
              <a:t>Cíl setkání</a:t>
            </a:r>
          </a:p>
        </p:txBody>
      </p:sp>
      <p:sp>
        <p:nvSpPr>
          <p:cNvPr id="3" name="Zástupný obsah 2">
            <a:extLst>
              <a:ext uri="{FF2B5EF4-FFF2-40B4-BE49-F238E27FC236}">
                <a16:creationId xmlns:a16="http://schemas.microsoft.com/office/drawing/2014/main" id="{432393D9-032D-4FF4-9D49-AE4E36086A1A}"/>
              </a:ext>
            </a:extLst>
          </p:cNvPr>
          <p:cNvSpPr>
            <a:spLocks noGrp="1"/>
          </p:cNvSpPr>
          <p:nvPr>
            <p:ph idx="1"/>
          </p:nvPr>
        </p:nvSpPr>
        <p:spPr/>
        <p:txBody>
          <a:bodyPr>
            <a:normAutofit/>
          </a:bodyPr>
          <a:lstStyle/>
          <a:p>
            <a:r>
              <a:rPr lang="cs-CZ" sz="1600" b="1" dirty="0">
                <a:latin typeface="+mn-lt"/>
              </a:rPr>
              <a:t>seznámení s</a:t>
            </a:r>
          </a:p>
          <a:p>
            <a:pPr marL="623888" indent="-266700">
              <a:buFont typeface="Arial" panose="020B0604020202020204" pitchFamily="34" charset="0"/>
              <a:buChar char="•"/>
            </a:pPr>
            <a:r>
              <a:rPr lang="cs-CZ" sz="1600" dirty="0">
                <a:latin typeface="+mn-lt"/>
              </a:rPr>
              <a:t>návrhem aktualizovaného </a:t>
            </a:r>
            <a:r>
              <a:rPr lang="cs-CZ" sz="1600" i="1" dirty="0">
                <a:latin typeface="+mn-lt"/>
              </a:rPr>
              <a:t>Plánu udržitelné mobility Praha a okolí</a:t>
            </a:r>
            <a:endParaRPr lang="cs-CZ" sz="1600" b="1" dirty="0">
              <a:latin typeface="+mn-lt"/>
            </a:endParaRPr>
          </a:p>
        </p:txBody>
      </p:sp>
    </p:spTree>
    <p:extLst>
      <p:ext uri="{BB962C8B-B14F-4D97-AF65-F5344CB8AC3E}">
        <p14:creationId xmlns:p14="http://schemas.microsoft.com/office/powerpoint/2010/main" val="3377203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851D70-B14E-4BD4-AE76-A5974AAF7009}"/>
              </a:ext>
            </a:extLst>
          </p:cNvPr>
          <p:cNvSpPr>
            <a:spLocks noGrp="1"/>
          </p:cNvSpPr>
          <p:nvPr>
            <p:ph type="title"/>
          </p:nvPr>
        </p:nvSpPr>
        <p:spPr/>
        <p:txBody>
          <a:bodyPr/>
          <a:lstStyle/>
          <a:p>
            <a:r>
              <a:rPr lang="cs-CZ" dirty="0"/>
              <a:t>Dělba přepravní práce (cesty po městě Pražanů)*</a:t>
            </a:r>
          </a:p>
        </p:txBody>
      </p:sp>
      <p:graphicFrame>
        <p:nvGraphicFramePr>
          <p:cNvPr id="5" name="Graf 4">
            <a:extLst>
              <a:ext uri="{FF2B5EF4-FFF2-40B4-BE49-F238E27FC236}">
                <a16:creationId xmlns:a16="http://schemas.microsoft.com/office/drawing/2014/main" id="{095E9F34-885B-4779-B530-F189CC8027C5}"/>
              </a:ext>
            </a:extLst>
          </p:cNvPr>
          <p:cNvGraphicFramePr>
            <a:graphicFrameLocks/>
          </p:cNvGraphicFramePr>
          <p:nvPr>
            <p:extLst>
              <p:ext uri="{D42A27DB-BD31-4B8C-83A1-F6EECF244321}">
                <p14:modId xmlns:p14="http://schemas.microsoft.com/office/powerpoint/2010/main" val="1483579242"/>
              </p:ext>
            </p:extLst>
          </p:nvPr>
        </p:nvGraphicFramePr>
        <p:xfrm>
          <a:off x="112613" y="1465748"/>
          <a:ext cx="4207768" cy="41736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ovéPole 7">
            <a:extLst>
              <a:ext uri="{FF2B5EF4-FFF2-40B4-BE49-F238E27FC236}">
                <a16:creationId xmlns:a16="http://schemas.microsoft.com/office/drawing/2014/main" id="{473FF6FF-05DF-4A94-8EA3-CCA52F1571FD}"/>
              </a:ext>
            </a:extLst>
          </p:cNvPr>
          <p:cNvSpPr txBox="1"/>
          <p:nvPr/>
        </p:nvSpPr>
        <p:spPr>
          <a:xfrm>
            <a:off x="603260" y="6136283"/>
            <a:ext cx="6993075" cy="523220"/>
          </a:xfrm>
          <a:prstGeom prst="rect">
            <a:avLst/>
          </a:prstGeom>
          <a:noFill/>
        </p:spPr>
        <p:txBody>
          <a:bodyPr wrap="square">
            <a:spAutoFit/>
          </a:bodyPr>
          <a:lstStyle/>
          <a:p>
            <a:r>
              <a:rPr lang="pl-PL" sz="1400" b="0" i="0" u="none" strike="noStrike" dirty="0">
                <a:solidFill>
                  <a:schemeClr val="tx1">
                    <a:lumMod val="50000"/>
                    <a:lumOff val="50000"/>
                  </a:schemeClr>
                </a:solidFill>
                <a:effectLst/>
                <a:latin typeface="Calibri" panose="020F0502020204030204" pitchFamily="34" charset="0"/>
              </a:rPr>
              <a:t>*Data: Ročenka dopravy 2021, TSK, str. 18-19 (poslední šetření pro Prahu a Středočeský kraj)</a:t>
            </a:r>
          </a:p>
          <a:p>
            <a:r>
              <a:rPr lang="pl-PL" sz="1400" i="1" dirty="0">
                <a:solidFill>
                  <a:schemeClr val="tx1">
                    <a:lumMod val="50000"/>
                    <a:lumOff val="50000"/>
                  </a:schemeClr>
                </a:solidFill>
              </a:rPr>
              <a:t>Pozn. </a:t>
            </a:r>
            <a:r>
              <a:rPr lang="pl-PL" sz="1400" dirty="0">
                <a:solidFill>
                  <a:schemeClr val="tx1">
                    <a:lumMod val="50000"/>
                    <a:lumOff val="50000"/>
                  </a:schemeClr>
                </a:solidFill>
              </a:rPr>
              <a:t>Šetření v období COVID-19 nadhodnocuje podíl pěších cest</a:t>
            </a:r>
            <a:endParaRPr lang="pl-PL" sz="1400" b="0" i="0" u="none" strike="noStrike" dirty="0">
              <a:solidFill>
                <a:schemeClr val="tx1">
                  <a:lumMod val="50000"/>
                  <a:lumOff val="50000"/>
                </a:schemeClr>
              </a:solidFill>
              <a:effectLst/>
              <a:latin typeface="Calibri" panose="020F0502020204030204" pitchFamily="34" charset="0"/>
            </a:endParaRPr>
          </a:p>
        </p:txBody>
      </p:sp>
      <p:graphicFrame>
        <p:nvGraphicFramePr>
          <p:cNvPr id="7" name="Graf 6">
            <a:extLst>
              <a:ext uri="{FF2B5EF4-FFF2-40B4-BE49-F238E27FC236}">
                <a16:creationId xmlns:a16="http://schemas.microsoft.com/office/drawing/2014/main" id="{A69DABBF-564A-477F-922C-06154FE03DAE}"/>
              </a:ext>
            </a:extLst>
          </p:cNvPr>
          <p:cNvGraphicFramePr>
            <a:graphicFrameLocks/>
          </p:cNvGraphicFramePr>
          <p:nvPr>
            <p:extLst>
              <p:ext uri="{D42A27DB-BD31-4B8C-83A1-F6EECF244321}">
                <p14:modId xmlns:p14="http://schemas.microsoft.com/office/powerpoint/2010/main" val="45636038"/>
              </p:ext>
            </p:extLst>
          </p:nvPr>
        </p:nvGraphicFramePr>
        <p:xfrm>
          <a:off x="133823" y="1477973"/>
          <a:ext cx="4495800" cy="4076700"/>
        </p:xfrm>
        <a:graphic>
          <a:graphicData uri="http://schemas.openxmlformats.org/drawingml/2006/chart">
            <c:chart xmlns:c="http://schemas.openxmlformats.org/drawingml/2006/chart" xmlns:r="http://schemas.openxmlformats.org/officeDocument/2006/relationships" r:id="rId3"/>
          </a:graphicData>
        </a:graphic>
      </p:graphicFrame>
      <p:sp>
        <p:nvSpPr>
          <p:cNvPr id="9" name="Zástupný obsah 2">
            <a:extLst>
              <a:ext uri="{FF2B5EF4-FFF2-40B4-BE49-F238E27FC236}">
                <a16:creationId xmlns:a16="http://schemas.microsoft.com/office/drawing/2014/main" id="{005AF91C-95B8-4B76-B85A-2A7031C425CE}"/>
              </a:ext>
            </a:extLst>
          </p:cNvPr>
          <p:cNvSpPr>
            <a:spLocks noGrp="1"/>
          </p:cNvSpPr>
          <p:nvPr>
            <p:ph idx="1"/>
          </p:nvPr>
        </p:nvSpPr>
        <p:spPr>
          <a:xfrm>
            <a:off x="5264471" y="3516323"/>
            <a:ext cx="3024336" cy="2232248"/>
          </a:xfrm>
        </p:spPr>
        <p:txBody>
          <a:bodyPr>
            <a:noAutofit/>
          </a:bodyPr>
          <a:lstStyle/>
          <a:p>
            <a:pPr marL="342900" indent="-342900">
              <a:buFont typeface="+mj-lt"/>
              <a:buAutoNum type="arabicPeriod"/>
            </a:pPr>
            <a:r>
              <a:rPr lang="cs-CZ" dirty="0">
                <a:latin typeface="+mj-lt"/>
              </a:rPr>
              <a:t>Rozvoj hromadné dopravy</a:t>
            </a:r>
          </a:p>
          <a:p>
            <a:pPr marL="342900" indent="-342900">
              <a:buFont typeface="+mj-lt"/>
              <a:buAutoNum type="arabicPeriod"/>
            </a:pPr>
            <a:r>
              <a:rPr lang="cs-CZ" dirty="0">
                <a:latin typeface="+mj-lt"/>
              </a:rPr>
              <a:t>Bezpečnost a podpora pěších</a:t>
            </a:r>
          </a:p>
          <a:p>
            <a:pPr marL="342900" indent="-342900">
              <a:buFont typeface="+mj-lt"/>
              <a:buAutoNum type="arabicPeriod"/>
            </a:pPr>
            <a:r>
              <a:rPr lang="cs-CZ" dirty="0">
                <a:latin typeface="+mj-lt"/>
              </a:rPr>
              <a:t>Obnova a rozvoj silniční sítě</a:t>
            </a:r>
          </a:p>
          <a:p>
            <a:pPr marL="342900" indent="-342900">
              <a:buFont typeface="+mj-lt"/>
              <a:buAutoNum type="arabicPeriod"/>
            </a:pPr>
            <a:r>
              <a:rPr lang="cs-CZ" dirty="0">
                <a:latin typeface="+mj-lt"/>
              </a:rPr>
              <a:t>Infrastruktura pro cyklisty (a pěší)</a:t>
            </a:r>
          </a:p>
          <a:p>
            <a:pPr marL="342900" indent="-342900">
              <a:buFont typeface="+mj-lt"/>
              <a:buAutoNum type="arabicPeriod"/>
            </a:pPr>
            <a:r>
              <a:rPr lang="cs-CZ" dirty="0">
                <a:latin typeface="+mj-lt"/>
              </a:rPr>
              <a:t>Podpůrná opatření</a:t>
            </a:r>
          </a:p>
          <a:p>
            <a:pPr marL="342900" indent="-342900">
              <a:buFont typeface="+mj-lt"/>
              <a:buAutoNum type="arabicPeriod"/>
            </a:pPr>
            <a:endParaRPr lang="cs-CZ" b="1" u="sng" dirty="0">
              <a:latin typeface="+mj-lt"/>
            </a:endParaRPr>
          </a:p>
        </p:txBody>
      </p:sp>
    </p:spTree>
    <p:extLst>
      <p:ext uri="{BB962C8B-B14F-4D97-AF65-F5344CB8AC3E}">
        <p14:creationId xmlns:p14="http://schemas.microsoft.com/office/powerpoint/2010/main" val="66777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C267B159-4F09-4E5D-A3BC-57BDBF2AA9DC}"/>
              </a:ext>
            </a:extLst>
          </p:cNvPr>
          <p:cNvSpPr>
            <a:spLocks noGrp="1"/>
          </p:cNvSpPr>
          <p:nvPr>
            <p:ph type="title"/>
          </p:nvPr>
        </p:nvSpPr>
        <p:spPr>
          <a:xfrm>
            <a:off x="323850" y="549275"/>
            <a:ext cx="7993063" cy="431800"/>
          </a:xfrm>
        </p:spPr>
        <p:txBody>
          <a:bodyPr/>
          <a:lstStyle/>
          <a:p>
            <a:r>
              <a:rPr lang="cs-CZ" dirty="0"/>
              <a:t>Alokace na vybraná opatření* </a:t>
            </a:r>
            <a:r>
              <a:rPr lang="cs-CZ" sz="2000" dirty="0"/>
              <a:t>(min. 1 % rozpočtu AP2024-2026)</a:t>
            </a:r>
          </a:p>
        </p:txBody>
      </p:sp>
      <p:graphicFrame>
        <p:nvGraphicFramePr>
          <p:cNvPr id="7" name="Tabulka 6">
            <a:extLst>
              <a:ext uri="{FF2B5EF4-FFF2-40B4-BE49-F238E27FC236}">
                <a16:creationId xmlns:a16="http://schemas.microsoft.com/office/drawing/2014/main" id="{78AD695B-7D7B-4E2C-BF9A-353AB9F9A913}"/>
              </a:ext>
            </a:extLst>
          </p:cNvPr>
          <p:cNvGraphicFramePr>
            <a:graphicFrameLocks noGrp="1"/>
          </p:cNvGraphicFramePr>
          <p:nvPr>
            <p:extLst>
              <p:ext uri="{D42A27DB-BD31-4B8C-83A1-F6EECF244321}">
                <p14:modId xmlns:p14="http://schemas.microsoft.com/office/powerpoint/2010/main" val="2074895086"/>
              </p:ext>
            </p:extLst>
          </p:nvPr>
        </p:nvGraphicFramePr>
        <p:xfrm>
          <a:off x="184636" y="1315368"/>
          <a:ext cx="8774727" cy="5252827"/>
        </p:xfrm>
        <a:graphic>
          <a:graphicData uri="http://schemas.openxmlformats.org/drawingml/2006/table">
            <a:tbl>
              <a:tblPr/>
              <a:tblGrid>
                <a:gridCol w="370663">
                  <a:extLst>
                    <a:ext uri="{9D8B030D-6E8A-4147-A177-3AD203B41FA5}">
                      <a16:colId xmlns:a16="http://schemas.microsoft.com/office/drawing/2014/main" val="3887232193"/>
                    </a:ext>
                  </a:extLst>
                </a:gridCol>
                <a:gridCol w="6372546">
                  <a:extLst>
                    <a:ext uri="{9D8B030D-6E8A-4147-A177-3AD203B41FA5}">
                      <a16:colId xmlns:a16="http://schemas.microsoft.com/office/drawing/2014/main" val="248725637"/>
                    </a:ext>
                  </a:extLst>
                </a:gridCol>
                <a:gridCol w="1015759">
                  <a:extLst>
                    <a:ext uri="{9D8B030D-6E8A-4147-A177-3AD203B41FA5}">
                      <a16:colId xmlns:a16="http://schemas.microsoft.com/office/drawing/2014/main" val="4096371327"/>
                    </a:ext>
                  </a:extLst>
                </a:gridCol>
                <a:gridCol w="1015759">
                  <a:extLst>
                    <a:ext uri="{9D8B030D-6E8A-4147-A177-3AD203B41FA5}">
                      <a16:colId xmlns:a16="http://schemas.microsoft.com/office/drawing/2014/main" val="1534129246"/>
                    </a:ext>
                  </a:extLst>
                </a:gridCol>
              </a:tblGrid>
              <a:tr h="0">
                <a:tc>
                  <a:txBody>
                    <a:bodyPr/>
                    <a:lstStyle/>
                    <a:p>
                      <a:pPr algn="l" fontAlgn="b"/>
                      <a:r>
                        <a:rPr lang="cs-CZ" sz="1400" b="0" i="0" u="none" strike="noStrike">
                          <a:solidFill>
                            <a:schemeClr val="tx1">
                              <a:lumMod val="65000"/>
                              <a:lumOff val="35000"/>
                            </a:schemeClr>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cs-CZ" sz="1400" b="0" i="0" u="none" strike="noStrike" dirty="0">
                          <a:solidFill>
                            <a:schemeClr val="tx1">
                              <a:lumMod val="65000"/>
                              <a:lumOff val="35000"/>
                            </a:schemeClr>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lvl="0" algn="ctr" fontAlgn="b"/>
                      <a:r>
                        <a:rPr lang="cs-CZ" sz="1400" b="0" i="0" u="none" strike="noStrike" dirty="0">
                          <a:solidFill>
                            <a:schemeClr val="tx1">
                              <a:lumMod val="65000"/>
                              <a:lumOff val="35000"/>
                            </a:schemeClr>
                          </a:solidFill>
                          <a:effectLst/>
                          <a:latin typeface="Calibri" panose="020F0502020204030204" pitchFamily="34" charset="0"/>
                        </a:rPr>
                        <a:t>Výdaje HMP (mld. Kč)</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cs-CZ" sz="1400" b="0" i="0" u="none" strike="noStrike" dirty="0">
                          <a:solidFill>
                            <a:schemeClr val="tx1">
                              <a:lumMod val="65000"/>
                              <a:lumOff val="35000"/>
                            </a:schemeClr>
                          </a:solidFill>
                          <a:effectLst/>
                          <a:latin typeface="Calibri" panose="020F0502020204030204" pitchFamily="34" charset="0"/>
                        </a:rPr>
                        <a:t>Procento rozpočtu P+</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8543382"/>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Preference veřejné dopravy v uličním prostoru</a:t>
                      </a:r>
                    </a:p>
                  </a:txBody>
                  <a:tcPr marL="0" marR="0" marT="0" marB="0" anchor="b">
                    <a:lnL>
                      <a:noFill/>
                    </a:lnL>
                    <a:lnR>
                      <a:noFill/>
                    </a:lnR>
                    <a:lnT>
                      <a:noFill/>
                    </a:lnT>
                    <a:lnB>
                      <a:noFill/>
                    </a:lnB>
                    <a:solidFill>
                      <a:srgbClr val="E6B8AF"/>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1,3</a:t>
                      </a:r>
                    </a:p>
                  </a:txBody>
                  <a:tcPr marL="0" marR="0" marT="0" marB="0" anchor="b">
                    <a:lnL>
                      <a:noFill/>
                    </a:lnL>
                    <a:lnR>
                      <a:noFill/>
                    </a:lnR>
                    <a:lnT>
                      <a:noFill/>
                    </a:lnT>
                    <a:lnB>
                      <a:noFill/>
                    </a:lnB>
                    <a:solidFill>
                      <a:srgbClr val="E6B8AF"/>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6B8AF"/>
                    </a:solidFill>
                  </a:tcPr>
                </a:tc>
                <a:extLst>
                  <a:ext uri="{0D108BD9-81ED-4DB2-BD59-A6C34878D82A}">
                    <a16:rowId xmlns:a16="http://schemas.microsoft.com/office/drawing/2014/main" val="3182585054"/>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Automatizace linek metra </a:t>
                      </a:r>
                    </a:p>
                  </a:txBody>
                  <a:tcPr marL="0" marR="0" marT="0" marB="0" anchor="b">
                    <a:lnL>
                      <a:noFill/>
                    </a:lnL>
                    <a:lnR>
                      <a:noFill/>
                    </a:lnR>
                    <a:lnT>
                      <a:noFill/>
                    </a:lnT>
                    <a:lnB>
                      <a:noFill/>
                    </a:lnB>
                    <a:solidFill>
                      <a:srgbClr val="E6B8AF"/>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19</a:t>
                      </a:r>
                    </a:p>
                  </a:txBody>
                  <a:tcPr marL="0" marR="0" marT="0" marB="0" anchor="b">
                    <a:lnL>
                      <a:noFill/>
                    </a:lnL>
                    <a:lnR>
                      <a:noFill/>
                    </a:lnR>
                    <a:lnT>
                      <a:noFill/>
                    </a:lnT>
                    <a:lnB>
                      <a:noFill/>
                    </a:lnB>
                    <a:solidFill>
                      <a:srgbClr val="E6B8AF"/>
                    </a:solidFill>
                  </a:tcPr>
                </a:tc>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6B8AF"/>
                    </a:solidFill>
                  </a:tcPr>
                </a:tc>
                <a:extLst>
                  <a:ext uri="{0D108BD9-81ED-4DB2-BD59-A6C34878D82A}">
                    <a16:rowId xmlns:a16="http://schemas.microsoft.com/office/drawing/2014/main" val="3937478741"/>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rtl="0" fontAlgn="t"/>
                      <a:r>
                        <a:rPr lang="cs-CZ" sz="1400" b="0" i="0" u="none" strike="noStrike">
                          <a:solidFill>
                            <a:schemeClr val="tx1">
                              <a:lumMod val="65000"/>
                              <a:lumOff val="35000"/>
                            </a:schemeClr>
                          </a:solidFill>
                          <a:effectLst/>
                          <a:latin typeface="Calibri" panose="020F0502020204030204" pitchFamily="34" charset="0"/>
                        </a:rPr>
                        <a:t>Úpravy zastávek a stanic metra na bezbariérové, bezbariérový vozový park</a:t>
                      </a:r>
                    </a:p>
                  </a:txBody>
                  <a:tcPr marL="0" marR="0" marT="0" marB="0">
                    <a:lnL>
                      <a:noFill/>
                    </a:lnL>
                    <a:lnR>
                      <a:noFill/>
                    </a:lnR>
                    <a:lnT>
                      <a:noFill/>
                    </a:lnT>
                    <a:lnB>
                      <a:noFill/>
                    </a:lnB>
                    <a:solidFill>
                      <a:srgbClr val="E6B8AF"/>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2,8</a:t>
                      </a:r>
                    </a:p>
                  </a:txBody>
                  <a:tcPr marL="0" marR="0" marT="0" marB="0" anchor="b">
                    <a:lnL>
                      <a:noFill/>
                    </a:lnL>
                    <a:lnR>
                      <a:noFill/>
                    </a:lnR>
                    <a:lnT>
                      <a:noFill/>
                    </a:lnT>
                    <a:lnB>
                      <a:noFill/>
                    </a:lnB>
                    <a:solidFill>
                      <a:srgbClr val="E6B8AF"/>
                    </a:solidFill>
                  </a:tcPr>
                </a:tc>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6B8AF"/>
                    </a:solidFill>
                  </a:tcPr>
                </a:tc>
                <a:extLst>
                  <a:ext uri="{0D108BD9-81ED-4DB2-BD59-A6C34878D82A}">
                    <a16:rowId xmlns:a16="http://schemas.microsoft.com/office/drawing/2014/main" val="2574550214"/>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6B8AF"/>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Výstavba (a rekonstrukce) terminálů, vozoven a další infrastruktury VHD</a:t>
                      </a:r>
                    </a:p>
                  </a:txBody>
                  <a:tcPr marL="0" marR="0" marT="0" marB="0" anchor="b">
                    <a:lnL>
                      <a:noFill/>
                    </a:lnL>
                    <a:lnR>
                      <a:noFill/>
                    </a:lnR>
                    <a:lnT>
                      <a:noFill/>
                    </a:lnT>
                    <a:lnB>
                      <a:noFill/>
                    </a:lnB>
                    <a:solidFill>
                      <a:srgbClr val="E6B8AF"/>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10,6</a:t>
                      </a:r>
                    </a:p>
                  </a:txBody>
                  <a:tcPr marL="0" marR="0" marT="0" marB="0" anchor="b">
                    <a:lnL>
                      <a:noFill/>
                    </a:lnL>
                    <a:lnR>
                      <a:noFill/>
                    </a:lnR>
                    <a:lnT>
                      <a:noFill/>
                    </a:lnT>
                    <a:lnB>
                      <a:noFill/>
                    </a:lnB>
                    <a:solidFill>
                      <a:srgbClr val="E6B8AF"/>
                    </a:solidFill>
                  </a:tcPr>
                </a:tc>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8</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6B8AF"/>
                    </a:solidFill>
                  </a:tcPr>
                </a:tc>
                <a:extLst>
                  <a:ext uri="{0D108BD9-81ED-4DB2-BD59-A6C34878D82A}">
                    <a16:rowId xmlns:a16="http://schemas.microsoft.com/office/drawing/2014/main" val="2688261780"/>
                  </a:ext>
                </a:extLst>
              </a:tr>
              <a:tr h="256125">
                <a:tc>
                  <a:txBody>
                    <a:bodyPr/>
                    <a:lstStyle/>
                    <a:p>
                      <a:pPr algn="ctr" rtl="0" fontAlgn="t"/>
                      <a:r>
                        <a:rPr lang="cs-CZ" sz="1400" b="0" i="0" u="none" strike="noStrike">
                          <a:solidFill>
                            <a:schemeClr val="tx1">
                              <a:lumMod val="65000"/>
                              <a:lumOff val="35000"/>
                            </a:schemeClr>
                          </a:solidFill>
                          <a:effectLst/>
                          <a:latin typeface="Calibri" panose="020F0502020204030204" pitchFamily="34" charset="0"/>
                        </a:rPr>
                        <a:t>7</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rgbClr val="DD7E6B"/>
                    </a:solidFill>
                  </a:tcPr>
                </a:tc>
                <a:tc>
                  <a:txBody>
                    <a:bodyPr/>
                    <a:lstStyle/>
                    <a:p>
                      <a:pPr algn="l" rtl="0" fontAlgn="t"/>
                      <a:r>
                        <a:rPr lang="cs-CZ" sz="1400" b="0" i="0" u="none" strike="noStrike">
                          <a:solidFill>
                            <a:schemeClr val="tx1">
                              <a:lumMod val="65000"/>
                              <a:lumOff val="35000"/>
                            </a:schemeClr>
                          </a:solidFill>
                          <a:effectLst/>
                          <a:latin typeface="Calibri" panose="020F0502020204030204" pitchFamily="34" charset="0"/>
                        </a:rPr>
                        <a:t>Výstavba linky Metra D a rozšíření stávajících linek</a:t>
                      </a:r>
                    </a:p>
                  </a:txBody>
                  <a:tcPr marL="0" marR="0" marT="0" marB="0">
                    <a:lnL>
                      <a:noFill/>
                    </a:lnL>
                    <a:lnR>
                      <a:noFill/>
                    </a:lnR>
                    <a:lnT>
                      <a:noFill/>
                    </a:lnT>
                    <a:lnB>
                      <a:noFill/>
                    </a:lnB>
                    <a:solidFill>
                      <a:srgbClr val="DD7E6B"/>
                    </a:solidFill>
                  </a:tcPr>
                </a:tc>
                <a:tc>
                  <a:txBody>
                    <a:bodyPr/>
                    <a:lstStyle/>
                    <a:p>
                      <a:pPr lvl="0" algn="ctr" rtl="0" fontAlgn="t"/>
                      <a:r>
                        <a:rPr lang="cs-CZ" sz="1400" b="0" i="0" u="none" strike="noStrike" dirty="0">
                          <a:solidFill>
                            <a:schemeClr val="tx1">
                              <a:lumMod val="65000"/>
                              <a:lumOff val="35000"/>
                            </a:schemeClr>
                          </a:solidFill>
                          <a:effectLst/>
                          <a:latin typeface="Calibri" panose="020F0502020204030204" pitchFamily="34" charset="0"/>
                        </a:rPr>
                        <a:t>65,2</a:t>
                      </a:r>
                    </a:p>
                  </a:txBody>
                  <a:tcPr marL="0" marR="0" marT="0" marB="0">
                    <a:lnL>
                      <a:noFill/>
                    </a:lnL>
                    <a:lnR>
                      <a:noFill/>
                    </a:lnR>
                    <a:lnT>
                      <a:noFill/>
                    </a:lnT>
                    <a:lnB>
                      <a:noFill/>
                    </a:lnB>
                    <a:solidFill>
                      <a:srgbClr val="DD7E6B"/>
                    </a:solidFill>
                  </a:tcPr>
                </a:tc>
                <a:tc>
                  <a:txBody>
                    <a:bodyPr/>
                    <a:lstStyle/>
                    <a:p>
                      <a:pPr algn="ctr" rtl="0" fontAlgn="t"/>
                      <a:r>
                        <a:rPr lang="cs-CZ" sz="1400" b="0" i="0" u="none" strike="noStrike">
                          <a:solidFill>
                            <a:schemeClr val="tx1">
                              <a:lumMod val="65000"/>
                              <a:lumOff val="35000"/>
                            </a:schemeClr>
                          </a:solidFill>
                          <a:effectLst/>
                          <a:latin typeface="Calibri" panose="020F0502020204030204" pitchFamily="34" charset="0"/>
                        </a:rPr>
                        <a:t>49</a:t>
                      </a:r>
                    </a:p>
                  </a:txBody>
                  <a:tcPr marL="0" marR="0" marT="0" marB="0">
                    <a:lnL>
                      <a:noFill/>
                    </a:lnL>
                    <a:lnR w="6350" cap="flat" cmpd="sng" algn="ctr">
                      <a:solidFill>
                        <a:srgbClr val="000000"/>
                      </a:solidFill>
                      <a:prstDash val="solid"/>
                      <a:round/>
                      <a:headEnd type="none" w="med" len="med"/>
                      <a:tailEnd type="none" w="med" len="med"/>
                    </a:lnR>
                    <a:lnT>
                      <a:noFill/>
                    </a:lnT>
                    <a:lnB>
                      <a:noFill/>
                    </a:lnB>
                    <a:solidFill>
                      <a:srgbClr val="DD7E6B"/>
                    </a:solidFill>
                  </a:tcPr>
                </a:tc>
                <a:extLst>
                  <a:ext uri="{0D108BD9-81ED-4DB2-BD59-A6C34878D82A}">
                    <a16:rowId xmlns:a16="http://schemas.microsoft.com/office/drawing/2014/main" val="391649630"/>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E5CD"/>
                    </a:solidFill>
                  </a:tcPr>
                </a:tc>
                <a:tc>
                  <a:txBody>
                    <a:bodyPr/>
                    <a:lstStyle/>
                    <a:p>
                      <a:pPr algn="l" rtl="0" fontAlgn="b"/>
                      <a:r>
                        <a:rPr lang="pt-BR" sz="1400" b="0" i="0" u="none" strike="noStrike" dirty="0">
                          <a:solidFill>
                            <a:schemeClr val="tx1">
                              <a:lumMod val="65000"/>
                              <a:lumOff val="35000"/>
                            </a:schemeClr>
                          </a:solidFill>
                          <a:effectLst/>
                          <a:latin typeface="Calibri" panose="020F0502020204030204" pitchFamily="34" charset="0"/>
                        </a:rPr>
                        <a:t>Nové tramvajové tratě - příprava a realizace</a:t>
                      </a:r>
                    </a:p>
                  </a:txBody>
                  <a:tcPr marL="0" marR="0" marT="0" marB="0" anchor="b">
                    <a:lnL>
                      <a:noFill/>
                    </a:lnL>
                    <a:lnR>
                      <a:noFill/>
                    </a:lnR>
                    <a:lnT>
                      <a:noFill/>
                    </a:lnT>
                    <a:lnB>
                      <a:noFill/>
                    </a:lnB>
                    <a:solidFill>
                      <a:srgbClr val="FCE5CD"/>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6,9</a:t>
                      </a:r>
                    </a:p>
                  </a:txBody>
                  <a:tcPr marL="0" marR="0" marT="0" marB="0" anchor="b">
                    <a:lnL>
                      <a:noFill/>
                    </a:lnL>
                    <a:lnR>
                      <a:noFill/>
                    </a:lnR>
                    <a:lnT>
                      <a:noFill/>
                    </a:lnT>
                    <a:lnB>
                      <a:noFill/>
                    </a:lnB>
                    <a:solidFill>
                      <a:srgbClr val="FCE5CD"/>
                    </a:solidFill>
                  </a:tcPr>
                </a:tc>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CE5CD"/>
                    </a:solidFill>
                  </a:tcPr>
                </a:tc>
                <a:extLst>
                  <a:ext uri="{0D108BD9-81ED-4DB2-BD59-A6C34878D82A}">
                    <a16:rowId xmlns:a16="http://schemas.microsoft.com/office/drawing/2014/main" val="92285313"/>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9CB9C"/>
                    </a:solidFill>
                  </a:tcPr>
                </a:tc>
                <a:tc>
                  <a:txBody>
                    <a:bodyPr/>
                    <a:lstStyle/>
                    <a:p>
                      <a:pPr algn="l" rtl="0" fontAlgn="b"/>
                      <a:r>
                        <a:rPr lang="cs-CZ" sz="1400" b="0" i="0" u="none" strike="noStrike" dirty="0">
                          <a:solidFill>
                            <a:schemeClr val="tx1">
                              <a:lumMod val="65000"/>
                              <a:lumOff val="35000"/>
                            </a:schemeClr>
                          </a:solidFill>
                          <a:effectLst/>
                          <a:latin typeface="Calibri" panose="020F0502020204030204" pitchFamily="34" charset="0"/>
                        </a:rPr>
                        <a:t>Rekonstrukce ulic, odstranění bariér a zatraktivnění veřejného prostoru</a:t>
                      </a:r>
                    </a:p>
                  </a:txBody>
                  <a:tcPr marL="0" marR="0" marT="0" marB="0" anchor="b">
                    <a:lnL>
                      <a:noFill/>
                    </a:lnL>
                    <a:lnR>
                      <a:noFill/>
                    </a:lnR>
                    <a:lnT>
                      <a:noFill/>
                    </a:lnT>
                    <a:lnB>
                      <a:noFill/>
                    </a:lnB>
                    <a:solidFill>
                      <a:srgbClr val="F9CB9C"/>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4</a:t>
                      </a:r>
                    </a:p>
                  </a:txBody>
                  <a:tcPr marL="0" marR="0" marT="0" marB="0" anchor="b">
                    <a:lnL>
                      <a:noFill/>
                    </a:lnL>
                    <a:lnR>
                      <a:noFill/>
                    </a:lnR>
                    <a:lnT>
                      <a:noFill/>
                    </a:lnT>
                    <a:lnB>
                      <a:noFill/>
                    </a:lnB>
                    <a:solidFill>
                      <a:srgbClr val="F9CB9C"/>
                    </a:solidFill>
                  </a:tcPr>
                </a:tc>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9CB9C"/>
                    </a:solidFill>
                  </a:tcPr>
                </a:tc>
                <a:extLst>
                  <a:ext uri="{0D108BD9-81ED-4DB2-BD59-A6C34878D82A}">
                    <a16:rowId xmlns:a16="http://schemas.microsoft.com/office/drawing/2014/main" val="532286650"/>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9EAD3"/>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Nové celoměstsky významné stezky pro chodce a cyklisty (v centru města)</a:t>
                      </a:r>
                    </a:p>
                  </a:txBody>
                  <a:tcPr marL="0" marR="0" marT="0" marB="0" anchor="b">
                    <a:lnL>
                      <a:noFill/>
                    </a:lnL>
                    <a:lnR>
                      <a:noFill/>
                    </a:lnR>
                    <a:lnT>
                      <a:noFill/>
                    </a:lnT>
                    <a:lnB>
                      <a:noFill/>
                    </a:lnB>
                    <a:solidFill>
                      <a:srgbClr val="D9EAD3"/>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a:t>
                      </a:r>
                    </a:p>
                  </a:txBody>
                  <a:tcPr marL="0" marR="0" marT="0" marB="0" anchor="b">
                    <a:lnL>
                      <a:noFill/>
                    </a:lnL>
                    <a:lnR>
                      <a:noFill/>
                    </a:lnR>
                    <a:lnT>
                      <a:noFill/>
                    </a:lnT>
                    <a:lnB>
                      <a:noFill/>
                    </a:lnB>
                    <a:solidFill>
                      <a:srgbClr val="D9EAD3"/>
                    </a:solidFill>
                  </a:tcPr>
                </a:tc>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9EAD3"/>
                    </a:solidFill>
                  </a:tcPr>
                </a:tc>
                <a:extLst>
                  <a:ext uri="{0D108BD9-81ED-4DB2-BD59-A6C34878D82A}">
                    <a16:rowId xmlns:a16="http://schemas.microsoft.com/office/drawing/2014/main" val="1797957223"/>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9EAD3"/>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Nové celoměstsky významné stezky pro chodce a cyklisty (ostatní)</a:t>
                      </a:r>
                    </a:p>
                  </a:txBody>
                  <a:tcPr marL="0" marR="0" marT="0" marB="0" anchor="b">
                    <a:lnL>
                      <a:noFill/>
                    </a:lnL>
                    <a:lnR>
                      <a:noFill/>
                    </a:lnR>
                    <a:lnT>
                      <a:noFill/>
                    </a:lnT>
                    <a:lnB>
                      <a:noFill/>
                    </a:lnB>
                    <a:solidFill>
                      <a:srgbClr val="D9EAD3"/>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0,8</a:t>
                      </a:r>
                    </a:p>
                  </a:txBody>
                  <a:tcPr marL="0" marR="0" marT="0" marB="0" anchor="b">
                    <a:lnL>
                      <a:noFill/>
                    </a:lnL>
                    <a:lnR>
                      <a:noFill/>
                    </a:lnR>
                    <a:lnT>
                      <a:noFill/>
                    </a:lnT>
                    <a:lnB>
                      <a:noFill/>
                    </a:lnB>
                    <a:solidFill>
                      <a:srgbClr val="D9EAD3"/>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9EAD3"/>
                    </a:solidFill>
                  </a:tcPr>
                </a:tc>
                <a:extLst>
                  <a:ext uri="{0D108BD9-81ED-4DB2-BD59-A6C34878D82A}">
                    <a16:rowId xmlns:a16="http://schemas.microsoft.com/office/drawing/2014/main" val="1032792433"/>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9DAF8"/>
                    </a:solidFill>
                  </a:tcPr>
                </a:tc>
                <a:tc>
                  <a:txBody>
                    <a:bodyPr/>
                    <a:lstStyle/>
                    <a:p>
                      <a:pPr algn="l" rtl="0" fontAlgn="b"/>
                      <a:r>
                        <a:rPr lang="pl-PL" sz="1400" b="0" i="0" u="none" strike="noStrike">
                          <a:solidFill>
                            <a:schemeClr val="tx1">
                              <a:lumMod val="65000"/>
                              <a:lumOff val="35000"/>
                            </a:schemeClr>
                          </a:solidFill>
                          <a:effectLst/>
                          <a:latin typeface="Calibri" panose="020F0502020204030204" pitchFamily="34" charset="0"/>
                        </a:rPr>
                        <a:t>Nabíjecí infrastruktura pro trolejbusy a elektrobusy</a:t>
                      </a:r>
                    </a:p>
                  </a:txBody>
                  <a:tcPr marL="0" marR="0" marT="0" marB="0" anchor="b">
                    <a:lnL>
                      <a:noFill/>
                    </a:lnL>
                    <a:lnR>
                      <a:noFill/>
                    </a:lnR>
                    <a:lnT>
                      <a:noFill/>
                    </a:lnT>
                    <a:lnB>
                      <a:noFill/>
                    </a:lnB>
                    <a:solidFill>
                      <a:srgbClr val="C9DAF8"/>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2,2</a:t>
                      </a:r>
                    </a:p>
                  </a:txBody>
                  <a:tcPr marL="0" marR="0" marT="0" marB="0" anchor="b">
                    <a:lnL>
                      <a:noFill/>
                    </a:lnL>
                    <a:lnR>
                      <a:noFill/>
                    </a:lnR>
                    <a:lnT>
                      <a:noFill/>
                    </a:lnT>
                    <a:lnB>
                      <a:noFill/>
                    </a:lnB>
                    <a:solidFill>
                      <a:srgbClr val="C9DAF8"/>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9DAF8"/>
                    </a:solidFill>
                  </a:tcPr>
                </a:tc>
                <a:extLst>
                  <a:ext uri="{0D108BD9-81ED-4DB2-BD59-A6C34878D82A}">
                    <a16:rowId xmlns:a16="http://schemas.microsoft.com/office/drawing/2014/main" val="788172903"/>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FC5E8"/>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Nové mosty </a:t>
                      </a:r>
                    </a:p>
                  </a:txBody>
                  <a:tcPr marL="0" marR="0" marT="0" marB="0" anchor="b">
                    <a:lnL>
                      <a:noFill/>
                    </a:lnL>
                    <a:lnR>
                      <a:noFill/>
                    </a:lnR>
                    <a:lnT>
                      <a:noFill/>
                    </a:lnT>
                    <a:lnB>
                      <a:noFill/>
                    </a:lnB>
                    <a:solidFill>
                      <a:srgbClr val="9FC5E8"/>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1,6</a:t>
                      </a:r>
                    </a:p>
                  </a:txBody>
                  <a:tcPr marL="0" marR="0" marT="0" marB="0" anchor="b">
                    <a:lnL>
                      <a:noFill/>
                    </a:lnL>
                    <a:lnR>
                      <a:noFill/>
                    </a:lnR>
                    <a:lnT>
                      <a:noFill/>
                    </a:lnT>
                    <a:lnB>
                      <a:noFill/>
                    </a:lnB>
                    <a:solidFill>
                      <a:srgbClr val="9FC5E8"/>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FC5E8"/>
                    </a:solidFill>
                  </a:tcPr>
                </a:tc>
                <a:extLst>
                  <a:ext uri="{0D108BD9-81ED-4DB2-BD59-A6C34878D82A}">
                    <a16:rowId xmlns:a16="http://schemas.microsoft.com/office/drawing/2014/main" val="2775344771"/>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FC5E8"/>
                    </a:solidFill>
                  </a:tcPr>
                </a:tc>
                <a:tc>
                  <a:txBody>
                    <a:bodyPr/>
                    <a:lstStyle/>
                    <a:p>
                      <a:pPr algn="l" rtl="0" fontAlgn="b"/>
                      <a:r>
                        <a:rPr lang="cs-CZ" sz="1400" b="0" i="0" u="none" strike="noStrike" dirty="0">
                          <a:solidFill>
                            <a:schemeClr val="tx1">
                              <a:lumMod val="65000"/>
                              <a:lumOff val="35000"/>
                            </a:schemeClr>
                          </a:solidFill>
                          <a:effectLst/>
                          <a:latin typeface="Calibri" panose="020F0502020204030204" pitchFamily="34" charset="0"/>
                        </a:rPr>
                        <a:t>Pražský okruh (kompenzační opatření)</a:t>
                      </a:r>
                    </a:p>
                  </a:txBody>
                  <a:tcPr marL="0" marR="0" marT="0" marB="0" anchor="b">
                    <a:lnL>
                      <a:noFill/>
                    </a:lnL>
                    <a:lnR>
                      <a:noFill/>
                    </a:lnR>
                    <a:lnT>
                      <a:noFill/>
                    </a:lnT>
                    <a:lnB>
                      <a:noFill/>
                    </a:lnB>
                    <a:solidFill>
                      <a:srgbClr val="9FC5E8"/>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2,4</a:t>
                      </a:r>
                    </a:p>
                  </a:txBody>
                  <a:tcPr marL="0" marR="0" marT="0" marB="0" anchor="b">
                    <a:lnL>
                      <a:noFill/>
                    </a:lnL>
                    <a:lnR>
                      <a:noFill/>
                    </a:lnR>
                    <a:lnT>
                      <a:noFill/>
                    </a:lnT>
                    <a:lnB>
                      <a:noFill/>
                    </a:lnB>
                    <a:solidFill>
                      <a:srgbClr val="9FC5E8"/>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9FC5E8"/>
                    </a:solidFill>
                  </a:tcPr>
                </a:tc>
                <a:extLst>
                  <a:ext uri="{0D108BD9-81ED-4DB2-BD59-A6C34878D82A}">
                    <a16:rowId xmlns:a16="http://schemas.microsoft.com/office/drawing/2014/main" val="4233706629"/>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4CCCC"/>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Rozvoj telematiky (např. řízení tunelů, křižovatek a další)</a:t>
                      </a:r>
                    </a:p>
                  </a:txBody>
                  <a:tcPr marL="0" marR="0" marT="0" marB="0" anchor="b">
                    <a:lnL>
                      <a:noFill/>
                    </a:lnL>
                    <a:lnR>
                      <a:noFill/>
                    </a:lnR>
                    <a:lnT>
                      <a:noFill/>
                    </a:lnT>
                    <a:lnB>
                      <a:noFill/>
                    </a:lnB>
                    <a:solidFill>
                      <a:srgbClr val="F4CCCC"/>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1,3</a:t>
                      </a:r>
                    </a:p>
                  </a:txBody>
                  <a:tcPr marL="0" marR="0" marT="0" marB="0" anchor="b">
                    <a:lnL>
                      <a:noFill/>
                    </a:lnL>
                    <a:lnR>
                      <a:noFill/>
                    </a:lnR>
                    <a:lnT>
                      <a:noFill/>
                    </a:lnT>
                    <a:lnB>
                      <a:noFill/>
                    </a:lnB>
                    <a:solidFill>
                      <a:srgbClr val="F4CCCC"/>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4CCCC"/>
                    </a:solidFill>
                  </a:tcPr>
                </a:tc>
                <a:extLst>
                  <a:ext uri="{0D108BD9-81ED-4DB2-BD59-A6C34878D82A}">
                    <a16:rowId xmlns:a16="http://schemas.microsoft.com/office/drawing/2014/main" val="962479129"/>
                  </a:ext>
                </a:extLst>
              </a:tr>
              <a:tr h="242967">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3F3F3"/>
                    </a:solidFill>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Rekonstrukce stávající dopravní infrastruktury a technického vybavení podle aktuálních standardů </a:t>
                      </a:r>
                    </a:p>
                  </a:txBody>
                  <a:tcPr marL="0" marR="0" marT="0" marB="0" anchor="b">
                    <a:lnL>
                      <a:noFill/>
                    </a:lnL>
                    <a:lnR>
                      <a:noFill/>
                    </a:lnR>
                    <a:lnT>
                      <a:noFill/>
                    </a:lnT>
                    <a:lnB>
                      <a:noFill/>
                    </a:lnB>
                    <a:solidFill>
                      <a:srgbClr val="F3F3F3"/>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12,4</a:t>
                      </a:r>
                    </a:p>
                  </a:txBody>
                  <a:tcPr marL="0" marR="0" marT="0" marB="0" anchor="b">
                    <a:lnL>
                      <a:noFill/>
                    </a:lnL>
                    <a:lnR>
                      <a:noFill/>
                    </a:lnR>
                    <a:lnT>
                      <a:noFill/>
                    </a:lnT>
                    <a:lnB>
                      <a:noFill/>
                    </a:lnB>
                    <a:solidFill>
                      <a:srgbClr val="F3F3F3"/>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3F3F3"/>
                    </a:solidFill>
                  </a:tcPr>
                </a:tc>
                <a:extLst>
                  <a:ext uri="{0D108BD9-81ED-4DB2-BD59-A6C34878D82A}">
                    <a16:rowId xmlns:a16="http://schemas.microsoft.com/office/drawing/2014/main" val="709948241"/>
                  </a:ext>
                </a:extLst>
              </a:tr>
              <a:tr h="256125">
                <a:tc>
                  <a:txBody>
                    <a:bodyPr/>
                    <a:lstStyle/>
                    <a:p>
                      <a:pPr algn="l" fontAlgn="b"/>
                      <a:r>
                        <a:rPr lang="cs-CZ" sz="1400" b="0" i="0" u="none" strike="noStrike">
                          <a:solidFill>
                            <a:schemeClr val="tx1">
                              <a:lumMod val="65000"/>
                              <a:lumOff val="35000"/>
                            </a:schemeClr>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cs-CZ" sz="1400" b="0" i="0" u="none" strike="noStrike" dirty="0">
                          <a:solidFill>
                            <a:schemeClr val="tx1">
                              <a:lumMod val="65000"/>
                              <a:lumOff val="35000"/>
                            </a:schemeClr>
                          </a:solidFill>
                          <a:effectLst/>
                          <a:latin typeface="Calibri" panose="020F0502020204030204" pitchFamily="34" charset="0"/>
                        </a:rPr>
                        <a:t>Ostatní opatření</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266422"/>
                  </a:ext>
                </a:extLst>
              </a:tr>
              <a:tr h="256125">
                <a:tc>
                  <a:txBody>
                    <a:bodyPr/>
                    <a:lstStyle/>
                    <a:p>
                      <a:pPr algn="ctr" rtl="0" fontAlgn="b"/>
                      <a:r>
                        <a:rPr lang="cs-CZ" sz="1400" b="0" i="0" u="none" strike="noStrike">
                          <a:solidFill>
                            <a:schemeClr val="tx1">
                              <a:lumMod val="65000"/>
                              <a:lumOff val="35000"/>
                            </a:schemeClr>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9DAF8"/>
                    </a:solidFill>
                  </a:tcPr>
                </a:tc>
                <a:tc>
                  <a:txBody>
                    <a:bodyPr/>
                    <a:lstStyle/>
                    <a:p>
                      <a:pPr algn="l" rtl="0" fontAlgn="b"/>
                      <a:r>
                        <a:rPr lang="cs-CZ" sz="1400" b="0" i="0" u="none" strike="noStrike" dirty="0">
                          <a:solidFill>
                            <a:schemeClr val="tx1">
                              <a:lumMod val="65000"/>
                              <a:lumOff val="35000"/>
                            </a:schemeClr>
                          </a:solidFill>
                          <a:effectLst/>
                          <a:latin typeface="Calibri" panose="020F0502020204030204" pitchFamily="34" charset="0"/>
                        </a:rPr>
                        <a:t>Výměna vozového parku DPP a dalších dopravců za energeticky a uhlíkově úsporný</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9DAF8"/>
                    </a:solidFill>
                  </a:tcPr>
                </a:tc>
                <a:tc>
                  <a:txBody>
                    <a:bodyPr/>
                    <a:lstStyle/>
                    <a:p>
                      <a:pPr lvl="0" algn="ctr" rtl="0" fontAlgn="b"/>
                      <a:r>
                        <a:rPr lang="cs-CZ" sz="1400" b="0" i="0" u="none" strike="noStrike" dirty="0">
                          <a:solidFill>
                            <a:schemeClr val="tx1">
                              <a:lumMod val="65000"/>
                              <a:lumOff val="35000"/>
                            </a:schemeClr>
                          </a:solidFill>
                          <a:effectLst/>
                          <a:latin typeface="Calibri" panose="020F0502020204030204" pitchFamily="34" charset="0"/>
                        </a:rPr>
                        <a:t>3,3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9DAF8"/>
                    </a:solidFill>
                  </a:tcPr>
                </a:tc>
                <a:tc>
                  <a:txBody>
                    <a:bodyPr/>
                    <a:lstStyle/>
                    <a:p>
                      <a:pPr algn="ctr" rtl="0" fontAlgn="b"/>
                      <a:r>
                        <a:rPr lang="cs-CZ" sz="1400" b="0" i="0" u="none" strike="noStrike" dirty="0">
                          <a:solidFill>
                            <a:schemeClr val="tx1">
                              <a:lumMod val="65000"/>
                              <a:lumOff val="35000"/>
                            </a:schemeClr>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9DAF8"/>
                    </a:solidFill>
                  </a:tcPr>
                </a:tc>
                <a:extLst>
                  <a:ext uri="{0D108BD9-81ED-4DB2-BD59-A6C34878D82A}">
                    <a16:rowId xmlns:a16="http://schemas.microsoft.com/office/drawing/2014/main" val="2664923450"/>
                  </a:ext>
                </a:extLst>
              </a:tr>
              <a:tr h="256125">
                <a:tc>
                  <a:txBody>
                    <a:bodyPr/>
                    <a:lstStyle/>
                    <a:p>
                      <a:pPr algn="ctr" rtl="0" fontAlgn="b"/>
                      <a:endParaRPr lang="cs-CZ" sz="1400" b="0" i="1" u="none" strike="noStrike" dirty="0">
                        <a:solidFill>
                          <a:schemeClr val="tx1">
                            <a:lumMod val="65000"/>
                            <a:lumOff val="35000"/>
                          </a:schemeClr>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cs-CZ" sz="1400" b="0" i="1" u="none" strike="noStrike">
                          <a:solidFill>
                            <a:schemeClr val="tx1">
                              <a:lumMod val="65000"/>
                              <a:lumOff val="35000"/>
                            </a:schemeClr>
                          </a:solidFill>
                          <a:effectLst/>
                          <a:latin typeface="Calibri" panose="020F0502020204030204" pitchFamily="34" charset="0"/>
                        </a:rPr>
                        <a:t>Běžné náklady na PID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lvl="0" algn="ctr" rtl="0" fontAlgn="b"/>
                      <a:r>
                        <a:rPr lang="cs-CZ" sz="1400" b="0" i="1" u="none" strike="noStrike" dirty="0">
                          <a:solidFill>
                            <a:schemeClr val="tx1">
                              <a:lumMod val="65000"/>
                              <a:lumOff val="35000"/>
                            </a:schemeClr>
                          </a:solidFill>
                          <a:effectLst/>
                          <a:latin typeface="Calibri" panose="020F0502020204030204" pitchFamily="34"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chemeClr val="tx1">
                              <a:lumMod val="65000"/>
                              <a:lumOff val="35000"/>
                            </a:schemeClr>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827092"/>
                  </a:ext>
                </a:extLst>
              </a:tr>
              <a:tr h="301387">
                <a:tc>
                  <a:txBody>
                    <a:bodyPr/>
                    <a:lstStyle/>
                    <a:p>
                      <a:pPr algn="l" fontAlgn="b"/>
                      <a:r>
                        <a:rPr lang="cs-CZ" sz="1400" b="0" i="0" u="none" strike="noStrike">
                          <a:solidFill>
                            <a:schemeClr val="tx1">
                              <a:lumMod val="65000"/>
                              <a:lumOff val="35000"/>
                            </a:schemeClr>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cs-CZ" sz="1400" b="0" i="0" u="none" strike="noStrike">
                          <a:solidFill>
                            <a:schemeClr val="tx1">
                              <a:lumMod val="65000"/>
                              <a:lumOff val="35000"/>
                            </a:schemeClr>
                          </a:solidFill>
                          <a:effectLst/>
                          <a:latin typeface="Calibri" panose="020F0502020204030204" pitchFamily="34" charset="0"/>
                        </a:rPr>
                        <a:t>Celkem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rtl="0" fontAlgn="b"/>
                      <a:r>
                        <a:rPr lang="cs-CZ" sz="1400" b="1" i="0" u="none" strike="noStrike" dirty="0">
                          <a:solidFill>
                            <a:schemeClr val="tx1">
                              <a:lumMod val="65000"/>
                              <a:lumOff val="35000"/>
                            </a:schemeClr>
                          </a:solidFill>
                          <a:effectLst/>
                          <a:latin typeface="Calibri" panose="020F0502020204030204" pitchFamily="34" charset="0"/>
                        </a:rPr>
                        <a:t>134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chemeClr val="tx1">
                              <a:lumMod val="65000"/>
                              <a:lumOff val="35000"/>
                            </a:schemeClr>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925016"/>
                  </a:ext>
                </a:extLst>
              </a:tr>
            </a:tbl>
          </a:graphicData>
        </a:graphic>
      </p:graphicFrame>
      <p:sp>
        <p:nvSpPr>
          <p:cNvPr id="2" name="TextovéPole 1">
            <a:extLst>
              <a:ext uri="{FF2B5EF4-FFF2-40B4-BE49-F238E27FC236}">
                <a16:creationId xmlns:a16="http://schemas.microsoft.com/office/drawing/2014/main" id="{446D09BF-C39B-438A-8BE9-ACAD045A5044}"/>
              </a:ext>
            </a:extLst>
          </p:cNvPr>
          <p:cNvSpPr txBox="1"/>
          <p:nvPr/>
        </p:nvSpPr>
        <p:spPr>
          <a:xfrm>
            <a:off x="107504" y="6550223"/>
            <a:ext cx="8774727" cy="276999"/>
          </a:xfrm>
          <a:prstGeom prst="rect">
            <a:avLst/>
          </a:prstGeom>
          <a:noFill/>
        </p:spPr>
        <p:txBody>
          <a:bodyPr wrap="square" rtlCol="0">
            <a:spAutoFit/>
          </a:bodyPr>
          <a:lstStyle/>
          <a:p>
            <a:r>
              <a:rPr lang="cs-CZ" sz="1200" dirty="0">
                <a:solidFill>
                  <a:schemeClr val="tx1">
                    <a:lumMod val="50000"/>
                    <a:lumOff val="50000"/>
                  </a:schemeClr>
                </a:solidFill>
              </a:rPr>
              <a:t>*Struktura vychází z platného Plánu udržitelné mobility</a:t>
            </a:r>
          </a:p>
        </p:txBody>
      </p:sp>
    </p:spTree>
    <p:extLst>
      <p:ext uri="{BB962C8B-B14F-4D97-AF65-F5344CB8AC3E}">
        <p14:creationId xmlns:p14="http://schemas.microsoft.com/office/powerpoint/2010/main" val="180385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t>V AP</a:t>
            </a:r>
            <a:r>
              <a:rPr lang="cs-CZ" sz="1400" dirty="0"/>
              <a:t>2024-2026</a:t>
            </a:r>
            <a:r>
              <a:rPr lang="cs-CZ" dirty="0"/>
              <a:t>: 1. Rozvoj hromadné dopravy</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p:txBody>
          <a:bodyPr>
            <a:noAutofit/>
          </a:bodyPr>
          <a:lstStyle/>
          <a:p>
            <a:pPr marL="285750" indent="-285750">
              <a:buFont typeface="Arial" panose="020B0604020202020204" pitchFamily="34" charset="0"/>
              <a:buChar char="•"/>
            </a:pPr>
            <a:r>
              <a:rPr lang="cs-CZ" dirty="0">
                <a:latin typeface="+mj-lt"/>
              </a:rPr>
              <a:t>Metro D</a:t>
            </a:r>
          </a:p>
          <a:p>
            <a:pPr marL="285750" indent="-285750">
              <a:buFont typeface="Arial" panose="020B0604020202020204" pitchFamily="34" charset="0"/>
              <a:buChar char="•"/>
            </a:pPr>
            <a:r>
              <a:rPr lang="cs-CZ" dirty="0">
                <a:latin typeface="+mj-lt"/>
              </a:rPr>
              <a:t>Automatizace metra C </a:t>
            </a:r>
          </a:p>
          <a:p>
            <a:pPr marL="285750" indent="-285750">
              <a:buFont typeface="Arial" panose="020B0604020202020204" pitchFamily="34" charset="0"/>
              <a:buChar char="•"/>
            </a:pPr>
            <a:r>
              <a:rPr lang="cs-CZ" dirty="0">
                <a:latin typeface="+mj-lt"/>
              </a:rPr>
              <a:t>Nové TRAM tratě:</a:t>
            </a:r>
          </a:p>
          <a:p>
            <a:pPr marL="285750" indent="-285750">
              <a:buFont typeface="Arial" panose="020B0604020202020204" pitchFamily="34" charset="0"/>
              <a:buChar char="•"/>
            </a:pPr>
            <a:endParaRPr lang="cs-CZ" dirty="0">
              <a:latin typeface="+mj-lt"/>
            </a:endParaRPr>
          </a:p>
          <a:p>
            <a:pPr marL="285750" indent="-285750">
              <a:buFont typeface="Arial" panose="020B0604020202020204" pitchFamily="34" charset="0"/>
              <a:buChar char="•"/>
            </a:pPr>
            <a:r>
              <a:rPr lang="cs-CZ" dirty="0">
                <a:latin typeface="+mj-lt"/>
              </a:rPr>
              <a:t>Příprava dalších TRAM tratí </a:t>
            </a:r>
            <a:r>
              <a:rPr lang="cs-CZ" i="1" dirty="0">
                <a:latin typeface="+mj-lt"/>
              </a:rPr>
              <a:t>(viz dále)</a:t>
            </a:r>
          </a:p>
          <a:p>
            <a:pPr marL="285750" indent="-285750">
              <a:buFont typeface="Arial" panose="020B0604020202020204" pitchFamily="34" charset="0"/>
              <a:buChar char="•"/>
            </a:pPr>
            <a:r>
              <a:rPr lang="cs-CZ" dirty="0">
                <a:latin typeface="+mj-lt"/>
              </a:rPr>
              <a:t>Dvorecký most</a:t>
            </a:r>
          </a:p>
          <a:p>
            <a:pPr marL="285750" indent="-285750">
              <a:buFont typeface="Arial" panose="020B0604020202020204" pitchFamily="34" charset="0"/>
              <a:buChar char="•"/>
            </a:pPr>
            <a:r>
              <a:rPr lang="cs-CZ" dirty="0">
                <a:latin typeface="+mj-lt"/>
              </a:rPr>
              <a:t>Terminál Smíchovské nádraží</a:t>
            </a:r>
          </a:p>
          <a:p>
            <a:pPr marL="285750" indent="-285750">
              <a:buFont typeface="Arial" panose="020B0604020202020204" pitchFamily="34" charset="0"/>
              <a:buChar char="•"/>
            </a:pPr>
            <a:r>
              <a:rPr lang="cs-CZ" dirty="0">
                <a:latin typeface="+mj-lt"/>
              </a:rPr>
              <a:t>Bezbariérové zpřístupnění stanic metra Flora, Pražského povstání, Kačerov</a:t>
            </a:r>
          </a:p>
          <a:p>
            <a:pPr marL="285750" indent="-285750">
              <a:buFont typeface="Arial" panose="020B0604020202020204" pitchFamily="34" charset="0"/>
              <a:buChar char="•"/>
            </a:pPr>
            <a:r>
              <a:rPr lang="cs-CZ" dirty="0">
                <a:latin typeface="+mj-lt"/>
              </a:rPr>
              <a:t>Balíčky: Zlepšení infrastruktury MHD, jednotný informační systém, program vybavení přestupních bodů, … </a:t>
            </a:r>
          </a:p>
          <a:p>
            <a:pPr marL="285750" indent="-285750">
              <a:buFont typeface="Arial" panose="020B0604020202020204" pitchFamily="34" charset="0"/>
              <a:buChar char="•"/>
            </a:pPr>
            <a:r>
              <a:rPr lang="pl-PL" dirty="0">
                <a:latin typeface="+mj-lt"/>
              </a:rPr>
              <a:t>Nabíjecí infrastruktura pro trolejbusy a elektrobusy </a:t>
            </a:r>
            <a:r>
              <a:rPr lang="pl-PL" i="1" dirty="0">
                <a:latin typeface="+mj-lt"/>
              </a:rPr>
              <a:t>(s dotacemi EU)</a:t>
            </a:r>
          </a:p>
          <a:p>
            <a:r>
              <a:rPr lang="cs-CZ" i="1" dirty="0">
                <a:solidFill>
                  <a:srgbClr val="00A99D"/>
                </a:solidFill>
                <a:latin typeface="+mj-lt"/>
              </a:rPr>
              <a:t>V provozní části P+ (nákladech na PID): </a:t>
            </a:r>
          </a:p>
          <a:p>
            <a:pPr marL="285750" indent="-285750">
              <a:buFont typeface="Arial" panose="020B0604020202020204" pitchFamily="34" charset="0"/>
              <a:buChar char="•"/>
            </a:pPr>
            <a:r>
              <a:rPr lang="cs-CZ" dirty="0">
                <a:latin typeface="+mj-lt"/>
              </a:rPr>
              <a:t>Výměna vozového parku DPP a dalších dopravců za energeticky a uhlíkově úsporný </a:t>
            </a:r>
            <a:r>
              <a:rPr lang="cs-CZ" i="1" dirty="0">
                <a:latin typeface="+mj-lt"/>
              </a:rPr>
              <a:t>(s dotacemi EU)</a:t>
            </a:r>
          </a:p>
          <a:p>
            <a:pPr marL="285750" indent="-285750">
              <a:buFont typeface="Arial" panose="020B0604020202020204" pitchFamily="34" charset="0"/>
              <a:buChar char="•"/>
            </a:pPr>
            <a:r>
              <a:rPr lang="cs-CZ" dirty="0">
                <a:latin typeface="+mj-lt"/>
              </a:rPr>
              <a:t>Posílené železniční linky, pořízení větších železničních vozidel</a:t>
            </a:r>
          </a:p>
        </p:txBody>
      </p:sp>
      <p:graphicFrame>
        <p:nvGraphicFramePr>
          <p:cNvPr id="6" name="Tabulka 5">
            <a:extLst>
              <a:ext uri="{FF2B5EF4-FFF2-40B4-BE49-F238E27FC236}">
                <a16:creationId xmlns:a16="http://schemas.microsoft.com/office/drawing/2014/main" id="{20304C81-79C8-4CB8-A627-91D73BB02B57}"/>
              </a:ext>
            </a:extLst>
          </p:cNvPr>
          <p:cNvGraphicFramePr>
            <a:graphicFrameLocks noGrp="1"/>
          </p:cNvGraphicFramePr>
          <p:nvPr>
            <p:extLst>
              <p:ext uri="{D42A27DB-BD31-4B8C-83A1-F6EECF244321}">
                <p14:modId xmlns:p14="http://schemas.microsoft.com/office/powerpoint/2010/main" val="1830268127"/>
              </p:ext>
            </p:extLst>
          </p:nvPr>
        </p:nvGraphicFramePr>
        <p:xfrm>
          <a:off x="4335338" y="1124744"/>
          <a:ext cx="4485134" cy="1988820"/>
        </p:xfrm>
        <a:graphic>
          <a:graphicData uri="http://schemas.openxmlformats.org/drawingml/2006/table">
            <a:tbl>
              <a:tblPr/>
              <a:tblGrid>
                <a:gridCol w="4485134">
                  <a:extLst>
                    <a:ext uri="{9D8B030D-6E8A-4147-A177-3AD203B41FA5}">
                      <a16:colId xmlns:a16="http://schemas.microsoft.com/office/drawing/2014/main" val="1886539050"/>
                    </a:ext>
                  </a:extLst>
                </a:gridCol>
              </a:tblGrid>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1" dirty="0">
                          <a:solidFill>
                            <a:srgbClr val="00A99D"/>
                          </a:solidFill>
                          <a:effectLst/>
                          <a:latin typeface="Calibri" panose="020F0502020204030204" pitchFamily="34" charset="0"/>
                        </a:rPr>
                        <a:t>Tramvajové tratě v pokročilém stádiu přípravy nebo před realizací</a:t>
                      </a:r>
                      <a:endParaRPr lang="cs-CZ" sz="1200" b="0" dirty="0">
                        <a:solidFill>
                          <a:srgbClr val="00A99D"/>
                        </a:solidFill>
                        <a:effectLst/>
                        <a:latin typeface="Calibri" panose="020F0502020204030204" pitchFamily="34" charset="0"/>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115014113"/>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Pankrác </a:t>
                      </a:r>
                      <a:r>
                        <a:rPr lang="cs-CZ" sz="1200" b="0" dirty="0">
                          <a:solidFill>
                            <a:srgbClr val="FF0000"/>
                          </a:solidFill>
                          <a:effectLst/>
                          <a:latin typeface="Calibri" panose="020F0502020204030204" pitchFamily="34" charset="0"/>
                        </a:rPr>
                        <a:t>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463085488"/>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Počernická</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080450251"/>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Kobylisy – Bohnice </a:t>
                      </a:r>
                      <a:endParaRPr lang="cs-CZ" sz="1200" b="0" dirty="0">
                        <a:solidFill>
                          <a:srgbClr val="FF0000"/>
                        </a:solidFill>
                        <a:effectLst/>
                        <a:latin typeface="Calibri" panose="020F0502020204030204" pitchFamily="34" charset="0"/>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38441899"/>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dirty="0">
                          <a:solidFill>
                            <a:schemeClr val="tx1"/>
                          </a:solidFill>
                          <a:latin typeface="Calibri" panose="020F0502020204030204" pitchFamily="34" charset="0"/>
                        </a:rPr>
                        <a:t>Tramvajová trať Václavské náměstí (horní část VN)</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338244405"/>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a:t>
                      </a:r>
                      <a:r>
                        <a:rPr lang="cs-CZ" sz="1200" b="0" baseline="0" dirty="0">
                          <a:solidFill>
                            <a:schemeClr val="tx1"/>
                          </a:solidFill>
                          <a:effectLst/>
                          <a:latin typeface="Calibri" panose="020F0502020204030204" pitchFamily="34" charset="0"/>
                        </a:rPr>
                        <a:t> trať Muzeum (křiž. Vinohradská – Legerova)</a:t>
                      </a:r>
                      <a:endParaRPr lang="cs-CZ" sz="1200" b="0" dirty="0">
                        <a:solidFill>
                          <a:schemeClr val="tx1"/>
                        </a:solidFill>
                        <a:effectLst/>
                        <a:latin typeface="Calibri" panose="020F0502020204030204" pitchFamily="34" charset="0"/>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635354306"/>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Libuš – Nové</a:t>
                      </a:r>
                      <a:r>
                        <a:rPr lang="cs-CZ" sz="1200" b="0" baseline="0" dirty="0">
                          <a:solidFill>
                            <a:schemeClr val="tx1"/>
                          </a:solidFill>
                          <a:effectLst/>
                          <a:latin typeface="Calibri" panose="020F0502020204030204" pitchFamily="34" charset="0"/>
                        </a:rPr>
                        <a:t> Dvory</a:t>
                      </a:r>
                      <a:endParaRPr lang="cs-CZ" sz="1200" b="0" dirty="0">
                        <a:solidFill>
                          <a:schemeClr val="tx1"/>
                        </a:solidFill>
                        <a:effectLst/>
                        <a:latin typeface="Calibri" panose="020F0502020204030204" pitchFamily="34" charset="0"/>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12208261"/>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a:t>
                      </a:r>
                      <a:r>
                        <a:rPr lang="cs-CZ" sz="1200" b="0" dirty="0" err="1">
                          <a:solidFill>
                            <a:schemeClr val="tx1"/>
                          </a:solidFill>
                          <a:effectLst/>
                          <a:latin typeface="Calibri" panose="020F0502020204030204" pitchFamily="34" charset="0"/>
                        </a:rPr>
                        <a:t>Malovanka</a:t>
                      </a:r>
                      <a:r>
                        <a:rPr lang="cs-CZ" sz="1200" b="0" dirty="0">
                          <a:solidFill>
                            <a:schemeClr val="tx1"/>
                          </a:solidFill>
                          <a:effectLst/>
                          <a:latin typeface="Calibri" panose="020F0502020204030204" pitchFamily="34" charset="0"/>
                        </a:rPr>
                        <a:t> – Strahov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84923115"/>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Kobylisy – Zdiby</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76701502"/>
                  </a:ext>
                </a:extLst>
              </a:tr>
            </a:tbl>
          </a:graphicData>
        </a:graphic>
      </p:graphicFrame>
    </p:spTree>
    <p:extLst>
      <p:ext uri="{BB962C8B-B14F-4D97-AF65-F5344CB8AC3E}">
        <p14:creationId xmlns:p14="http://schemas.microsoft.com/office/powerpoint/2010/main" val="1157309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solidFill>
                  <a:schemeClr val="accent6"/>
                </a:solidFill>
              </a:rPr>
              <a:t>Mimo možnosti AP</a:t>
            </a:r>
            <a:r>
              <a:rPr lang="cs-CZ" sz="1400" dirty="0">
                <a:solidFill>
                  <a:schemeClr val="accent6"/>
                </a:solidFill>
              </a:rPr>
              <a:t>2024-2026</a:t>
            </a:r>
            <a:r>
              <a:rPr lang="cs-CZ" dirty="0">
                <a:solidFill>
                  <a:schemeClr val="accent6"/>
                </a:solidFill>
              </a:rPr>
              <a:t>: 1. Rozvoj hromadné dopravy</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p:txBody>
          <a:bodyPr>
            <a:noAutofit/>
          </a:bodyPr>
          <a:lstStyle/>
          <a:p>
            <a:r>
              <a:rPr lang="cs-CZ" dirty="0">
                <a:latin typeface="+mj-lt"/>
              </a:rPr>
              <a:t>Ale pokračující příprava dalších TRAM tratí</a:t>
            </a:r>
          </a:p>
          <a:p>
            <a:pPr marL="285750" indent="-285750">
              <a:buFont typeface="Arial" panose="020B0604020202020204" pitchFamily="34" charset="0"/>
              <a:buChar char="•"/>
            </a:pPr>
            <a:r>
              <a:rPr lang="cs-CZ" dirty="0">
                <a:latin typeface="+mj-lt"/>
              </a:rPr>
              <a:t>realizace po r. 2026:</a:t>
            </a:r>
          </a:p>
          <a:p>
            <a:endParaRPr lang="cs-CZ" dirty="0">
              <a:solidFill>
                <a:schemeClr val="tx1"/>
              </a:solidFill>
              <a:latin typeface="Calibri" panose="020F0502020204030204" pitchFamily="34" charset="0"/>
            </a:endParaRPr>
          </a:p>
          <a:p>
            <a:pPr marL="285750" indent="-285750">
              <a:buFont typeface="Arial" panose="020B0604020202020204" pitchFamily="34" charset="0"/>
              <a:buChar char="•"/>
            </a:pPr>
            <a:endParaRPr lang="cs-CZ" dirty="0">
              <a:latin typeface="+mj-lt"/>
            </a:endParaRPr>
          </a:p>
          <a:p>
            <a:endParaRPr lang="pl-PL" i="1" dirty="0">
              <a:latin typeface="+mj-lt"/>
            </a:endParaRPr>
          </a:p>
        </p:txBody>
      </p:sp>
      <p:graphicFrame>
        <p:nvGraphicFramePr>
          <p:cNvPr id="4" name="Tabulka 3">
            <a:extLst>
              <a:ext uri="{FF2B5EF4-FFF2-40B4-BE49-F238E27FC236}">
                <a16:creationId xmlns:a16="http://schemas.microsoft.com/office/drawing/2014/main" id="{FAA2964A-8E86-4AB9-A37A-463A1B876363}"/>
              </a:ext>
            </a:extLst>
          </p:cNvPr>
          <p:cNvGraphicFramePr>
            <a:graphicFrameLocks noGrp="1"/>
          </p:cNvGraphicFramePr>
          <p:nvPr>
            <p:extLst>
              <p:ext uri="{D42A27DB-BD31-4B8C-83A1-F6EECF244321}">
                <p14:modId xmlns:p14="http://schemas.microsoft.com/office/powerpoint/2010/main" val="36705625"/>
              </p:ext>
            </p:extLst>
          </p:nvPr>
        </p:nvGraphicFramePr>
        <p:xfrm>
          <a:off x="4212242" y="1128936"/>
          <a:ext cx="4629150" cy="2209800"/>
        </p:xfrm>
        <a:graphic>
          <a:graphicData uri="http://schemas.openxmlformats.org/drawingml/2006/table">
            <a:tbl>
              <a:tblPr/>
              <a:tblGrid>
                <a:gridCol w="4629150">
                  <a:extLst>
                    <a:ext uri="{9D8B030D-6E8A-4147-A177-3AD203B41FA5}">
                      <a16:colId xmlns:a16="http://schemas.microsoft.com/office/drawing/2014/main" val="1886539050"/>
                    </a:ext>
                  </a:extLst>
                </a:gridCol>
              </a:tblGrid>
              <a:tr h="200025">
                <a:tc>
                  <a:txBody>
                    <a:bodyPr/>
                    <a:lstStyle/>
                    <a:p>
                      <a:pPr rtl="0" fontAlgn="b"/>
                      <a:r>
                        <a:rPr lang="cs-CZ" sz="1200" b="1" dirty="0">
                          <a:solidFill>
                            <a:schemeClr val="accent6"/>
                          </a:solidFill>
                          <a:effectLst/>
                          <a:latin typeface="Calibri" panose="020F0502020204030204" pitchFamily="34" charset="0"/>
                        </a:rPr>
                        <a:t>Tramvajové tratě s pokračující přípravou – realizace po r. 2026</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115014113"/>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dirty="0">
                          <a:solidFill>
                            <a:schemeClr val="tx1"/>
                          </a:solidFill>
                          <a:latin typeface="Calibri" panose="020F0502020204030204" pitchFamily="34" charset="0"/>
                        </a:rPr>
                        <a:t>Tramvajová trať Bolzanova – Hlavní nádraží – Muzeum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463085488"/>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Podbaba – Troja – Bohnice </a:t>
                      </a:r>
                      <a:r>
                        <a:rPr lang="cs-CZ" sz="1200" b="0" i="1" dirty="0">
                          <a:solidFill>
                            <a:schemeClr val="tx1"/>
                          </a:solidFill>
                          <a:effectLst/>
                          <a:latin typeface="Calibri" panose="020F0502020204030204" pitchFamily="34" charset="0"/>
                        </a:rPr>
                        <a:t>(severní tramvajová tangenta)</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080450251"/>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Nádraží Modřany – Komořany</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38441899"/>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Dvorce – Budějovická – Michle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338244405"/>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Spořilov – Opatov – Háje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635354306"/>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dirty="0">
                          <a:solidFill>
                            <a:schemeClr val="tx1"/>
                          </a:solidFill>
                          <a:latin typeface="Calibri" panose="020F0502020204030204" pitchFamily="34" charset="0"/>
                        </a:rPr>
                        <a:t>Tramvajová trať Nádraží Podbaba – Suchdol</a:t>
                      </a:r>
                      <a:endParaRPr lang="cs-CZ" sz="1200" b="0" dirty="0">
                        <a:solidFill>
                          <a:schemeClr val="tx1"/>
                        </a:solidFill>
                        <a:effectLst/>
                        <a:latin typeface="Calibri" panose="020F0502020204030204" pitchFamily="34" charset="0"/>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12208261"/>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Ďáblice – Letňany – Čakovice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84923115"/>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0" dirty="0">
                          <a:solidFill>
                            <a:schemeClr val="tx1"/>
                          </a:solidFill>
                          <a:effectLst/>
                          <a:latin typeface="Calibri" panose="020F0502020204030204" pitchFamily="34" charset="0"/>
                        </a:rPr>
                        <a:t>Tramvajová trať Kubánské náměstí – Vinohradská</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276701502"/>
                  </a:ext>
                </a:extLst>
              </a:tr>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dirty="0">
                          <a:solidFill>
                            <a:schemeClr val="tx1"/>
                          </a:solidFill>
                          <a:latin typeface="Calibri" panose="020F0502020204030204" pitchFamily="34" charset="0"/>
                        </a:rPr>
                        <a:t>Tramvajová trať Dědina – Dlouhá Míle</a:t>
                      </a:r>
                      <a:endParaRPr lang="cs-CZ" sz="1200" b="0" dirty="0">
                        <a:solidFill>
                          <a:schemeClr val="tx1"/>
                        </a:solidFill>
                        <a:effectLst/>
                        <a:latin typeface="Calibri" panose="020F0502020204030204" pitchFamily="34" charset="0"/>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395708884"/>
                  </a:ext>
                </a:extLst>
              </a:tr>
            </a:tbl>
          </a:graphicData>
        </a:graphic>
      </p:graphicFrame>
      <p:graphicFrame>
        <p:nvGraphicFramePr>
          <p:cNvPr id="5" name="Tabulka 4">
            <a:extLst>
              <a:ext uri="{FF2B5EF4-FFF2-40B4-BE49-F238E27FC236}">
                <a16:creationId xmlns:a16="http://schemas.microsoft.com/office/drawing/2014/main" id="{BC1473AB-AD26-4FC2-9E18-829CE72888F2}"/>
              </a:ext>
            </a:extLst>
          </p:cNvPr>
          <p:cNvGraphicFramePr>
            <a:graphicFrameLocks noGrp="1"/>
          </p:cNvGraphicFramePr>
          <p:nvPr>
            <p:extLst>
              <p:ext uri="{D42A27DB-BD31-4B8C-83A1-F6EECF244321}">
                <p14:modId xmlns:p14="http://schemas.microsoft.com/office/powerpoint/2010/main" val="2075111538"/>
              </p:ext>
            </p:extLst>
          </p:nvPr>
        </p:nvGraphicFramePr>
        <p:xfrm>
          <a:off x="4212242" y="3316032"/>
          <a:ext cx="4629150" cy="220980"/>
        </p:xfrm>
        <a:graphic>
          <a:graphicData uri="http://schemas.openxmlformats.org/drawingml/2006/table">
            <a:tbl>
              <a:tblPr/>
              <a:tblGrid>
                <a:gridCol w="4629150">
                  <a:extLst>
                    <a:ext uri="{9D8B030D-6E8A-4147-A177-3AD203B41FA5}">
                      <a16:colId xmlns:a16="http://schemas.microsoft.com/office/drawing/2014/main" val="4246422399"/>
                    </a:ext>
                  </a:extLst>
                </a:gridCol>
              </a:tblGrid>
              <a:tr h="2000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dirty="0">
                          <a:solidFill>
                            <a:schemeClr val="tx1"/>
                          </a:solidFill>
                          <a:latin typeface="Calibri" panose="020F0502020204030204" pitchFamily="34" charset="0"/>
                        </a:rPr>
                        <a:t>Tramvajová trať Olšanská – Habrová</a:t>
                      </a:r>
                      <a:endParaRPr lang="cs-CZ" sz="1200" b="1" dirty="0">
                        <a:solidFill>
                          <a:schemeClr val="tx1"/>
                        </a:solidFill>
                        <a:latin typeface="Calibri" panose="020F0502020204030204" pitchFamily="34" charset="0"/>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824686154"/>
                  </a:ext>
                </a:extLst>
              </a:tr>
            </a:tbl>
          </a:graphicData>
        </a:graphic>
      </p:graphicFrame>
    </p:spTree>
    <p:extLst>
      <p:ext uri="{BB962C8B-B14F-4D97-AF65-F5344CB8AC3E}">
        <p14:creationId xmlns:p14="http://schemas.microsoft.com/office/powerpoint/2010/main" val="120760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solidFill>
                  <a:srgbClr val="E818C0"/>
                </a:solidFill>
              </a:rPr>
              <a:t>Mimo možnosti AP</a:t>
            </a:r>
            <a:r>
              <a:rPr lang="cs-CZ" sz="1400" dirty="0">
                <a:solidFill>
                  <a:srgbClr val="E818C0"/>
                </a:solidFill>
              </a:rPr>
              <a:t>2024-2026</a:t>
            </a:r>
            <a:r>
              <a:rPr lang="cs-CZ" dirty="0">
                <a:solidFill>
                  <a:srgbClr val="E818C0"/>
                </a:solidFill>
              </a:rPr>
              <a:t>: 1. Rozvoj hromadné dopravy</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p:txBody>
          <a:bodyPr>
            <a:noAutofit/>
          </a:bodyPr>
          <a:lstStyle/>
          <a:p>
            <a:pPr marL="285750" indent="-285750">
              <a:buFont typeface="Arial" panose="020B0604020202020204" pitchFamily="34" charset="0"/>
              <a:buChar char="•"/>
            </a:pPr>
            <a:r>
              <a:rPr lang="cs-CZ" dirty="0">
                <a:latin typeface="+mj-lt"/>
              </a:rPr>
              <a:t>Lanová dráha Podbaba - Troja – Bohnice</a:t>
            </a:r>
          </a:p>
          <a:p>
            <a:pPr marL="285750" indent="-285750">
              <a:buFont typeface="Arial" panose="020B0604020202020204" pitchFamily="34" charset="0"/>
              <a:buChar char="•"/>
            </a:pPr>
            <a:r>
              <a:rPr lang="cs-CZ" dirty="0">
                <a:latin typeface="+mj-lt"/>
              </a:rPr>
              <a:t>Depo Zličín</a:t>
            </a:r>
          </a:p>
          <a:p>
            <a:pPr marL="285750" indent="-285750">
              <a:buFont typeface="Arial" panose="020B0604020202020204" pitchFamily="34" charset="0"/>
              <a:buChar char="•"/>
            </a:pPr>
            <a:r>
              <a:rPr lang="cs-CZ" dirty="0">
                <a:latin typeface="+mj-lt"/>
              </a:rPr>
              <a:t>Bezbariérová zpřístupnění stanic metra:</a:t>
            </a:r>
          </a:p>
          <a:p>
            <a:pPr marL="1028700" lvl="1">
              <a:buFont typeface="Arial" panose="020B0604020202020204" pitchFamily="34" charset="0"/>
              <a:buChar char="•"/>
            </a:pPr>
            <a:r>
              <a:rPr lang="cs-CZ" dirty="0">
                <a:latin typeface="+mj-lt"/>
              </a:rPr>
              <a:t>Českomoravská</a:t>
            </a:r>
          </a:p>
          <a:p>
            <a:pPr marL="1028700" lvl="1">
              <a:buFont typeface="Arial" panose="020B0604020202020204" pitchFamily="34" charset="0"/>
              <a:buChar char="•"/>
            </a:pPr>
            <a:r>
              <a:rPr lang="cs-CZ" dirty="0">
                <a:latin typeface="+mj-lt"/>
              </a:rPr>
              <a:t>Náměstí Republiky</a:t>
            </a:r>
          </a:p>
          <a:p>
            <a:pPr marL="1028700" lvl="1">
              <a:buFont typeface="Arial" panose="020B0604020202020204" pitchFamily="34" charset="0"/>
              <a:buChar char="•"/>
            </a:pPr>
            <a:r>
              <a:rPr lang="cs-CZ" dirty="0">
                <a:latin typeface="+mj-lt"/>
              </a:rPr>
              <a:t>Jinonice</a:t>
            </a:r>
          </a:p>
          <a:p>
            <a:pPr marL="1028700" lvl="1">
              <a:buFont typeface="Arial" panose="020B0604020202020204" pitchFamily="34" charset="0"/>
              <a:buChar char="•"/>
            </a:pPr>
            <a:r>
              <a:rPr lang="cs-CZ" dirty="0">
                <a:latin typeface="+mj-lt"/>
              </a:rPr>
              <a:t>Křižíkova</a:t>
            </a:r>
          </a:p>
          <a:p>
            <a:pPr marL="1028700" lvl="1">
              <a:buFont typeface="Arial" panose="020B0604020202020204" pitchFamily="34" charset="0"/>
              <a:buChar char="•"/>
            </a:pPr>
            <a:r>
              <a:rPr lang="cs-CZ" dirty="0">
                <a:latin typeface="+mj-lt"/>
              </a:rPr>
              <a:t>Staroměstská, …</a:t>
            </a:r>
          </a:p>
          <a:p>
            <a:pPr lvl="1" indent="0">
              <a:buNone/>
            </a:pPr>
            <a:endParaRPr lang="cs-CZ" dirty="0">
              <a:latin typeface="+mj-lt"/>
            </a:endParaRPr>
          </a:p>
          <a:p>
            <a:pPr marL="285750" indent="-285750">
              <a:buFont typeface="Arial" panose="020B0604020202020204" pitchFamily="34" charset="0"/>
              <a:buChar char="•"/>
            </a:pPr>
            <a:r>
              <a:rPr lang="cs-CZ" dirty="0">
                <a:latin typeface="+mj-lt"/>
              </a:rPr>
              <a:t>Vozovna Braník</a:t>
            </a:r>
          </a:p>
          <a:p>
            <a:pPr marL="285750" indent="-285750">
              <a:buFont typeface="Arial" panose="020B0604020202020204" pitchFamily="34" charset="0"/>
              <a:buChar char="•"/>
            </a:pPr>
            <a:r>
              <a:rPr lang="cs-CZ" dirty="0">
                <a:latin typeface="+mj-lt"/>
              </a:rPr>
              <a:t>Elektrifikace autobus linek 142, 225, 174, 184, 136, 150</a:t>
            </a:r>
          </a:p>
          <a:p>
            <a:pPr marL="285750" indent="-285750">
              <a:buFont typeface="Arial" panose="020B0604020202020204" pitchFamily="34" charset="0"/>
              <a:buChar char="•"/>
            </a:pPr>
            <a:r>
              <a:rPr lang="cs-CZ" dirty="0">
                <a:latin typeface="+mj-lt"/>
              </a:rPr>
              <a:t>Terminál Černý Most, …</a:t>
            </a:r>
          </a:p>
          <a:p>
            <a:pPr lvl="1" indent="0">
              <a:buNone/>
            </a:pPr>
            <a:endParaRPr lang="cs-CZ" dirty="0">
              <a:latin typeface="+mj-lt"/>
            </a:endParaRPr>
          </a:p>
          <a:p>
            <a:pPr lvl="1" indent="0">
              <a:buNone/>
            </a:pPr>
            <a:endParaRPr lang="cs-CZ" dirty="0">
              <a:latin typeface="+mj-lt"/>
            </a:endParaRPr>
          </a:p>
          <a:p>
            <a:pPr>
              <a:lnSpc>
                <a:spcPct val="105000"/>
              </a:lnSpc>
              <a:spcAft>
                <a:spcPts val="800"/>
              </a:spcAft>
            </a:pPr>
            <a:r>
              <a:rPr lang="cs-CZ" i="1" dirty="0">
                <a:latin typeface="+mj-lt"/>
              </a:rPr>
              <a:t>Pozn. další opatření v zásobníku na </a:t>
            </a:r>
            <a:r>
              <a:rPr lang="cs-CZ" b="1" i="1" dirty="0">
                <a:solidFill>
                  <a:srgbClr val="00A99D"/>
                </a:solidFill>
                <a:latin typeface="+mj-lt"/>
                <a:hlinkClick r:id="rId2">
                  <a:extLst>
                    <a:ext uri="{A12FA001-AC4F-418D-AE19-62706E023703}">
                      <ahyp:hlinkClr xmlns:ahyp="http://schemas.microsoft.com/office/drawing/2018/hyperlinkcolor" val="tx"/>
                    </a:ext>
                  </a:extLst>
                </a:hlinkClick>
              </a:rPr>
              <a:t>http://poladprahu.cz</a:t>
            </a:r>
            <a:endParaRPr lang="cs-CZ" b="1" i="1" dirty="0">
              <a:solidFill>
                <a:srgbClr val="00A99D"/>
              </a:solidFill>
              <a:latin typeface="+mj-lt"/>
            </a:endParaRPr>
          </a:p>
          <a:p>
            <a:pPr marL="285750" indent="-285750">
              <a:buFont typeface="Arial" panose="020B0604020202020204" pitchFamily="34" charset="0"/>
              <a:buChar char="•"/>
            </a:pPr>
            <a:endParaRPr lang="cs-CZ" dirty="0">
              <a:latin typeface="+mj-lt"/>
            </a:endParaRPr>
          </a:p>
          <a:p>
            <a:endParaRPr lang="pl-PL" i="1" dirty="0">
              <a:latin typeface="+mj-lt"/>
            </a:endParaRPr>
          </a:p>
        </p:txBody>
      </p:sp>
    </p:spTree>
    <p:extLst>
      <p:ext uri="{BB962C8B-B14F-4D97-AF65-F5344CB8AC3E}">
        <p14:creationId xmlns:p14="http://schemas.microsoft.com/office/powerpoint/2010/main" val="14883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t>V AP</a:t>
            </a:r>
            <a:r>
              <a:rPr lang="cs-CZ" sz="1400" dirty="0"/>
              <a:t>2024-2026</a:t>
            </a:r>
            <a:r>
              <a:rPr lang="cs-CZ" dirty="0"/>
              <a:t>: 2. Bezpečnost a podpora pěších</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p:txBody>
          <a:bodyPr>
            <a:noAutofit/>
          </a:bodyPr>
          <a:lstStyle/>
          <a:p>
            <a:pPr marL="285750" indent="-285750">
              <a:buFont typeface="Arial" panose="020B0604020202020204" pitchFamily="34" charset="0"/>
              <a:buChar char="•"/>
            </a:pPr>
            <a:r>
              <a:rPr lang="cs-CZ" dirty="0">
                <a:latin typeface="Calibri" panose="020F0502020204030204" pitchFamily="34" charset="0"/>
              </a:rPr>
              <a:t>Vybrané rekonstrukce </a:t>
            </a:r>
            <a:r>
              <a:rPr lang="cs-CZ" sz="1400" dirty="0">
                <a:effectLst/>
                <a:latin typeface="Calibri" panose="020F0502020204030204" pitchFamily="34" charset="0"/>
              </a:rPr>
              <a:t>ulic s odstraněním bariér a zatraktivnění veřejného prostoru </a:t>
            </a:r>
          </a:p>
          <a:p>
            <a:pPr marL="1028700" lvl="1">
              <a:buFont typeface="Arial" panose="020B0604020202020204" pitchFamily="34" charset="0"/>
              <a:buChar char="•"/>
            </a:pPr>
            <a:r>
              <a:rPr lang="cs-CZ" dirty="0">
                <a:latin typeface="Calibri" panose="020F0502020204030204" pitchFamily="34" charset="0"/>
              </a:rPr>
              <a:t>Rekonstrukce Jana Želivského</a:t>
            </a:r>
          </a:p>
          <a:p>
            <a:pPr marL="1028700" lvl="1">
              <a:buFont typeface="Arial" panose="020B0604020202020204" pitchFamily="34" charset="0"/>
              <a:buChar char="•"/>
            </a:pPr>
            <a:r>
              <a:rPr lang="cs-CZ" dirty="0">
                <a:effectLst/>
                <a:latin typeface="Calibri" panose="020F0502020204030204" pitchFamily="34" charset="0"/>
              </a:rPr>
              <a:t>Rekonstrukce ulice Seifertova</a:t>
            </a:r>
          </a:p>
          <a:p>
            <a:pPr marL="1028700" lvl="1">
              <a:buFont typeface="Arial" panose="020B0604020202020204" pitchFamily="34" charset="0"/>
              <a:buChar char="•"/>
            </a:pPr>
            <a:r>
              <a:rPr lang="cs-CZ" dirty="0">
                <a:latin typeface="Calibri" panose="020F0502020204030204" pitchFamily="34" charset="0"/>
              </a:rPr>
              <a:t>Doprovodná opatření metra D</a:t>
            </a:r>
          </a:p>
          <a:p>
            <a:pPr marL="1028700" lvl="1">
              <a:buFont typeface="Arial" panose="020B0604020202020204" pitchFamily="34" charset="0"/>
              <a:buChar char="•"/>
            </a:pPr>
            <a:r>
              <a:rPr lang="cs-CZ" dirty="0">
                <a:latin typeface="Calibri" panose="020F0502020204030204" pitchFamily="34" charset="0"/>
              </a:rPr>
              <a:t>Zvýšení bezpečnosti v okolí severojižní magistrály (Legerova – Sokolská)</a:t>
            </a:r>
          </a:p>
          <a:p>
            <a:pPr marL="1028700" lvl="1">
              <a:buFont typeface="Arial" panose="020B0604020202020204" pitchFamily="34" charset="0"/>
              <a:buChar char="•"/>
            </a:pPr>
            <a:r>
              <a:rPr lang="cs-CZ" dirty="0">
                <a:latin typeface="Calibri" panose="020F0502020204030204" pitchFamily="34" charset="0"/>
              </a:rPr>
              <a:t>Plečnikova alej</a:t>
            </a:r>
          </a:p>
          <a:p>
            <a:pPr lvl="1" indent="0">
              <a:buNone/>
            </a:pPr>
            <a:endParaRPr lang="cs-CZ" dirty="0">
              <a:effectLst/>
              <a:latin typeface="Calibri" panose="020F0502020204030204" pitchFamily="34" charset="0"/>
            </a:endParaRPr>
          </a:p>
          <a:p>
            <a:pPr marL="285750" indent="-285750">
              <a:buFont typeface="Arial" panose="020B0604020202020204" pitchFamily="34" charset="0"/>
              <a:buChar char="•"/>
            </a:pPr>
            <a:r>
              <a:rPr lang="cs-CZ" dirty="0">
                <a:latin typeface="Calibri" panose="020F0502020204030204" pitchFamily="34" charset="0"/>
              </a:rPr>
              <a:t>Balíčky:</a:t>
            </a:r>
          </a:p>
          <a:p>
            <a:pPr marL="1028700" lvl="1">
              <a:buFont typeface="Arial" panose="020B0604020202020204" pitchFamily="34" charset="0"/>
              <a:buChar char="•"/>
            </a:pPr>
            <a:r>
              <a:rPr lang="cs-CZ" dirty="0">
                <a:effectLst/>
                <a:latin typeface="Calibri" panose="020F0502020204030204" pitchFamily="34" charset="0"/>
              </a:rPr>
              <a:t>Praha bez bariér</a:t>
            </a:r>
          </a:p>
          <a:p>
            <a:pPr marL="1028700" lvl="1">
              <a:buFont typeface="Arial" panose="020B0604020202020204" pitchFamily="34" charset="0"/>
              <a:buChar char="•"/>
            </a:pPr>
            <a:r>
              <a:rPr lang="cs-CZ" dirty="0">
                <a:latin typeface="Calibri" panose="020F0502020204030204" pitchFamily="34" charset="0"/>
              </a:rPr>
              <a:t>„Chodníkový program“</a:t>
            </a:r>
          </a:p>
          <a:p>
            <a:pPr marL="1028700" lvl="1">
              <a:buFont typeface="Arial" panose="020B0604020202020204" pitchFamily="34" charset="0"/>
              <a:buChar char="•"/>
            </a:pPr>
            <a:r>
              <a:rPr lang="cs-CZ" dirty="0">
                <a:latin typeface="Calibri" panose="020F0502020204030204" pitchFamily="34" charset="0"/>
              </a:rPr>
              <a:t>Bezpečnostní úpravy přechodů pro chodce a nehodových míst a další infrastruktury pro aktivní mobilitu (BESIP)</a:t>
            </a:r>
          </a:p>
          <a:p>
            <a:pPr lvl="1" indent="0">
              <a:buNone/>
            </a:pPr>
            <a:endParaRPr lang="cs-CZ" dirty="0">
              <a:effectLst/>
              <a:latin typeface="Calibri" panose="020F0502020204030204" pitchFamily="34" charset="0"/>
            </a:endParaRPr>
          </a:p>
          <a:p>
            <a:pPr marL="285750" indent="-285750">
              <a:buFont typeface="Arial" panose="020B0604020202020204" pitchFamily="34" charset="0"/>
              <a:buChar char="•"/>
            </a:pPr>
            <a:r>
              <a:rPr lang="cs-CZ" dirty="0">
                <a:latin typeface="Calibri" panose="020F0502020204030204" pitchFamily="34" charset="0"/>
              </a:rPr>
              <a:t>Dotační schéma na podporu aktivní mobility (pro MČ a další)</a:t>
            </a:r>
          </a:p>
          <a:p>
            <a:pPr marL="285750" indent="-285750">
              <a:buFont typeface="Arial" panose="020B0604020202020204" pitchFamily="34" charset="0"/>
              <a:buChar char="•"/>
            </a:pPr>
            <a:r>
              <a:rPr lang="cs-CZ" dirty="0">
                <a:latin typeface="Calibri" panose="020F0502020204030204" pitchFamily="34" charset="0"/>
              </a:rPr>
              <a:t>Program zklidňování dopravy u škol, školní plány mobility a zřizování zón 30 (na žádost MČ)</a:t>
            </a:r>
          </a:p>
          <a:p>
            <a:pPr marL="285750" indent="-285750">
              <a:buFont typeface="Arial" panose="020B0604020202020204" pitchFamily="34" charset="0"/>
              <a:buChar char="•"/>
            </a:pPr>
            <a:r>
              <a:rPr lang="cs-CZ" dirty="0">
                <a:latin typeface="Calibri" panose="020F0502020204030204" pitchFamily="34" charset="0"/>
              </a:rPr>
              <a:t>Generel veřejných prostranství</a:t>
            </a:r>
          </a:p>
        </p:txBody>
      </p:sp>
    </p:spTree>
    <p:extLst>
      <p:ext uri="{BB962C8B-B14F-4D97-AF65-F5344CB8AC3E}">
        <p14:creationId xmlns:p14="http://schemas.microsoft.com/office/powerpoint/2010/main" val="3407957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solidFill>
                  <a:srgbClr val="E818C0"/>
                </a:solidFill>
              </a:rPr>
              <a:t>Mimo možnosti AP</a:t>
            </a:r>
            <a:r>
              <a:rPr lang="cs-CZ" sz="1400" dirty="0">
                <a:solidFill>
                  <a:srgbClr val="E818C0"/>
                </a:solidFill>
              </a:rPr>
              <a:t>2024-2026</a:t>
            </a:r>
            <a:r>
              <a:rPr lang="cs-CZ" dirty="0">
                <a:solidFill>
                  <a:srgbClr val="E818C0"/>
                </a:solidFill>
              </a:rPr>
              <a:t>: 2. Bezpečnost a podpora pěších</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p:txBody>
          <a:bodyPr>
            <a:noAutofit/>
          </a:bodyPr>
          <a:lstStyle/>
          <a:p>
            <a:pPr marL="285750" indent="-285750">
              <a:buFont typeface="Arial" panose="020B0604020202020204" pitchFamily="34" charset="0"/>
              <a:buChar char="•"/>
            </a:pPr>
            <a:endParaRPr lang="cs-CZ" dirty="0">
              <a:latin typeface="Calibri" panose="020F0502020204030204" pitchFamily="34" charset="0"/>
            </a:endParaRPr>
          </a:p>
          <a:p>
            <a:pPr marL="285750" indent="-285750">
              <a:buFont typeface="Arial" panose="020B0604020202020204" pitchFamily="34" charset="0"/>
              <a:buChar char="•"/>
            </a:pPr>
            <a:r>
              <a:rPr lang="cs-CZ" dirty="0">
                <a:latin typeface="Calibri" panose="020F0502020204030204" pitchFamily="34" charset="0"/>
              </a:rPr>
              <a:t>Vybrané rekonstrukce </a:t>
            </a:r>
            <a:r>
              <a:rPr lang="cs-CZ" sz="1400" dirty="0">
                <a:effectLst/>
                <a:latin typeface="Calibri" panose="020F0502020204030204" pitchFamily="34" charset="0"/>
              </a:rPr>
              <a:t>ulic s odstraněním bariér a zatraktivnění veřejného prostoru </a:t>
            </a:r>
          </a:p>
          <a:p>
            <a:pPr marL="1028700" lvl="1">
              <a:buFont typeface="Arial" panose="020B0604020202020204" pitchFamily="34" charset="0"/>
              <a:buChar char="•"/>
            </a:pPr>
            <a:r>
              <a:rPr lang="cs-CZ" dirty="0">
                <a:latin typeface="Calibri" panose="020F0502020204030204" pitchFamily="34" charset="0"/>
              </a:rPr>
              <a:t>Hradební </a:t>
            </a:r>
            <a:r>
              <a:rPr lang="cs-CZ" dirty="0" err="1">
                <a:latin typeface="Calibri" panose="020F0502020204030204" pitchFamily="34" charset="0"/>
              </a:rPr>
              <a:t>Corso</a:t>
            </a:r>
            <a:endParaRPr lang="cs-CZ" dirty="0">
              <a:latin typeface="Calibri" panose="020F0502020204030204" pitchFamily="34" charset="0"/>
            </a:endParaRPr>
          </a:p>
          <a:p>
            <a:pPr marL="1028700" lvl="1">
              <a:buFont typeface="Arial" panose="020B0604020202020204" pitchFamily="34" charset="0"/>
              <a:buChar char="•"/>
            </a:pPr>
            <a:r>
              <a:rPr lang="cs-CZ" dirty="0">
                <a:latin typeface="Calibri" panose="020F0502020204030204" pitchFamily="34" charset="0"/>
              </a:rPr>
              <a:t>Mariánské náměstí a okolí</a:t>
            </a:r>
          </a:p>
          <a:p>
            <a:pPr marL="1028700" lvl="1">
              <a:buFont typeface="Arial" panose="020B0604020202020204" pitchFamily="34" charset="0"/>
              <a:buChar char="•"/>
            </a:pPr>
            <a:r>
              <a:rPr lang="cs-CZ" dirty="0" err="1">
                <a:effectLst/>
                <a:latin typeface="Calibri" panose="020F0502020204030204" pitchFamily="34" charset="0"/>
              </a:rPr>
              <a:t>Vybíralka</a:t>
            </a:r>
            <a:endParaRPr lang="cs-CZ" dirty="0">
              <a:effectLst/>
              <a:latin typeface="Calibri" panose="020F0502020204030204" pitchFamily="34" charset="0"/>
            </a:endParaRPr>
          </a:p>
          <a:p>
            <a:pPr marL="1028700" lvl="1">
              <a:buFont typeface="Arial" panose="020B0604020202020204" pitchFamily="34" charset="0"/>
              <a:buChar char="•"/>
            </a:pPr>
            <a:r>
              <a:rPr lang="cs-CZ" dirty="0">
                <a:latin typeface="Calibri" panose="020F0502020204030204" pitchFamily="34" charset="0"/>
              </a:rPr>
              <a:t>Křižovnická – Smetanovo nábřeží – Masarykovo nábřeží</a:t>
            </a:r>
            <a:endParaRPr lang="cs-CZ" dirty="0">
              <a:effectLst/>
              <a:latin typeface="Calibri" panose="020F0502020204030204" pitchFamily="34" charset="0"/>
            </a:endParaRPr>
          </a:p>
          <a:p>
            <a:pPr marL="1028700" lvl="1">
              <a:buFont typeface="Arial" panose="020B0604020202020204" pitchFamily="34" charset="0"/>
              <a:buChar char="•"/>
            </a:pPr>
            <a:r>
              <a:rPr lang="cs-CZ" dirty="0">
                <a:latin typeface="Calibri" panose="020F0502020204030204" pitchFamily="34" charset="0"/>
              </a:rPr>
              <a:t>Slezská</a:t>
            </a:r>
          </a:p>
          <a:p>
            <a:pPr marL="1028700" lvl="1">
              <a:buFont typeface="Arial" panose="020B0604020202020204" pitchFamily="34" charset="0"/>
              <a:buChar char="•"/>
            </a:pPr>
            <a:r>
              <a:rPr lang="cs-CZ" dirty="0">
                <a:latin typeface="Calibri" panose="020F0502020204030204" pitchFamily="34" charset="0"/>
              </a:rPr>
              <a:t>Klárov</a:t>
            </a:r>
          </a:p>
          <a:p>
            <a:pPr marL="1028700" lvl="1">
              <a:buFont typeface="Arial" panose="020B0604020202020204" pitchFamily="34" charset="0"/>
              <a:buChar char="•"/>
            </a:pPr>
            <a:r>
              <a:rPr lang="cs-CZ" dirty="0">
                <a:latin typeface="Calibri" panose="020F0502020204030204" pitchFamily="34" charset="0"/>
              </a:rPr>
              <a:t>Malešická</a:t>
            </a:r>
          </a:p>
          <a:p>
            <a:pPr marL="1028700" lvl="1">
              <a:buFont typeface="Arial" panose="020B0604020202020204" pitchFamily="34" charset="0"/>
              <a:buChar char="•"/>
            </a:pPr>
            <a:r>
              <a:rPr lang="cs-CZ" dirty="0">
                <a:latin typeface="Calibri" panose="020F0502020204030204" pitchFamily="34" charset="0"/>
              </a:rPr>
              <a:t>Dvořákovo nábřeží</a:t>
            </a:r>
          </a:p>
          <a:p>
            <a:pPr marL="1028700" lvl="1">
              <a:buFont typeface="Arial" panose="020B0604020202020204" pitchFamily="34" charset="0"/>
              <a:buChar char="•"/>
            </a:pPr>
            <a:r>
              <a:rPr lang="cs-CZ" dirty="0">
                <a:latin typeface="Calibri" panose="020F0502020204030204" pitchFamily="34" charset="0"/>
              </a:rPr>
              <a:t>Vítězné náměstí</a:t>
            </a:r>
          </a:p>
          <a:p>
            <a:pPr marL="1028700" lvl="1">
              <a:buFont typeface="Arial" panose="020B0604020202020204" pitchFamily="34" charset="0"/>
              <a:buChar char="•"/>
            </a:pPr>
            <a:r>
              <a:rPr lang="cs-CZ" dirty="0">
                <a:latin typeface="Calibri" panose="020F0502020204030204" pitchFamily="34" charset="0"/>
              </a:rPr>
              <a:t>Na Pomezí</a:t>
            </a:r>
          </a:p>
          <a:p>
            <a:pPr marL="1028700" lvl="1">
              <a:buFont typeface="Arial" panose="020B0604020202020204" pitchFamily="34" charset="0"/>
              <a:buChar char="•"/>
            </a:pPr>
            <a:r>
              <a:rPr lang="cs-CZ" dirty="0">
                <a:latin typeface="Calibri" panose="020F0502020204030204" pitchFamily="34" charset="0"/>
              </a:rPr>
              <a:t>Kampus Dejvice</a:t>
            </a:r>
          </a:p>
          <a:p>
            <a:pPr lvl="1" indent="0">
              <a:buNone/>
            </a:pPr>
            <a:endParaRPr lang="cs-CZ" dirty="0">
              <a:effectLst/>
              <a:latin typeface="Calibri" panose="020F0502020204030204" pitchFamily="34" charset="0"/>
            </a:endParaRPr>
          </a:p>
          <a:p>
            <a:pPr lvl="1" indent="0">
              <a:buNone/>
            </a:pPr>
            <a:endParaRPr lang="cs-CZ" dirty="0">
              <a:effectLst/>
              <a:latin typeface="Calibri" panose="020F0502020204030204" pitchFamily="34" charset="0"/>
            </a:endParaRPr>
          </a:p>
          <a:p>
            <a:pPr marL="285750" indent="-285750">
              <a:buFont typeface="Arial" panose="020B0604020202020204" pitchFamily="34" charset="0"/>
              <a:buChar char="•"/>
            </a:pPr>
            <a:r>
              <a:rPr lang="cs-CZ" dirty="0">
                <a:latin typeface="Calibri" panose="020F0502020204030204" pitchFamily="34" charset="0"/>
              </a:rPr>
              <a:t>…</a:t>
            </a:r>
          </a:p>
          <a:p>
            <a:r>
              <a:rPr lang="cs-CZ" i="1" dirty="0">
                <a:latin typeface="+mj-lt"/>
              </a:rPr>
              <a:t>Pozn. další opatření v zásobníku na </a:t>
            </a:r>
            <a:r>
              <a:rPr lang="cs-CZ" b="1" i="1" dirty="0">
                <a:solidFill>
                  <a:srgbClr val="00A99D"/>
                </a:solidFill>
                <a:latin typeface="+mj-lt"/>
                <a:hlinkClick r:id="rId2">
                  <a:extLst>
                    <a:ext uri="{A12FA001-AC4F-418D-AE19-62706E023703}">
                      <ahyp:hlinkClr xmlns:ahyp="http://schemas.microsoft.com/office/drawing/2018/hyperlinkcolor" val="tx"/>
                    </a:ext>
                  </a:extLst>
                </a:hlinkClick>
              </a:rPr>
              <a:t>http://poladprahu.cz</a:t>
            </a:r>
            <a:endParaRPr lang="cs-CZ" b="1" i="1" dirty="0">
              <a:solidFill>
                <a:srgbClr val="00A99D"/>
              </a:solidFill>
              <a:latin typeface="+mj-lt"/>
            </a:endParaRPr>
          </a:p>
          <a:p>
            <a:endParaRPr lang="cs-CZ" dirty="0">
              <a:latin typeface="Calibri" panose="020F0502020204030204" pitchFamily="34" charset="0"/>
            </a:endParaRPr>
          </a:p>
        </p:txBody>
      </p:sp>
    </p:spTree>
    <p:extLst>
      <p:ext uri="{BB962C8B-B14F-4D97-AF65-F5344CB8AC3E}">
        <p14:creationId xmlns:p14="http://schemas.microsoft.com/office/powerpoint/2010/main" val="57712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t>V AP</a:t>
            </a:r>
            <a:r>
              <a:rPr lang="cs-CZ" sz="1400" dirty="0"/>
              <a:t>2024-2026</a:t>
            </a:r>
            <a:r>
              <a:rPr lang="cs-CZ" dirty="0"/>
              <a:t>: 3. Obnova a rozvoj silniční sítě</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p:txBody>
          <a:bodyPr>
            <a:noAutofit/>
          </a:bodyPr>
          <a:lstStyle/>
          <a:p>
            <a:pPr marL="285750" indent="-285750">
              <a:buFont typeface="Arial" panose="020B0604020202020204" pitchFamily="34" charset="0"/>
              <a:buChar char="•"/>
            </a:pPr>
            <a:r>
              <a:rPr lang="cs-CZ" dirty="0">
                <a:latin typeface="+mj-lt"/>
              </a:rPr>
              <a:t>Rekonstrukce stávající dopravní infrastruktury a technického vybavení podle aktuálních standardů</a:t>
            </a:r>
          </a:p>
          <a:p>
            <a:pPr marL="1028700" lvl="1">
              <a:buFont typeface="Arial" panose="020B0604020202020204" pitchFamily="34" charset="0"/>
              <a:buChar char="•"/>
            </a:pPr>
            <a:r>
              <a:rPr lang="cs-CZ" dirty="0">
                <a:latin typeface="+mj-lt"/>
              </a:rPr>
              <a:t>Mosty</a:t>
            </a:r>
          </a:p>
          <a:p>
            <a:pPr marL="1428750" lvl="2">
              <a:buFont typeface="Arial" panose="020B0604020202020204" pitchFamily="34" charset="0"/>
              <a:buChar char="•"/>
            </a:pPr>
            <a:r>
              <a:rPr lang="cs-CZ" dirty="0">
                <a:latin typeface="+mj-lt"/>
              </a:rPr>
              <a:t>Libeňský</a:t>
            </a:r>
          </a:p>
          <a:p>
            <a:pPr marL="1428750" lvl="2">
              <a:buFont typeface="Arial" panose="020B0604020202020204" pitchFamily="34" charset="0"/>
              <a:buChar char="•"/>
            </a:pPr>
            <a:r>
              <a:rPr lang="cs-CZ" dirty="0">
                <a:latin typeface="+mj-lt"/>
              </a:rPr>
              <a:t>Soubor 5. května a související úpravy</a:t>
            </a:r>
          </a:p>
          <a:p>
            <a:pPr marL="1428750" lvl="2">
              <a:buFont typeface="Arial" panose="020B0604020202020204" pitchFamily="34" charset="0"/>
              <a:buChar char="•"/>
            </a:pPr>
            <a:r>
              <a:rPr lang="cs-CZ" dirty="0">
                <a:latin typeface="+mj-lt"/>
              </a:rPr>
              <a:t>Most Legií</a:t>
            </a:r>
          </a:p>
          <a:p>
            <a:pPr marL="1428750" lvl="2">
              <a:buFont typeface="Arial" panose="020B0604020202020204" pitchFamily="34" charset="0"/>
              <a:buChar char="•"/>
            </a:pPr>
            <a:r>
              <a:rPr lang="cs-CZ" dirty="0">
                <a:latin typeface="+mj-lt"/>
              </a:rPr>
              <a:t>Palackého most</a:t>
            </a:r>
          </a:p>
          <a:p>
            <a:pPr marL="1428750" lvl="2">
              <a:buFont typeface="Arial" panose="020B0604020202020204" pitchFamily="34" charset="0"/>
              <a:buChar char="•"/>
            </a:pPr>
            <a:r>
              <a:rPr lang="cs-CZ" sz="1400" b="0" dirty="0">
                <a:effectLst/>
                <a:latin typeface="Calibri" panose="020F0502020204030204" pitchFamily="34" charset="0"/>
              </a:rPr>
              <a:t>Jižní spojka (Barrandovský most - Spořilovská), Mosty</a:t>
            </a:r>
          </a:p>
          <a:p>
            <a:pPr marL="1428750" lvl="2">
              <a:buFont typeface="Arial" panose="020B0604020202020204" pitchFamily="34" charset="0"/>
              <a:buChar char="•"/>
            </a:pPr>
            <a:r>
              <a:rPr lang="cs-CZ" sz="1400" b="0" dirty="0">
                <a:effectLst/>
                <a:latin typeface="Calibri" panose="020F0502020204030204" pitchFamily="34" charset="0"/>
              </a:rPr>
              <a:t>Most Chilská – Opatov</a:t>
            </a:r>
          </a:p>
          <a:p>
            <a:pPr marL="1428750" lvl="2">
              <a:buFont typeface="Arial" panose="020B0604020202020204" pitchFamily="34" charset="0"/>
              <a:buChar char="•"/>
            </a:pPr>
            <a:r>
              <a:rPr lang="cs-CZ" dirty="0">
                <a:latin typeface="Calibri" panose="020F0502020204030204" pitchFamily="34" charset="0"/>
              </a:rPr>
              <a:t>Hlávkům most</a:t>
            </a:r>
          </a:p>
          <a:p>
            <a:pPr marL="1428750" lvl="2">
              <a:buFont typeface="Arial" panose="020B0604020202020204" pitchFamily="34" charset="0"/>
              <a:buChar char="•"/>
            </a:pPr>
            <a:r>
              <a:rPr lang="cs-CZ" sz="1400" b="0" dirty="0">
                <a:effectLst/>
                <a:latin typeface="Calibri" panose="020F0502020204030204" pitchFamily="34" charset="0"/>
              </a:rPr>
              <a:t>Čechův most</a:t>
            </a:r>
          </a:p>
          <a:p>
            <a:pPr marL="1428750" lvl="2">
              <a:buFont typeface="Arial" panose="020B0604020202020204" pitchFamily="34" charset="0"/>
              <a:buChar char="•"/>
            </a:pPr>
            <a:r>
              <a:rPr lang="cs-CZ" dirty="0">
                <a:latin typeface="Calibri" panose="020F0502020204030204" pitchFamily="34" charset="0"/>
              </a:rPr>
              <a:t>Most průmyslová</a:t>
            </a:r>
          </a:p>
          <a:p>
            <a:pPr marL="1028700" lvl="1">
              <a:buFont typeface="Arial" panose="020B0604020202020204" pitchFamily="34" charset="0"/>
              <a:buChar char="•"/>
            </a:pPr>
            <a:r>
              <a:rPr lang="cs-CZ" dirty="0">
                <a:latin typeface="+mj-lt"/>
              </a:rPr>
              <a:t>Strahovský tunel</a:t>
            </a:r>
          </a:p>
          <a:p>
            <a:pPr marL="1028700" lvl="1">
              <a:buFont typeface="Arial" panose="020B0604020202020204" pitchFamily="34" charset="0"/>
              <a:buChar char="•"/>
            </a:pPr>
            <a:r>
              <a:rPr lang="cs-CZ" dirty="0">
                <a:latin typeface="+mj-lt"/>
              </a:rPr>
              <a:t>Jižní spojka (Spořilovská – Průmyslová), Českobrodská</a:t>
            </a:r>
          </a:p>
          <a:p>
            <a:pPr marL="285750" indent="-285750">
              <a:buFont typeface="Arial" panose="020B0604020202020204" pitchFamily="34" charset="0"/>
              <a:buChar char="•"/>
            </a:pPr>
            <a:r>
              <a:rPr lang="cs-CZ" dirty="0">
                <a:latin typeface="+mj-lt"/>
              </a:rPr>
              <a:t>Telematika: Multifunkční operační středisko </a:t>
            </a:r>
            <a:r>
              <a:rPr lang="cs-CZ" dirty="0" err="1">
                <a:latin typeface="+mj-lt"/>
              </a:rPr>
              <a:t>Malovanka</a:t>
            </a:r>
            <a:r>
              <a:rPr lang="cs-CZ" dirty="0">
                <a:latin typeface="+mj-lt"/>
              </a:rPr>
              <a:t>; správa SSZ, liniové řízení MO, scénáře řízení dopravy, kooperativní systémy řízení dopravy</a:t>
            </a:r>
          </a:p>
          <a:p>
            <a:pPr marL="285750" indent="-285750">
              <a:buFont typeface="Arial" panose="020B0604020202020204" pitchFamily="34" charset="0"/>
              <a:buChar char="•"/>
            </a:pPr>
            <a:r>
              <a:rPr lang="cs-CZ" dirty="0">
                <a:latin typeface="+mj-lt"/>
              </a:rPr>
              <a:t>P + R Dědina</a:t>
            </a:r>
          </a:p>
          <a:p>
            <a:pPr marL="285750" indent="-285750">
              <a:buFont typeface="Arial" panose="020B0604020202020204" pitchFamily="34" charset="0"/>
              <a:buChar char="•"/>
            </a:pPr>
            <a:r>
              <a:rPr lang="cs-CZ" dirty="0">
                <a:latin typeface="+mj-lt"/>
              </a:rPr>
              <a:t>Protihluková opatření (v severní části města)</a:t>
            </a:r>
          </a:p>
          <a:p>
            <a:pPr marL="285750" indent="-285750">
              <a:buFont typeface="Arial" panose="020B0604020202020204" pitchFamily="34" charset="0"/>
              <a:buChar char="•"/>
            </a:pPr>
            <a:r>
              <a:rPr lang="cs-CZ" dirty="0">
                <a:latin typeface="+mj-lt"/>
              </a:rPr>
              <a:t>Průmyslový </a:t>
            </a:r>
            <a:r>
              <a:rPr lang="cs-CZ" dirty="0" err="1">
                <a:latin typeface="+mj-lt"/>
              </a:rPr>
              <a:t>polookruh</a:t>
            </a:r>
            <a:r>
              <a:rPr lang="cs-CZ" dirty="0">
                <a:latin typeface="+mj-lt"/>
              </a:rPr>
              <a:t>; kompenzační opatření k Pražskému okruhu</a:t>
            </a:r>
          </a:p>
          <a:p>
            <a:pPr marL="285750" indent="-285750">
              <a:buFont typeface="Arial" panose="020B0604020202020204" pitchFamily="34" charset="0"/>
              <a:buChar char="•"/>
            </a:pPr>
            <a:r>
              <a:rPr lang="cs-CZ" dirty="0">
                <a:latin typeface="+mj-lt"/>
              </a:rPr>
              <a:t>Hostivařská spojka</a:t>
            </a:r>
          </a:p>
        </p:txBody>
      </p:sp>
    </p:spTree>
    <p:extLst>
      <p:ext uri="{BB962C8B-B14F-4D97-AF65-F5344CB8AC3E}">
        <p14:creationId xmlns:p14="http://schemas.microsoft.com/office/powerpoint/2010/main" val="3431556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solidFill>
                  <a:srgbClr val="E818C0"/>
                </a:solidFill>
              </a:rPr>
              <a:t>Mimo možnosti AP</a:t>
            </a:r>
            <a:r>
              <a:rPr lang="cs-CZ" sz="1400" dirty="0">
                <a:solidFill>
                  <a:srgbClr val="E818C0"/>
                </a:solidFill>
              </a:rPr>
              <a:t>2024-2026</a:t>
            </a:r>
            <a:r>
              <a:rPr lang="cs-CZ" dirty="0">
                <a:solidFill>
                  <a:srgbClr val="E818C0"/>
                </a:solidFill>
              </a:rPr>
              <a:t>: 3. Obnova a rozvoj silniční sítě</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p:txBody>
          <a:bodyPr>
            <a:noAutofit/>
          </a:bodyPr>
          <a:lstStyle/>
          <a:p>
            <a:pPr marL="285750" indent="-285750">
              <a:buFont typeface="Arial" panose="020B0604020202020204" pitchFamily="34" charset="0"/>
              <a:buChar char="•"/>
            </a:pPr>
            <a:r>
              <a:rPr lang="cs-CZ" dirty="0">
                <a:latin typeface="+mj-lt"/>
              </a:rPr>
              <a:t>Rekonstrukce stávající dopravní infrastruktury a technického vybavení podle aktuálních standardů</a:t>
            </a:r>
          </a:p>
          <a:p>
            <a:pPr marL="1028700" lvl="1">
              <a:buFont typeface="Arial" panose="020B0604020202020204" pitchFamily="34" charset="0"/>
              <a:buChar char="•"/>
            </a:pPr>
            <a:r>
              <a:rPr lang="cs-CZ" dirty="0">
                <a:latin typeface="+mj-lt"/>
              </a:rPr>
              <a:t>Mosty</a:t>
            </a:r>
          </a:p>
          <a:p>
            <a:pPr marL="1428750" lvl="2">
              <a:buFont typeface="Arial" panose="020B0604020202020204" pitchFamily="34" charset="0"/>
              <a:buChar char="•"/>
            </a:pPr>
            <a:r>
              <a:rPr lang="cs-CZ" dirty="0">
                <a:latin typeface="+mj-lt"/>
              </a:rPr>
              <a:t>Mánesův</a:t>
            </a:r>
          </a:p>
          <a:p>
            <a:pPr marL="1200150" lvl="2" indent="0">
              <a:buNone/>
            </a:pPr>
            <a:endParaRPr lang="cs-CZ" dirty="0">
              <a:latin typeface="Calibri" panose="020F0502020204030204" pitchFamily="34" charset="0"/>
            </a:endParaRPr>
          </a:p>
          <a:p>
            <a:pPr marL="285750" indent="-285750">
              <a:buFont typeface="Arial" panose="020B0604020202020204" pitchFamily="34" charset="0"/>
              <a:buChar char="•"/>
            </a:pPr>
            <a:r>
              <a:rPr lang="cs-CZ" dirty="0">
                <a:latin typeface="+mj-lt"/>
              </a:rPr>
              <a:t>Hloubětínský tunel</a:t>
            </a:r>
          </a:p>
          <a:p>
            <a:pPr marL="285750" indent="-285750">
              <a:buFont typeface="Arial" panose="020B0604020202020204" pitchFamily="34" charset="0"/>
              <a:buChar char="•"/>
            </a:pPr>
            <a:r>
              <a:rPr lang="cs-CZ" dirty="0">
                <a:latin typeface="+mj-lt"/>
              </a:rPr>
              <a:t>P+R Hostivař, P+R Depo Zličín, …</a:t>
            </a:r>
          </a:p>
          <a:p>
            <a:pPr marL="285750" indent="-285750">
              <a:buFont typeface="Arial" panose="020B0604020202020204" pitchFamily="34" charset="0"/>
              <a:buChar char="•"/>
            </a:pPr>
            <a:r>
              <a:rPr lang="cs-CZ" dirty="0">
                <a:latin typeface="+mj-lt"/>
              </a:rPr>
              <a:t>Libeňská spojka</a:t>
            </a:r>
          </a:p>
          <a:p>
            <a:pPr marL="285750" indent="-285750">
              <a:buFont typeface="Arial" panose="020B0604020202020204" pitchFamily="34" charset="0"/>
              <a:buChar char="•"/>
            </a:pPr>
            <a:r>
              <a:rPr lang="cs-CZ" dirty="0">
                <a:latin typeface="+mj-lt"/>
              </a:rPr>
              <a:t>MO Pelc/Tyrolka - U Kříže</a:t>
            </a:r>
          </a:p>
          <a:p>
            <a:pPr marL="1028700" lvl="1">
              <a:buFont typeface="Arial" panose="020B0604020202020204" pitchFamily="34" charset="0"/>
              <a:buChar char="•"/>
            </a:pPr>
            <a:r>
              <a:rPr lang="cs-CZ" dirty="0">
                <a:latin typeface="+mj-lt"/>
              </a:rPr>
              <a:t>bez následného financování (příprava)</a:t>
            </a:r>
          </a:p>
          <a:p>
            <a:pPr marL="285750" indent="-285750">
              <a:buFont typeface="Arial" panose="020B0604020202020204" pitchFamily="34" charset="0"/>
              <a:buChar char="•"/>
            </a:pPr>
            <a:r>
              <a:rPr lang="cs-CZ" dirty="0">
                <a:latin typeface="+mj-lt"/>
              </a:rPr>
              <a:t>MO </a:t>
            </a:r>
            <a:r>
              <a:rPr lang="cs-CZ" dirty="0" err="1">
                <a:latin typeface="+mj-lt"/>
              </a:rPr>
              <a:t>Balabenka</a:t>
            </a:r>
            <a:r>
              <a:rPr lang="cs-CZ" dirty="0">
                <a:latin typeface="+mj-lt"/>
              </a:rPr>
              <a:t> – Rybníčky </a:t>
            </a:r>
          </a:p>
          <a:p>
            <a:pPr marL="1028700" lvl="1">
              <a:buFont typeface="Arial" panose="020B0604020202020204" pitchFamily="34" charset="0"/>
              <a:buChar char="•"/>
            </a:pPr>
            <a:r>
              <a:rPr lang="cs-CZ" dirty="0">
                <a:latin typeface="+mj-lt"/>
              </a:rPr>
              <a:t>bez následného financování (příprava)</a:t>
            </a:r>
          </a:p>
          <a:p>
            <a:pPr marL="285750" indent="-285750">
              <a:buFont typeface="Arial" panose="020B0604020202020204" pitchFamily="34" charset="0"/>
              <a:buChar char="•"/>
            </a:pPr>
            <a:r>
              <a:rPr lang="cs-CZ" dirty="0">
                <a:latin typeface="+mj-lt"/>
              </a:rPr>
              <a:t>Radlická radiála - JZM Smíchov </a:t>
            </a:r>
          </a:p>
          <a:p>
            <a:pPr marL="1028700" lvl="1">
              <a:buFont typeface="Arial" panose="020B0604020202020204" pitchFamily="34" charset="0"/>
              <a:buChar char="•"/>
            </a:pPr>
            <a:r>
              <a:rPr lang="cs-CZ" dirty="0">
                <a:latin typeface="+mj-lt"/>
              </a:rPr>
              <a:t>bez následného financování (příprava)</a:t>
            </a:r>
          </a:p>
          <a:p>
            <a:pPr lvl="1" indent="0">
              <a:buNone/>
            </a:pPr>
            <a:endParaRPr lang="cs-CZ" i="1" dirty="0">
              <a:solidFill>
                <a:srgbClr val="E818C0"/>
              </a:solidFill>
              <a:latin typeface="+mj-lt"/>
            </a:endParaRPr>
          </a:p>
          <a:p>
            <a:pPr marL="0" lvl="1" indent="0">
              <a:buNone/>
            </a:pPr>
            <a:r>
              <a:rPr lang="cs-CZ" i="1" dirty="0">
                <a:latin typeface="+mj-lt"/>
              </a:rPr>
              <a:t>Pozn. další opatření v zásobníku na </a:t>
            </a:r>
            <a:r>
              <a:rPr lang="cs-CZ" b="1" i="1" dirty="0">
                <a:solidFill>
                  <a:srgbClr val="00A99D"/>
                </a:solidFill>
                <a:latin typeface="+mj-lt"/>
                <a:hlinkClick r:id="rId2">
                  <a:extLst>
                    <a:ext uri="{A12FA001-AC4F-418D-AE19-62706E023703}">
                      <ahyp:hlinkClr xmlns:ahyp="http://schemas.microsoft.com/office/drawing/2018/hyperlinkcolor" val="tx"/>
                    </a:ext>
                  </a:extLst>
                </a:hlinkClick>
              </a:rPr>
              <a:t>http://poladprahu.cz</a:t>
            </a:r>
            <a:endParaRPr lang="cs-CZ" b="1" i="1" dirty="0">
              <a:solidFill>
                <a:srgbClr val="00A99D"/>
              </a:solidFill>
              <a:latin typeface="+mj-lt"/>
            </a:endParaRPr>
          </a:p>
          <a:p>
            <a:pPr marL="1028700" lvl="1">
              <a:buFont typeface="Arial" panose="020B0604020202020204" pitchFamily="34" charset="0"/>
              <a:buChar char="•"/>
            </a:pPr>
            <a:endParaRPr lang="cs-CZ" dirty="0">
              <a:solidFill>
                <a:srgbClr val="E818C0"/>
              </a:solidFill>
              <a:latin typeface="+mj-lt"/>
            </a:endParaRPr>
          </a:p>
        </p:txBody>
      </p:sp>
    </p:spTree>
    <p:extLst>
      <p:ext uri="{BB962C8B-B14F-4D97-AF65-F5344CB8AC3E}">
        <p14:creationId xmlns:p14="http://schemas.microsoft.com/office/powerpoint/2010/main" val="328083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t>V AP</a:t>
            </a:r>
            <a:r>
              <a:rPr lang="cs-CZ" sz="1400" dirty="0"/>
              <a:t>2024-2026</a:t>
            </a:r>
            <a:r>
              <a:rPr lang="cs-CZ" dirty="0"/>
              <a:t>: 4. Infrastruktura pro cyklisty a pěší</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a:xfrm>
            <a:off x="323528" y="1124744"/>
            <a:ext cx="8496944" cy="5616624"/>
          </a:xfrm>
        </p:spPr>
        <p:txBody>
          <a:bodyPr>
            <a:noAutofit/>
          </a:bodyPr>
          <a:lstStyle/>
          <a:p>
            <a:pPr marL="285750" indent="-285750">
              <a:buFont typeface="Arial" panose="020B0604020202020204" pitchFamily="34" charset="0"/>
              <a:buChar char="•"/>
            </a:pPr>
            <a:r>
              <a:rPr lang="cs-CZ" dirty="0">
                <a:latin typeface="+mj-lt"/>
              </a:rPr>
              <a:t>Nové celoměstsky významné stezky pro chodce a cyklisty (v centru města):</a:t>
            </a:r>
          </a:p>
          <a:p>
            <a:pPr marL="1028700" lvl="1">
              <a:buFont typeface="Arial" panose="020B0604020202020204" pitchFamily="34" charset="0"/>
              <a:buChar char="•"/>
            </a:pPr>
            <a:r>
              <a:rPr lang="cs-CZ" sz="1200" dirty="0">
                <a:latin typeface="+mj-lt"/>
              </a:rPr>
              <a:t>A1 centrum (realizace)</a:t>
            </a:r>
          </a:p>
          <a:p>
            <a:pPr marL="1028700" lvl="1">
              <a:buFont typeface="Arial" panose="020B0604020202020204" pitchFamily="34" charset="0"/>
              <a:buChar char="•"/>
            </a:pPr>
            <a:r>
              <a:rPr lang="cs-CZ" sz="1200" dirty="0">
                <a:latin typeface="+mj-lt"/>
              </a:rPr>
              <a:t>A3 Nový Smíchov: Radlická – Nádražní (realizace)</a:t>
            </a:r>
          </a:p>
          <a:p>
            <a:pPr marL="1028700" lvl="1">
              <a:buFont typeface="Arial" panose="020B0604020202020204" pitchFamily="34" charset="0"/>
              <a:buChar char="•"/>
            </a:pPr>
            <a:r>
              <a:rPr lang="cs-CZ" sz="1200" dirty="0">
                <a:latin typeface="+mj-lt"/>
              </a:rPr>
              <a:t>A3 Vltava – Drážní promenáda (realizace)</a:t>
            </a:r>
          </a:p>
          <a:p>
            <a:pPr marL="1028700" lvl="1">
              <a:buFont typeface="Arial" panose="020B0604020202020204" pitchFamily="34" charset="0"/>
              <a:buChar char="•"/>
            </a:pPr>
            <a:r>
              <a:rPr lang="cs-CZ" sz="1200" dirty="0">
                <a:latin typeface="+mj-lt"/>
              </a:rPr>
              <a:t>A5 napojení na Hlavní nádraží (realizace)</a:t>
            </a:r>
          </a:p>
          <a:p>
            <a:pPr marL="1028700" lvl="1">
              <a:buFont typeface="Arial" panose="020B0604020202020204" pitchFamily="34" charset="0"/>
              <a:buChar char="•"/>
            </a:pPr>
            <a:r>
              <a:rPr lang="cs-CZ" sz="1200" dirty="0">
                <a:latin typeface="+mj-lt"/>
              </a:rPr>
              <a:t>A6 Argentinská – Výstaviště, Bubenská - Dělnická (realizace)</a:t>
            </a:r>
          </a:p>
          <a:p>
            <a:pPr marL="1028700" lvl="1">
              <a:buFont typeface="Arial" panose="020B0604020202020204" pitchFamily="34" charset="0"/>
              <a:buChar char="•"/>
            </a:pPr>
            <a:r>
              <a:rPr lang="cs-CZ" sz="1200" dirty="0">
                <a:latin typeface="+mj-lt"/>
              </a:rPr>
              <a:t>A8 Východní </a:t>
            </a:r>
            <a:r>
              <a:rPr lang="cs-CZ" sz="1200" dirty="0" err="1">
                <a:latin typeface="+mj-lt"/>
              </a:rPr>
              <a:t>cyklomagistrála</a:t>
            </a:r>
            <a:r>
              <a:rPr lang="cs-CZ" sz="1200" dirty="0">
                <a:latin typeface="+mj-lt"/>
              </a:rPr>
              <a:t> (realizace) </a:t>
            </a:r>
          </a:p>
          <a:p>
            <a:pPr marL="285750" indent="-285750">
              <a:buFont typeface="Arial" panose="020B0604020202020204" pitchFamily="34" charset="0"/>
              <a:buChar char="•"/>
            </a:pPr>
            <a:r>
              <a:rPr lang="cs-CZ" dirty="0">
                <a:latin typeface="+mj-lt"/>
              </a:rPr>
              <a:t>Nové celoměstsky významné stezky pro chodce a cyklisty (ostatní):</a:t>
            </a:r>
          </a:p>
          <a:p>
            <a:pPr marL="1028700" lvl="1">
              <a:buFont typeface="Arial" panose="020B0604020202020204" pitchFamily="34" charset="0"/>
              <a:buChar char="•"/>
            </a:pPr>
            <a:r>
              <a:rPr lang="cs-CZ" sz="1200" dirty="0">
                <a:latin typeface="+mj-lt"/>
              </a:rPr>
              <a:t>A2 MOL – Ledárny - nádraží Modřany (realizace) </a:t>
            </a:r>
          </a:p>
          <a:p>
            <a:pPr marL="1028700" lvl="1">
              <a:buFont typeface="Arial" panose="020B0604020202020204" pitchFamily="34" charset="0"/>
              <a:buChar char="•"/>
            </a:pPr>
            <a:r>
              <a:rPr lang="cs-CZ" sz="1200" dirty="0">
                <a:latin typeface="+mj-lt"/>
              </a:rPr>
              <a:t>A3 Kolovraty (realizace)</a:t>
            </a:r>
          </a:p>
          <a:p>
            <a:pPr marL="1028700" lvl="1">
              <a:buFont typeface="Arial" panose="020B0604020202020204" pitchFamily="34" charset="0"/>
              <a:buChar char="•"/>
            </a:pPr>
            <a:r>
              <a:rPr lang="cs-CZ" sz="1200" dirty="0">
                <a:latin typeface="+mj-lt"/>
              </a:rPr>
              <a:t>A5 Dolní Počernice (realizace)</a:t>
            </a:r>
          </a:p>
          <a:p>
            <a:pPr marL="1028700" lvl="1">
              <a:buFont typeface="Arial" panose="020B0604020202020204" pitchFamily="34" charset="0"/>
              <a:buChar char="•"/>
            </a:pPr>
            <a:r>
              <a:rPr lang="cs-CZ" sz="1200" dirty="0">
                <a:latin typeface="+mj-lt"/>
              </a:rPr>
              <a:t>A6 Veleslavín- hranice Prahy (příprava)</a:t>
            </a:r>
          </a:p>
          <a:p>
            <a:pPr marL="1028700" lvl="1">
              <a:buFont typeface="Arial" panose="020B0604020202020204" pitchFamily="34" charset="0"/>
              <a:buChar char="•"/>
            </a:pPr>
            <a:r>
              <a:rPr lang="cs-CZ" sz="1200" dirty="0">
                <a:latin typeface="+mj-lt"/>
              </a:rPr>
              <a:t>A7 K Pazderkám (realizace)</a:t>
            </a:r>
          </a:p>
          <a:p>
            <a:pPr marL="1028700" lvl="1">
              <a:buFont typeface="Arial" panose="020B0604020202020204" pitchFamily="34" charset="0"/>
              <a:buChar char="•"/>
            </a:pPr>
            <a:r>
              <a:rPr lang="cs-CZ" sz="1200" dirty="0">
                <a:latin typeface="+mj-lt"/>
              </a:rPr>
              <a:t>A8 Vinice – Běchovice (realizace)</a:t>
            </a:r>
          </a:p>
          <a:p>
            <a:pPr marL="1028700" lvl="1">
              <a:buFont typeface="Arial" panose="020B0604020202020204" pitchFamily="34" charset="0"/>
              <a:buChar char="•"/>
            </a:pPr>
            <a:r>
              <a:rPr lang="cs-CZ" sz="1200" dirty="0">
                <a:latin typeface="+mj-lt"/>
              </a:rPr>
              <a:t>A9 Hutě – Borská (realizace)</a:t>
            </a:r>
          </a:p>
          <a:p>
            <a:pPr marL="1028700" lvl="1">
              <a:buFont typeface="Arial" panose="020B0604020202020204" pitchFamily="34" charset="0"/>
              <a:buChar char="•"/>
            </a:pPr>
            <a:r>
              <a:rPr lang="cs-CZ" sz="1200" dirty="0">
                <a:latin typeface="+mj-lt"/>
              </a:rPr>
              <a:t>A0 Podchod v ul. Stoliňská (realizace); K Tabulce – K Cihelně (realizace)</a:t>
            </a:r>
          </a:p>
          <a:p>
            <a:pPr marL="285750" indent="-285750">
              <a:buFont typeface="Arial" panose="020B0604020202020204" pitchFamily="34" charset="0"/>
              <a:buChar char="•"/>
            </a:pPr>
            <a:r>
              <a:rPr lang="cs-CZ" dirty="0">
                <a:latin typeface="+mj-lt"/>
              </a:rPr>
              <a:t>Další infrastruktura a opatření k rozvoji cyklistiky vč. zpřístupnění stanic metra</a:t>
            </a:r>
          </a:p>
          <a:p>
            <a:pPr marL="1028700" lvl="1">
              <a:buFont typeface="Arial" panose="020B0604020202020204" pitchFamily="34" charset="0"/>
              <a:buChar char="•"/>
            </a:pPr>
            <a:r>
              <a:rPr lang="cs-CZ" sz="1200" dirty="0" err="1">
                <a:latin typeface="+mj-lt"/>
              </a:rPr>
              <a:t>cyklomobiliář</a:t>
            </a:r>
            <a:r>
              <a:rPr lang="cs-CZ" sz="1200" dirty="0">
                <a:latin typeface="+mj-lt"/>
              </a:rPr>
              <a:t> a podpora </a:t>
            </a:r>
            <a:r>
              <a:rPr lang="cs-CZ" sz="1200" dirty="0" err="1">
                <a:latin typeface="+mj-lt"/>
              </a:rPr>
              <a:t>bikesharingu</a:t>
            </a:r>
            <a:endParaRPr lang="cs-CZ" sz="1200" dirty="0">
              <a:latin typeface="+mj-lt"/>
            </a:endParaRPr>
          </a:p>
          <a:p>
            <a:pPr marL="285750" indent="-285750">
              <a:buFont typeface="Arial" panose="020B0604020202020204" pitchFamily="34" charset="0"/>
              <a:buChar char="•"/>
            </a:pPr>
            <a:r>
              <a:rPr lang="cs-CZ" dirty="0">
                <a:latin typeface="+mj-lt"/>
              </a:rPr>
              <a:t>Výstavba cyklostezek a pěších propojení Prahy a </a:t>
            </a:r>
            <a:r>
              <a:rPr lang="cs-CZ" dirty="0" err="1">
                <a:latin typeface="+mj-lt"/>
              </a:rPr>
              <a:t>Stř.Č</a:t>
            </a:r>
            <a:r>
              <a:rPr lang="cs-CZ" dirty="0">
                <a:latin typeface="+mj-lt"/>
              </a:rPr>
              <a:t>. kraje </a:t>
            </a:r>
          </a:p>
          <a:p>
            <a:pPr marL="1028700" lvl="1">
              <a:buFont typeface="Arial" panose="020B0604020202020204" pitchFamily="34" charset="0"/>
              <a:buChar char="•"/>
            </a:pPr>
            <a:r>
              <a:rPr lang="cs-CZ" sz="1200" dirty="0">
                <a:latin typeface="+mj-lt"/>
              </a:rPr>
              <a:t>koordinace</a:t>
            </a:r>
          </a:p>
          <a:p>
            <a:endParaRPr lang="cs-CZ" dirty="0">
              <a:latin typeface="+mj-lt"/>
            </a:endParaRPr>
          </a:p>
        </p:txBody>
      </p:sp>
    </p:spTree>
    <p:extLst>
      <p:ext uri="{BB962C8B-B14F-4D97-AF65-F5344CB8AC3E}">
        <p14:creationId xmlns:p14="http://schemas.microsoft.com/office/powerpoint/2010/main" val="111672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0F09-EC33-447B-A3A7-7D1B216C836D}"/>
              </a:ext>
            </a:extLst>
          </p:cNvPr>
          <p:cNvSpPr>
            <a:spLocks noGrp="1"/>
          </p:cNvSpPr>
          <p:nvPr>
            <p:ph type="title"/>
          </p:nvPr>
        </p:nvSpPr>
        <p:spPr/>
        <p:txBody>
          <a:bodyPr/>
          <a:lstStyle/>
          <a:p>
            <a:r>
              <a:rPr lang="cs-CZ" dirty="0"/>
              <a:t>Kontext aktualizace Plánu udržitelné mobility Prahy a okolí</a:t>
            </a:r>
          </a:p>
        </p:txBody>
      </p:sp>
      <p:sp>
        <p:nvSpPr>
          <p:cNvPr id="3" name="Zástupný obsah 2">
            <a:extLst>
              <a:ext uri="{FF2B5EF4-FFF2-40B4-BE49-F238E27FC236}">
                <a16:creationId xmlns:a16="http://schemas.microsoft.com/office/drawing/2014/main" id="{432393D9-032D-4FF4-9D49-AE4E36086A1A}"/>
              </a:ext>
            </a:extLst>
          </p:cNvPr>
          <p:cNvSpPr>
            <a:spLocks noGrp="1"/>
          </p:cNvSpPr>
          <p:nvPr>
            <p:ph idx="1"/>
          </p:nvPr>
        </p:nvSpPr>
        <p:spPr>
          <a:xfrm>
            <a:off x="323528" y="1124744"/>
            <a:ext cx="8496944" cy="5616624"/>
          </a:xfrm>
        </p:spPr>
        <p:txBody>
          <a:bodyPr>
            <a:normAutofit/>
          </a:bodyPr>
          <a:lstStyle/>
          <a:p>
            <a:pPr marL="285750" indent="-285750">
              <a:buFont typeface="Arial" panose="020B0604020202020204" pitchFamily="34" charset="0"/>
              <a:buChar char="•"/>
            </a:pPr>
            <a:r>
              <a:rPr lang="cs-CZ" sz="1600" dirty="0">
                <a:latin typeface="+mn-lt"/>
              </a:rPr>
              <a:t>Strategický dokument rozvoje dopravního systému v metropolitní oblasti (usnesení ZHMP č. 7/32 z 24. 5. 2019) </a:t>
            </a:r>
          </a:p>
          <a:p>
            <a:pPr marL="1028700" lvl="1">
              <a:buFont typeface="Arial" panose="020B0604020202020204" pitchFamily="34" charset="0"/>
              <a:buChar char="•"/>
            </a:pPr>
            <a:r>
              <a:rPr lang="cs-CZ" sz="1600" dirty="0">
                <a:latin typeface="+mn-lt"/>
              </a:rPr>
              <a:t>Platná SEA</a:t>
            </a:r>
          </a:p>
          <a:p>
            <a:pPr marL="1028700" lvl="1">
              <a:buFont typeface="Arial" panose="020B0604020202020204" pitchFamily="34" charset="0"/>
              <a:buChar char="•"/>
            </a:pPr>
            <a:r>
              <a:rPr lang="cs-CZ" sz="1600" dirty="0">
                <a:latin typeface="+mn-lt"/>
              </a:rPr>
              <a:t>Platný AP 2019 – 2023</a:t>
            </a:r>
          </a:p>
          <a:p>
            <a:pPr marL="1028700" lvl="1">
              <a:buFont typeface="Arial" panose="020B0604020202020204" pitchFamily="34" charset="0"/>
              <a:buChar char="•"/>
            </a:pPr>
            <a:r>
              <a:rPr lang="cs-CZ" sz="1600" dirty="0">
                <a:latin typeface="+mn-lt"/>
              </a:rPr>
              <a:t>Investiční a neinvestiční opatření</a:t>
            </a:r>
          </a:p>
          <a:p>
            <a:pPr marL="1028700" lvl="1">
              <a:buFont typeface="Arial" panose="020B0604020202020204" pitchFamily="34" charset="0"/>
              <a:buChar char="•"/>
            </a:pPr>
            <a:r>
              <a:rPr lang="cs-CZ" sz="1600" dirty="0">
                <a:latin typeface="+mn-lt"/>
              </a:rPr>
              <a:t>Podklady vč. platné </a:t>
            </a:r>
            <a:r>
              <a:rPr lang="cs-CZ" sz="1600" i="1" dirty="0">
                <a:latin typeface="+mn-lt"/>
              </a:rPr>
              <a:t>Dopravní politiky </a:t>
            </a:r>
            <a:r>
              <a:rPr lang="cs-CZ" sz="1600" dirty="0">
                <a:latin typeface="+mn-lt"/>
              </a:rPr>
              <a:t>dostupné na:</a:t>
            </a:r>
          </a:p>
          <a:p>
            <a:pPr lvl="1" indent="0">
              <a:buNone/>
            </a:pPr>
            <a:r>
              <a:rPr lang="cs-CZ" sz="1600" dirty="0">
                <a:solidFill>
                  <a:srgbClr val="00A99D"/>
                </a:solidFill>
                <a:latin typeface="+mn-lt"/>
              </a:rPr>
              <a:t>	   https://poladprahu.cz/download/</a:t>
            </a:r>
          </a:p>
          <a:p>
            <a:pPr lvl="1" indent="0">
              <a:buNone/>
            </a:pPr>
            <a:endParaRPr lang="cs-CZ" sz="1600" dirty="0">
              <a:latin typeface="+mn-lt"/>
            </a:endParaRPr>
          </a:p>
          <a:p>
            <a:pPr marL="285750" indent="-285750">
              <a:buFont typeface="Arial" panose="020B0604020202020204" pitchFamily="34" charset="0"/>
              <a:buChar char="•"/>
            </a:pPr>
            <a:r>
              <a:rPr lang="cs-CZ" sz="1600" dirty="0">
                <a:latin typeface="+mn-lt"/>
              </a:rPr>
              <a:t>Aktualizace P+ (malá) = Akční plán 2024 – 2026*</a:t>
            </a:r>
          </a:p>
          <a:p>
            <a:pPr marL="1028700" lvl="1">
              <a:buFont typeface="Arial" panose="020B0604020202020204" pitchFamily="34" charset="0"/>
              <a:buChar char="•"/>
            </a:pPr>
            <a:r>
              <a:rPr lang="cs-CZ" sz="1600" dirty="0">
                <a:latin typeface="+mn-lt"/>
              </a:rPr>
              <a:t>zahájena </a:t>
            </a:r>
            <a:r>
              <a:rPr lang="cs-CZ" sz="1600" i="1" dirty="0">
                <a:solidFill>
                  <a:schemeClr val="bg1">
                    <a:lumMod val="50000"/>
                  </a:schemeClr>
                </a:solidFill>
                <a:latin typeface="+mj-lt"/>
              </a:rPr>
              <a:t>usnesením RHMP č. 1122 z 17. 5. 2021 a ZHMP č. 27/41 z 27. 5. 2021</a:t>
            </a:r>
          </a:p>
          <a:p>
            <a:pPr marL="1028700" lvl="1">
              <a:buFont typeface="Arial" panose="020B0604020202020204" pitchFamily="34" charset="0"/>
              <a:buChar char="•"/>
            </a:pPr>
            <a:r>
              <a:rPr lang="cs-CZ" sz="1600" dirty="0">
                <a:solidFill>
                  <a:schemeClr val="bg1">
                    <a:lumMod val="50000"/>
                  </a:schemeClr>
                </a:solidFill>
                <a:latin typeface="+mj-lt"/>
              </a:rPr>
              <a:t>sladění frekvence s volebním obdobím</a:t>
            </a:r>
          </a:p>
          <a:p>
            <a:pPr lvl="1" indent="0">
              <a:buNone/>
            </a:pPr>
            <a:r>
              <a:rPr lang="cs-CZ" sz="1600" dirty="0">
                <a:latin typeface="+mn-lt"/>
              </a:rPr>
              <a:t> </a:t>
            </a:r>
          </a:p>
          <a:p>
            <a:pPr marL="285750" indent="-285750">
              <a:buFont typeface="Arial" panose="020B0604020202020204" pitchFamily="34" charset="0"/>
              <a:buChar char="•"/>
            </a:pPr>
            <a:r>
              <a:rPr lang="cs-CZ" sz="1600" dirty="0">
                <a:latin typeface="+mn-lt"/>
              </a:rPr>
              <a:t>Návrh výsledkem zpracování dat městských organizací v dopravě:</a:t>
            </a:r>
          </a:p>
          <a:p>
            <a:pPr marL="1028700" lvl="1">
              <a:buFont typeface="Arial" panose="020B0604020202020204" pitchFamily="34" charset="0"/>
              <a:buChar char="•"/>
            </a:pPr>
            <a:r>
              <a:rPr lang="cs-CZ" sz="1600" dirty="0">
                <a:latin typeface="+mn-lt"/>
              </a:rPr>
              <a:t>DPP, ROPID, TSK, IPR, OICT, IDSK, Středočeský kraj, odborů ODO, OCP, FON, INV</a:t>
            </a:r>
          </a:p>
          <a:p>
            <a:pPr lvl="1" indent="0">
              <a:buNone/>
            </a:pPr>
            <a:endParaRPr lang="cs-CZ" sz="1600" dirty="0">
              <a:latin typeface="+mn-lt"/>
            </a:endParaRPr>
          </a:p>
          <a:p>
            <a:pPr lvl="1" indent="0">
              <a:buNone/>
            </a:pPr>
            <a:endParaRPr lang="cs-CZ" sz="1600" dirty="0">
              <a:latin typeface="+mn-lt"/>
            </a:endParaRPr>
          </a:p>
          <a:p>
            <a:pPr marL="0" lvl="1" indent="0">
              <a:buNone/>
            </a:pPr>
            <a:r>
              <a:rPr lang="cs-CZ" sz="1600" dirty="0">
                <a:latin typeface="+mn-lt"/>
              </a:rPr>
              <a:t>* </a:t>
            </a:r>
            <a:r>
              <a:rPr lang="cs-CZ" sz="1200" i="1" dirty="0">
                <a:latin typeface="+mn-lt"/>
              </a:rPr>
              <a:t>S významných dopadem do rozpočtů: 2025 – 2030, ale zahájení podpůrných opatření okamžitě</a:t>
            </a:r>
          </a:p>
          <a:p>
            <a:pPr lvl="1" indent="0">
              <a:buNone/>
            </a:pPr>
            <a:endParaRPr lang="cs-CZ" sz="1600" b="1" dirty="0">
              <a:latin typeface="+mn-lt"/>
            </a:endParaRPr>
          </a:p>
        </p:txBody>
      </p:sp>
      <p:pic>
        <p:nvPicPr>
          <p:cNvPr id="4" name="Picture 2" descr="city">
            <a:extLst>
              <a:ext uri="{FF2B5EF4-FFF2-40B4-BE49-F238E27FC236}">
                <a16:creationId xmlns:a16="http://schemas.microsoft.com/office/drawing/2014/main" id="{3B958634-0B61-4DD7-8171-C9FC804E7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700808"/>
            <a:ext cx="2160240" cy="155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660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a:xfrm>
            <a:off x="323528" y="548680"/>
            <a:ext cx="8353103" cy="431800"/>
          </a:xfrm>
        </p:spPr>
        <p:txBody>
          <a:bodyPr/>
          <a:lstStyle/>
          <a:p>
            <a:r>
              <a:rPr lang="cs-CZ" dirty="0">
                <a:solidFill>
                  <a:srgbClr val="E818C0"/>
                </a:solidFill>
              </a:rPr>
              <a:t>Mimo možnosti AP</a:t>
            </a:r>
            <a:r>
              <a:rPr lang="cs-CZ" sz="1400" dirty="0">
                <a:solidFill>
                  <a:srgbClr val="E818C0"/>
                </a:solidFill>
              </a:rPr>
              <a:t>2024-2026</a:t>
            </a:r>
            <a:r>
              <a:rPr lang="cs-CZ" dirty="0">
                <a:solidFill>
                  <a:srgbClr val="E818C0"/>
                </a:solidFill>
              </a:rPr>
              <a:t>: 4.Infrastruktura pro cyklisty a pěší</a:t>
            </a:r>
            <a:endParaRPr lang="cs-CZ" dirty="0"/>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a:xfrm>
            <a:off x="323528" y="1124744"/>
            <a:ext cx="8496944" cy="5616624"/>
          </a:xfrm>
        </p:spPr>
        <p:txBody>
          <a:bodyPr>
            <a:noAutofit/>
          </a:bodyPr>
          <a:lstStyle/>
          <a:p>
            <a:pPr marL="285750" indent="-285750">
              <a:buFont typeface="Arial" panose="020B0604020202020204" pitchFamily="34" charset="0"/>
              <a:buChar char="•"/>
            </a:pPr>
            <a:r>
              <a:rPr lang="cs-CZ" dirty="0">
                <a:latin typeface="+mj-lt"/>
              </a:rPr>
              <a:t>Nové celoměstsky významné stezky pro chodce a cyklisty (v centru města):</a:t>
            </a:r>
          </a:p>
          <a:p>
            <a:pPr marL="1028700" lvl="1">
              <a:buFont typeface="Arial" panose="020B0604020202020204" pitchFamily="34" charset="0"/>
              <a:buChar char="•"/>
            </a:pPr>
            <a:r>
              <a:rPr lang="cs-CZ" dirty="0">
                <a:latin typeface="+mj-lt"/>
              </a:rPr>
              <a:t>A2 Průchod trasy centrem Prahy (Mánes - Nám. Jana Palacha včetně)</a:t>
            </a:r>
          </a:p>
          <a:p>
            <a:pPr marL="1028700" lvl="1">
              <a:buFont typeface="Arial" panose="020B0604020202020204" pitchFamily="34" charset="0"/>
              <a:buChar char="•"/>
            </a:pPr>
            <a:r>
              <a:rPr lang="cs-CZ" dirty="0">
                <a:latin typeface="+mj-lt"/>
              </a:rPr>
              <a:t>A4 centrum (příprava a realizace)</a:t>
            </a:r>
          </a:p>
          <a:p>
            <a:pPr marL="1028700" lvl="1">
              <a:buFont typeface="Arial" panose="020B0604020202020204" pitchFamily="34" charset="0"/>
              <a:buChar char="•"/>
            </a:pPr>
            <a:r>
              <a:rPr lang="cs-CZ" dirty="0">
                <a:latin typeface="+mj-lt"/>
              </a:rPr>
              <a:t>A9 Krejcárek – Vysočany (příprava)</a:t>
            </a:r>
          </a:p>
          <a:p>
            <a:pPr marL="285750" indent="-285750">
              <a:buFont typeface="Arial" panose="020B0604020202020204" pitchFamily="34" charset="0"/>
              <a:buChar char="•"/>
            </a:pPr>
            <a:r>
              <a:rPr lang="cs-CZ" dirty="0">
                <a:latin typeface="+mj-lt"/>
              </a:rPr>
              <a:t>Nové celoměstsky významné stezky pro chodce a cyklisty (ostatní):</a:t>
            </a:r>
          </a:p>
          <a:p>
            <a:pPr marL="1028700" lvl="1">
              <a:buFont typeface="Arial" panose="020B0604020202020204" pitchFamily="34" charset="0"/>
              <a:buChar char="•"/>
            </a:pPr>
            <a:r>
              <a:rPr lang="cs-CZ" dirty="0">
                <a:latin typeface="+mj-lt"/>
              </a:rPr>
              <a:t>Povltavská promenáda</a:t>
            </a:r>
          </a:p>
          <a:p>
            <a:pPr marL="1028700" lvl="1">
              <a:buFont typeface="Arial" panose="020B0604020202020204" pitchFamily="34" charset="0"/>
              <a:buChar char="•"/>
            </a:pPr>
            <a:r>
              <a:rPr lang="cs-CZ" dirty="0">
                <a:latin typeface="+mj-lt"/>
              </a:rPr>
              <a:t>A3 Drážní promenáda (příprava)</a:t>
            </a:r>
          </a:p>
          <a:p>
            <a:pPr marL="1028700" lvl="1">
              <a:buFont typeface="Arial" panose="020B0604020202020204" pitchFamily="34" charset="0"/>
              <a:buChar char="•"/>
            </a:pPr>
            <a:r>
              <a:rPr lang="cs-CZ" dirty="0">
                <a:latin typeface="+mj-lt"/>
              </a:rPr>
              <a:t>A3 Hostivař – Dolní Měcholupy; Uhříněves (příprava)</a:t>
            </a:r>
          </a:p>
          <a:p>
            <a:pPr marL="1028700" lvl="1">
              <a:buFont typeface="Arial" panose="020B0604020202020204" pitchFamily="34" charset="0"/>
              <a:buChar char="•"/>
            </a:pPr>
            <a:r>
              <a:rPr lang="cs-CZ" dirty="0">
                <a:latin typeface="+mj-lt"/>
              </a:rPr>
              <a:t>A4 Jižní Město II (příprava); Háje – Uhříněves (příprava)</a:t>
            </a:r>
          </a:p>
          <a:p>
            <a:pPr marL="1028700" lvl="1">
              <a:buFont typeface="Arial" panose="020B0604020202020204" pitchFamily="34" charset="0"/>
              <a:buChar char="•"/>
            </a:pPr>
            <a:r>
              <a:rPr lang="cs-CZ" dirty="0">
                <a:latin typeface="+mj-lt"/>
              </a:rPr>
              <a:t>A7 Dejvice; napojení na Drážní promenádu (příprava); Pod Táborem; Dejvice (příprava)</a:t>
            </a:r>
          </a:p>
          <a:p>
            <a:pPr marL="1028700" lvl="1">
              <a:buFont typeface="Arial" panose="020B0604020202020204" pitchFamily="34" charset="0"/>
              <a:buChar char="•"/>
            </a:pPr>
            <a:r>
              <a:rPr lang="cs-CZ" dirty="0">
                <a:latin typeface="+mj-lt"/>
              </a:rPr>
              <a:t>A9 SVCM Vysočany; Pod </a:t>
            </a:r>
            <a:r>
              <a:rPr lang="cs-CZ" dirty="0" err="1">
                <a:latin typeface="+mj-lt"/>
              </a:rPr>
              <a:t>Klíčovem</a:t>
            </a:r>
            <a:r>
              <a:rPr lang="cs-CZ" dirty="0">
                <a:latin typeface="+mj-lt"/>
              </a:rPr>
              <a:t> – Rajská Zahrada – Opočenská (příprava)</a:t>
            </a:r>
          </a:p>
          <a:p>
            <a:pPr lvl="1" indent="0">
              <a:buNone/>
            </a:pPr>
            <a:endParaRPr lang="cs-CZ" dirty="0">
              <a:latin typeface="+mj-lt"/>
            </a:endParaRPr>
          </a:p>
          <a:p>
            <a:pPr lvl="1" indent="0">
              <a:buNone/>
            </a:pPr>
            <a:endParaRPr lang="cs-CZ" dirty="0">
              <a:latin typeface="+mj-lt"/>
            </a:endParaRPr>
          </a:p>
          <a:p>
            <a:pPr marL="0" lvl="1" indent="0">
              <a:buNone/>
            </a:pPr>
            <a:r>
              <a:rPr lang="cs-CZ" i="1" dirty="0">
                <a:latin typeface="+mj-lt"/>
              </a:rPr>
              <a:t>Pozn. další opatření v zásobníku na </a:t>
            </a:r>
            <a:r>
              <a:rPr lang="cs-CZ" b="1" i="1" dirty="0">
                <a:solidFill>
                  <a:srgbClr val="00A99D"/>
                </a:solidFill>
                <a:latin typeface="+mj-lt"/>
                <a:hlinkClick r:id="rId2">
                  <a:extLst>
                    <a:ext uri="{A12FA001-AC4F-418D-AE19-62706E023703}">
                      <ahyp:hlinkClr xmlns:ahyp="http://schemas.microsoft.com/office/drawing/2018/hyperlinkcolor" val="tx"/>
                    </a:ext>
                  </a:extLst>
                </a:hlinkClick>
              </a:rPr>
              <a:t>http://poladprahu.cz</a:t>
            </a:r>
            <a:endParaRPr lang="cs-CZ" b="1" i="1" dirty="0">
              <a:solidFill>
                <a:srgbClr val="00A99D"/>
              </a:solidFill>
              <a:latin typeface="+mj-lt"/>
            </a:endParaRPr>
          </a:p>
          <a:p>
            <a:pPr lvl="1" indent="0">
              <a:buNone/>
            </a:pPr>
            <a:endParaRPr lang="cs-CZ" dirty="0">
              <a:latin typeface="+mj-lt"/>
            </a:endParaRPr>
          </a:p>
          <a:p>
            <a:pPr marL="285750" indent="-285750">
              <a:buFont typeface="Arial" panose="020B0604020202020204" pitchFamily="34" charset="0"/>
              <a:buChar char="•"/>
            </a:pPr>
            <a:endParaRPr lang="cs-CZ" dirty="0">
              <a:latin typeface="+mj-lt"/>
            </a:endParaRPr>
          </a:p>
        </p:txBody>
      </p:sp>
    </p:spTree>
    <p:extLst>
      <p:ext uri="{BB962C8B-B14F-4D97-AF65-F5344CB8AC3E}">
        <p14:creationId xmlns:p14="http://schemas.microsoft.com/office/powerpoint/2010/main" val="282642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E61DB-E738-48A6-BECE-D3A11C26D44F}"/>
              </a:ext>
            </a:extLst>
          </p:cNvPr>
          <p:cNvSpPr>
            <a:spLocks noGrp="1"/>
          </p:cNvSpPr>
          <p:nvPr>
            <p:ph type="title"/>
          </p:nvPr>
        </p:nvSpPr>
        <p:spPr/>
        <p:txBody>
          <a:bodyPr/>
          <a:lstStyle/>
          <a:p>
            <a:r>
              <a:rPr lang="cs-CZ" dirty="0"/>
              <a:t>V AP</a:t>
            </a:r>
            <a:r>
              <a:rPr lang="cs-CZ" sz="1400" dirty="0"/>
              <a:t>2024-2026</a:t>
            </a:r>
            <a:r>
              <a:rPr lang="cs-CZ" dirty="0"/>
              <a:t>:	5. Podpůrná opatření</a:t>
            </a:r>
          </a:p>
        </p:txBody>
      </p:sp>
      <p:sp>
        <p:nvSpPr>
          <p:cNvPr id="3" name="Zástupný obsah 2">
            <a:extLst>
              <a:ext uri="{FF2B5EF4-FFF2-40B4-BE49-F238E27FC236}">
                <a16:creationId xmlns:a16="http://schemas.microsoft.com/office/drawing/2014/main" id="{E86D2BE3-B154-47DB-8A80-44C468134C85}"/>
              </a:ext>
            </a:extLst>
          </p:cNvPr>
          <p:cNvSpPr>
            <a:spLocks noGrp="1"/>
          </p:cNvSpPr>
          <p:nvPr>
            <p:ph idx="1"/>
          </p:nvPr>
        </p:nvSpPr>
        <p:spPr>
          <a:xfrm>
            <a:off x="323528" y="1124744"/>
            <a:ext cx="8496944" cy="5616624"/>
          </a:xfrm>
        </p:spPr>
        <p:txBody>
          <a:bodyPr>
            <a:noAutofit/>
          </a:bodyPr>
          <a:lstStyle/>
          <a:p>
            <a:pPr marL="285750" indent="-285750">
              <a:buFont typeface="Arial" panose="020B0604020202020204" pitchFamily="34" charset="0"/>
              <a:buChar char="•"/>
            </a:pPr>
            <a:r>
              <a:rPr lang="cs-CZ" dirty="0">
                <a:latin typeface="+mj-lt"/>
              </a:rPr>
              <a:t>Optimalizace financování a zajištění všech služeb v dopravě</a:t>
            </a:r>
            <a:endParaRPr lang="cs-CZ" sz="1200" dirty="0">
              <a:latin typeface="+mj-lt"/>
            </a:endParaRPr>
          </a:p>
          <a:p>
            <a:pPr marL="285750" indent="-285750">
              <a:buFont typeface="Arial" panose="020B0604020202020204" pitchFamily="34" charset="0"/>
              <a:buChar char="•"/>
            </a:pPr>
            <a:r>
              <a:rPr lang="cs-CZ" dirty="0">
                <a:latin typeface="+mj-lt"/>
              </a:rPr>
              <a:t>Rozvoj a zefektivnění zón placeného stání vč. kontroly a vymáhání pokut za přestupky</a:t>
            </a:r>
          </a:p>
          <a:p>
            <a:pPr marL="285750" indent="-285750">
              <a:buFont typeface="Arial" panose="020B0604020202020204" pitchFamily="34" charset="0"/>
              <a:buChar char="•"/>
            </a:pPr>
            <a:r>
              <a:rPr lang="cs-CZ" dirty="0">
                <a:latin typeface="+mj-lt"/>
              </a:rPr>
              <a:t>Nastavení efektivních podmínek parkování EV v ZPS vč. u </a:t>
            </a:r>
            <a:r>
              <a:rPr lang="cs-CZ">
                <a:latin typeface="+mj-lt"/>
              </a:rPr>
              <a:t>dobíječek </a:t>
            </a:r>
          </a:p>
          <a:p>
            <a:pPr marL="285750" indent="-285750">
              <a:buFont typeface="Arial" panose="020B0604020202020204" pitchFamily="34" charset="0"/>
              <a:buChar char="•"/>
            </a:pPr>
            <a:r>
              <a:rPr lang="cs-CZ" dirty="0">
                <a:latin typeface="+mj-lt"/>
              </a:rPr>
              <a:t>Sběry dat o uživatelích a infrastruktuře vč. posílení kapacit pro účely modelování</a:t>
            </a:r>
          </a:p>
          <a:p>
            <a:pPr marL="285750" indent="-285750">
              <a:buFont typeface="Arial" panose="020B0604020202020204" pitchFamily="34" charset="0"/>
              <a:buChar char="•"/>
            </a:pPr>
            <a:r>
              <a:rPr lang="cs-CZ" dirty="0">
                <a:latin typeface="+mj-lt"/>
              </a:rPr>
              <a:t>Spolupráce a rozdělení kompetencí V PID (např. správy zastávek, marketingu)</a:t>
            </a:r>
          </a:p>
          <a:p>
            <a:pPr marL="285750" indent="-285750">
              <a:buFont typeface="Arial" panose="020B0604020202020204" pitchFamily="34" charset="0"/>
              <a:buChar char="•"/>
            </a:pPr>
            <a:r>
              <a:rPr lang="cs-CZ" b="0" i="0" dirty="0">
                <a:effectLst/>
                <a:latin typeface="+mj-lt"/>
              </a:rPr>
              <a:t>Snížení dopadů </a:t>
            </a:r>
            <a:r>
              <a:rPr lang="cs-CZ" b="0" i="0" dirty="0" err="1">
                <a:effectLst/>
                <a:latin typeface="+mj-lt"/>
              </a:rPr>
              <a:t>citylogistiky</a:t>
            </a:r>
            <a:r>
              <a:rPr lang="cs-CZ" b="0" i="0" dirty="0">
                <a:effectLst/>
                <a:latin typeface="+mj-lt"/>
              </a:rPr>
              <a:t> </a:t>
            </a:r>
            <a:r>
              <a:rPr lang="cs-CZ" sz="1200" b="0" i="0" dirty="0">
                <a:effectLst/>
                <a:latin typeface="+mj-lt"/>
              </a:rPr>
              <a:t>(</a:t>
            </a:r>
            <a:r>
              <a:rPr lang="cs-CZ" sz="1200" dirty="0">
                <a:latin typeface="+mj-lt"/>
              </a:rPr>
              <a:t>studie řešení)</a:t>
            </a:r>
          </a:p>
          <a:p>
            <a:pPr marL="285750" indent="-285750">
              <a:buFont typeface="Arial" panose="020B0604020202020204" pitchFamily="34" charset="0"/>
              <a:buChar char="•"/>
            </a:pPr>
            <a:r>
              <a:rPr lang="en-US" dirty="0" err="1">
                <a:latin typeface="+mj-lt"/>
              </a:rPr>
              <a:t>Optimalizace</a:t>
            </a:r>
            <a:r>
              <a:rPr lang="en-US" dirty="0">
                <a:latin typeface="+mj-lt"/>
              </a:rPr>
              <a:t> </a:t>
            </a:r>
            <a:r>
              <a:rPr lang="en-US" dirty="0" err="1">
                <a:latin typeface="+mj-lt"/>
              </a:rPr>
              <a:t>sdílených</a:t>
            </a:r>
            <a:r>
              <a:rPr lang="en-US" dirty="0">
                <a:latin typeface="+mj-lt"/>
              </a:rPr>
              <a:t> </a:t>
            </a:r>
            <a:r>
              <a:rPr lang="en-US" dirty="0" err="1">
                <a:latin typeface="+mj-lt"/>
              </a:rPr>
              <a:t>forem</a:t>
            </a:r>
            <a:r>
              <a:rPr lang="en-US" dirty="0">
                <a:latin typeface="+mj-lt"/>
              </a:rPr>
              <a:t> mobility (</a:t>
            </a:r>
            <a:r>
              <a:rPr lang="en-US" dirty="0" err="1">
                <a:latin typeface="+mj-lt"/>
              </a:rPr>
              <a:t>carsharingu</a:t>
            </a:r>
            <a:r>
              <a:rPr lang="en-US" dirty="0">
                <a:latin typeface="+mj-lt"/>
              </a:rPr>
              <a:t> a </a:t>
            </a:r>
            <a:r>
              <a:rPr lang="en-US" dirty="0" err="1">
                <a:latin typeface="+mj-lt"/>
              </a:rPr>
              <a:t>mikromobility</a:t>
            </a:r>
            <a:r>
              <a:rPr lang="en-US" dirty="0">
                <a:latin typeface="+mj-lt"/>
              </a:rPr>
              <a:t>)</a:t>
            </a:r>
            <a:endParaRPr lang="cs-CZ" dirty="0">
              <a:latin typeface="+mj-lt"/>
            </a:endParaRPr>
          </a:p>
          <a:p>
            <a:pPr marL="285750" indent="-285750">
              <a:buFont typeface="Arial" panose="020B0604020202020204" pitchFamily="34" charset="0"/>
              <a:buChar char="•"/>
            </a:pPr>
            <a:r>
              <a:rPr lang="cs-CZ" b="0" i="0" dirty="0">
                <a:effectLst/>
                <a:latin typeface="+mj-lt"/>
              </a:rPr>
              <a:t>Sběry dat o dopadech dopravy vč. uhlíkové stopy a celkových společenských přínosů velkých staveb,  CBA</a:t>
            </a:r>
            <a:r>
              <a:rPr lang="cs-CZ" dirty="0">
                <a:latin typeface="+mj-lt"/>
              </a:rPr>
              <a:t>            </a:t>
            </a:r>
            <a:r>
              <a:rPr lang="cs-CZ" sz="1200" dirty="0">
                <a:latin typeface="+mj-lt"/>
              </a:rPr>
              <a:t>(</a:t>
            </a:r>
            <a:r>
              <a:rPr lang="cs-CZ" sz="1200" b="0" i="0" dirty="0">
                <a:effectLst/>
                <a:latin typeface="+mj-lt"/>
              </a:rPr>
              <a:t>vytvoření metodiky a její ověření)</a:t>
            </a:r>
          </a:p>
          <a:p>
            <a:pPr marL="285750" indent="-285750">
              <a:buFont typeface="Arial" panose="020B0604020202020204" pitchFamily="34" charset="0"/>
              <a:buChar char="•"/>
            </a:pPr>
            <a:r>
              <a:rPr lang="cs-CZ" b="0" i="0" dirty="0">
                <a:effectLst/>
                <a:latin typeface="+mj-lt"/>
              </a:rPr>
              <a:t>Vnější komunikace o souvislostech mezi dopravními problémy a nástroji udržitelné dopravy </a:t>
            </a:r>
            <a:r>
              <a:rPr lang="cs-CZ" sz="1200" b="0" i="0" dirty="0">
                <a:effectLst/>
                <a:latin typeface="+mj-lt"/>
              </a:rPr>
              <a:t>(vč. programu vzdělávání žáků a studentů ZŠ - VŠ)</a:t>
            </a:r>
            <a:endParaRPr lang="cs-CZ" sz="1200" dirty="0">
              <a:latin typeface="+mj-lt"/>
            </a:endParaRPr>
          </a:p>
          <a:p>
            <a:pPr marL="285750" indent="-285750">
              <a:buFont typeface="Arial" panose="020B0604020202020204" pitchFamily="34" charset="0"/>
              <a:buChar char="•"/>
            </a:pPr>
            <a:r>
              <a:rPr lang="cs-CZ" b="0" i="0" dirty="0">
                <a:effectLst/>
                <a:latin typeface="+mj-lt"/>
              </a:rPr>
              <a:t>Vnitřní komunikace s MČ a ostatními stakeholdery o nástrojích podpory udržitelné mobility </a:t>
            </a:r>
            <a:r>
              <a:rPr lang="cs-CZ" sz="1200" b="0" i="0" dirty="0">
                <a:effectLst/>
                <a:latin typeface="+mj-lt"/>
              </a:rPr>
              <a:t>(standardy a vzorová řešení)</a:t>
            </a:r>
            <a:endParaRPr lang="cs-CZ" sz="1200" dirty="0">
              <a:latin typeface="+mj-lt"/>
            </a:endParaRPr>
          </a:p>
        </p:txBody>
      </p:sp>
    </p:spTree>
    <p:extLst>
      <p:ext uri="{BB962C8B-B14F-4D97-AF65-F5344CB8AC3E}">
        <p14:creationId xmlns:p14="http://schemas.microsoft.com/office/powerpoint/2010/main" val="1320522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0F09-EC33-447B-A3A7-7D1B216C836D}"/>
              </a:ext>
            </a:extLst>
          </p:cNvPr>
          <p:cNvSpPr>
            <a:spLocks noGrp="1"/>
          </p:cNvSpPr>
          <p:nvPr>
            <p:ph type="title"/>
          </p:nvPr>
        </p:nvSpPr>
        <p:spPr/>
        <p:txBody>
          <a:bodyPr/>
          <a:lstStyle/>
          <a:p>
            <a:r>
              <a:rPr lang="cs-CZ" dirty="0"/>
              <a:t>Shrnutí</a:t>
            </a:r>
          </a:p>
        </p:txBody>
      </p:sp>
      <p:sp>
        <p:nvSpPr>
          <p:cNvPr id="3" name="Zástupný obsah 2">
            <a:extLst>
              <a:ext uri="{FF2B5EF4-FFF2-40B4-BE49-F238E27FC236}">
                <a16:creationId xmlns:a16="http://schemas.microsoft.com/office/drawing/2014/main" id="{432393D9-032D-4FF4-9D49-AE4E36086A1A}"/>
              </a:ext>
            </a:extLst>
          </p:cNvPr>
          <p:cNvSpPr>
            <a:spLocks noGrp="1"/>
          </p:cNvSpPr>
          <p:nvPr>
            <p:ph idx="1"/>
          </p:nvPr>
        </p:nvSpPr>
        <p:spPr/>
        <p:txBody>
          <a:bodyPr>
            <a:normAutofit/>
          </a:bodyPr>
          <a:lstStyle/>
          <a:p>
            <a:pPr marL="623888" indent="-266700">
              <a:buFont typeface="Arial" panose="020B0604020202020204" pitchFamily="34" charset="0"/>
              <a:buChar char="•"/>
            </a:pPr>
            <a:r>
              <a:rPr lang="cs-CZ" sz="1600" dirty="0">
                <a:latin typeface="+mn-lt"/>
              </a:rPr>
              <a:t>Aktualizace P+ (malá) v podobě AP 2024 – 2026 (v intencích platné SEA)</a:t>
            </a:r>
          </a:p>
          <a:p>
            <a:pPr marL="623888" indent="-266700">
              <a:buFont typeface="Arial" panose="020B0604020202020204" pitchFamily="34" charset="0"/>
              <a:buChar char="•"/>
            </a:pPr>
            <a:r>
              <a:rPr lang="cs-CZ" sz="1600" dirty="0">
                <a:latin typeface="+mn-lt"/>
              </a:rPr>
              <a:t>Potřeba aktualizace do května 2024</a:t>
            </a:r>
          </a:p>
          <a:p>
            <a:pPr marL="1366838" lvl="1" indent="-266700">
              <a:buFont typeface="Arial" panose="020B0604020202020204" pitchFamily="34" charset="0"/>
              <a:buChar char="•"/>
            </a:pPr>
            <a:r>
              <a:rPr lang="cs-CZ" sz="1600" dirty="0">
                <a:latin typeface="+mn-lt"/>
              </a:rPr>
              <a:t>Kvůli čerpání dotací z OPD3 na TRAM tratě a trolejbusy, které nejsou ve stávajícím AP vyjmenované</a:t>
            </a:r>
          </a:p>
          <a:p>
            <a:pPr marL="1100138" lvl="1" indent="0">
              <a:buNone/>
            </a:pPr>
            <a:endParaRPr lang="cs-CZ" sz="1600" dirty="0">
              <a:latin typeface="+mn-lt"/>
            </a:endParaRPr>
          </a:p>
          <a:p>
            <a:pPr marL="623888" indent="-266700">
              <a:buFont typeface="Arial" panose="020B0604020202020204" pitchFamily="34" charset="0"/>
              <a:buChar char="•"/>
            </a:pPr>
            <a:r>
              <a:rPr lang="cs-CZ" sz="1600" dirty="0">
                <a:latin typeface="+mn-lt"/>
              </a:rPr>
              <a:t>AP s rozpočtem ve výši 32,1 mld. Kč (vč. Metra D) do 2026 a 110,2 mld. Kč do 2030</a:t>
            </a:r>
          </a:p>
          <a:p>
            <a:pPr marL="623888" indent="-266700">
              <a:buFont typeface="Arial" panose="020B0604020202020204" pitchFamily="34" charset="0"/>
              <a:buChar char="•"/>
            </a:pPr>
            <a:r>
              <a:rPr lang="cs-CZ" sz="1600" dirty="0">
                <a:latin typeface="+mn-lt"/>
              </a:rPr>
              <a:t>Příprava většího počtu opatření – zaměnitelnost kvůli předpokladu </a:t>
            </a:r>
            <a:r>
              <a:rPr lang="cs-CZ" sz="1600" dirty="0" err="1">
                <a:latin typeface="+mn-lt"/>
              </a:rPr>
              <a:t>NErealizovatelnosti</a:t>
            </a:r>
            <a:endParaRPr lang="cs-CZ" sz="1600" dirty="0">
              <a:latin typeface="+mn-lt"/>
            </a:endParaRPr>
          </a:p>
          <a:p>
            <a:pPr marL="623888" indent="-266700">
              <a:buFont typeface="Arial" panose="020B0604020202020204" pitchFamily="34" charset="0"/>
              <a:buChar char="•"/>
            </a:pPr>
            <a:r>
              <a:rPr lang="cs-CZ" sz="1600" dirty="0">
                <a:latin typeface="+mn-lt"/>
              </a:rPr>
              <a:t>Na dokončení všech připravovaných investic NEJSOU finance</a:t>
            </a:r>
          </a:p>
          <a:p>
            <a:pPr marL="1100138" lvl="1" indent="0">
              <a:buNone/>
            </a:pPr>
            <a:endParaRPr lang="cs-CZ" sz="1600" dirty="0">
              <a:latin typeface="+mn-lt"/>
            </a:endParaRPr>
          </a:p>
          <a:p>
            <a:pPr marL="623888" indent="-266700">
              <a:buFont typeface="Arial" panose="020B0604020202020204" pitchFamily="34" charset="0"/>
              <a:buChar char="•"/>
            </a:pPr>
            <a:r>
              <a:rPr lang="cs-CZ" sz="1600" dirty="0">
                <a:latin typeface="+mn-lt"/>
              </a:rPr>
              <a:t>Další aktualizace 2027 nebo mimořádně v případě:</a:t>
            </a:r>
          </a:p>
          <a:p>
            <a:pPr marL="1366838" lvl="1" indent="-266700">
              <a:buFont typeface="Arial" panose="020B0604020202020204" pitchFamily="34" charset="0"/>
              <a:buChar char="•"/>
            </a:pPr>
            <a:r>
              <a:rPr lang="cs-CZ" sz="1600" dirty="0">
                <a:latin typeface="+mn-lt"/>
              </a:rPr>
              <a:t>dalších dotačních zdrojů (</a:t>
            </a:r>
            <a:r>
              <a:rPr lang="cs-CZ" sz="1600" i="1" dirty="0" err="1">
                <a:latin typeface="+mn-lt"/>
              </a:rPr>
              <a:t>ModFond</a:t>
            </a:r>
            <a:r>
              <a:rPr lang="cs-CZ" sz="1600" dirty="0">
                <a:latin typeface="+mn-lt"/>
              </a:rPr>
              <a:t>)</a:t>
            </a:r>
          </a:p>
          <a:p>
            <a:pPr marL="1366838" lvl="1" indent="-266700">
              <a:buFont typeface="Arial" panose="020B0604020202020204" pitchFamily="34" charset="0"/>
              <a:buChar char="•"/>
            </a:pPr>
            <a:r>
              <a:rPr lang="cs-CZ" sz="1600" dirty="0">
                <a:latin typeface="+mn-lt"/>
              </a:rPr>
              <a:t>jiných příjmů (od státu, PPP) či změně finanční situace</a:t>
            </a:r>
          </a:p>
          <a:p>
            <a:pPr marL="1366838" lvl="1" indent="-266700">
              <a:buFont typeface="Arial" panose="020B0604020202020204" pitchFamily="34" charset="0"/>
              <a:buChar char="•"/>
            </a:pPr>
            <a:endParaRPr lang="cs-CZ" sz="1600" dirty="0">
              <a:latin typeface="+mn-lt"/>
            </a:endParaRPr>
          </a:p>
          <a:p>
            <a:pPr marL="1366838" lvl="1" indent="-266700">
              <a:buFont typeface="Arial" panose="020B0604020202020204" pitchFamily="34" charset="0"/>
              <a:buChar char="•"/>
            </a:pPr>
            <a:endParaRPr lang="cs-CZ" sz="1600" dirty="0">
              <a:latin typeface="+mn-lt"/>
            </a:endParaRPr>
          </a:p>
          <a:p>
            <a:pPr marL="1366838" lvl="1" indent="-266700">
              <a:buFont typeface="Arial" panose="020B0604020202020204" pitchFamily="34" charset="0"/>
              <a:buChar char="•"/>
            </a:pPr>
            <a:endParaRPr lang="cs-CZ" sz="1600" dirty="0">
              <a:latin typeface="+mn-lt"/>
            </a:endParaRPr>
          </a:p>
          <a:p>
            <a:endParaRPr lang="cs-CZ" sz="1600" b="1" dirty="0">
              <a:latin typeface="+mn-lt"/>
            </a:endParaRPr>
          </a:p>
          <a:p>
            <a:endParaRPr lang="cs-CZ" sz="1600" b="1" dirty="0">
              <a:latin typeface="+mn-lt"/>
            </a:endParaRPr>
          </a:p>
        </p:txBody>
      </p:sp>
    </p:spTree>
    <p:extLst>
      <p:ext uri="{BB962C8B-B14F-4D97-AF65-F5344CB8AC3E}">
        <p14:creationId xmlns:p14="http://schemas.microsoft.com/office/powerpoint/2010/main" val="192468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8F3E80-E403-44AC-9A30-A3687C9E1860}"/>
              </a:ext>
            </a:extLst>
          </p:cNvPr>
          <p:cNvSpPr>
            <a:spLocks noGrp="1"/>
          </p:cNvSpPr>
          <p:nvPr>
            <p:ph type="title"/>
          </p:nvPr>
        </p:nvSpPr>
        <p:spPr/>
        <p:txBody>
          <a:bodyPr/>
          <a:lstStyle/>
          <a:p>
            <a:r>
              <a:rPr lang="cs-CZ" dirty="0"/>
              <a:t>Další postup 2024:</a:t>
            </a:r>
          </a:p>
        </p:txBody>
      </p:sp>
      <p:graphicFrame>
        <p:nvGraphicFramePr>
          <p:cNvPr id="4" name="Tabulka 4">
            <a:extLst>
              <a:ext uri="{FF2B5EF4-FFF2-40B4-BE49-F238E27FC236}">
                <a16:creationId xmlns:a16="http://schemas.microsoft.com/office/drawing/2014/main" id="{283F9A2A-119C-409B-92CF-24EA3EB9D51B}"/>
              </a:ext>
            </a:extLst>
          </p:cNvPr>
          <p:cNvGraphicFramePr>
            <a:graphicFrameLocks noGrp="1"/>
          </p:cNvGraphicFramePr>
          <p:nvPr>
            <p:ph idx="1"/>
            <p:extLst>
              <p:ext uri="{D42A27DB-BD31-4B8C-83A1-F6EECF244321}">
                <p14:modId xmlns:p14="http://schemas.microsoft.com/office/powerpoint/2010/main" val="3522489554"/>
              </p:ext>
            </p:extLst>
          </p:nvPr>
        </p:nvGraphicFramePr>
        <p:xfrm>
          <a:off x="330491" y="1412776"/>
          <a:ext cx="8496300" cy="2722880"/>
        </p:xfrm>
        <a:graphic>
          <a:graphicData uri="http://schemas.openxmlformats.org/drawingml/2006/table">
            <a:tbl>
              <a:tblPr firstRow="1" bandRow="1">
                <a:tableStyleId>{5C22544A-7EE6-4342-B048-85BDC9FD1C3A}</a:tableStyleId>
              </a:tblPr>
              <a:tblGrid>
                <a:gridCol w="1295822">
                  <a:extLst>
                    <a:ext uri="{9D8B030D-6E8A-4147-A177-3AD203B41FA5}">
                      <a16:colId xmlns:a16="http://schemas.microsoft.com/office/drawing/2014/main" val="1381279884"/>
                    </a:ext>
                  </a:extLst>
                </a:gridCol>
                <a:gridCol w="7200478">
                  <a:extLst>
                    <a:ext uri="{9D8B030D-6E8A-4147-A177-3AD203B41FA5}">
                      <a16:colId xmlns:a16="http://schemas.microsoft.com/office/drawing/2014/main" val="2206899564"/>
                    </a:ext>
                  </a:extLst>
                </a:gridCol>
              </a:tblGrid>
              <a:tr h="370840">
                <a:tc>
                  <a:txBody>
                    <a:bodyPr/>
                    <a:lstStyle/>
                    <a:p>
                      <a:endParaRPr lang="cs-CZ" dirty="0"/>
                    </a:p>
                  </a:txBody>
                  <a:tcPr/>
                </a:tc>
                <a:tc>
                  <a:txBody>
                    <a:bodyPr/>
                    <a:lstStyle/>
                    <a:p>
                      <a:r>
                        <a:rPr lang="cs-CZ" dirty="0"/>
                        <a:t>Harmonogram do června 2024</a:t>
                      </a:r>
                    </a:p>
                  </a:txBody>
                  <a:tcPr/>
                </a:tc>
                <a:extLst>
                  <a:ext uri="{0D108BD9-81ED-4DB2-BD59-A6C34878D82A}">
                    <a16:rowId xmlns:a16="http://schemas.microsoft.com/office/drawing/2014/main" val="3147261378"/>
                  </a:ext>
                </a:extLst>
              </a:tr>
              <a:tr h="370840">
                <a:tc>
                  <a:txBody>
                    <a:bodyPr/>
                    <a:lstStyle/>
                    <a:p>
                      <a:r>
                        <a:rPr lang="cs-CZ" sz="1600" dirty="0">
                          <a:solidFill>
                            <a:srgbClr val="00A99D"/>
                          </a:solidFill>
                        </a:rPr>
                        <a:t>19. dubna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dirty="0"/>
                        <a:t>Termín pro zaslání připomínek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a:p>
                  </a:txBody>
                  <a:tcPr/>
                </a:tc>
                <a:extLst>
                  <a:ext uri="{0D108BD9-81ED-4DB2-BD59-A6C34878D82A}">
                    <a16:rowId xmlns:a16="http://schemas.microsoft.com/office/drawing/2014/main" val="2221398478"/>
                  </a:ext>
                </a:extLst>
              </a:tr>
              <a:tr h="370840">
                <a:tc>
                  <a:txBody>
                    <a:bodyPr/>
                    <a:lstStyle/>
                    <a:p>
                      <a:r>
                        <a:rPr lang="cs-CZ" sz="1600" dirty="0">
                          <a:solidFill>
                            <a:srgbClr val="00A99D"/>
                          </a:solidFill>
                        </a:rPr>
                        <a:t>duben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kern="1200" dirty="0">
                          <a:solidFill>
                            <a:schemeClr val="dk1"/>
                          </a:solidFill>
                          <a:latin typeface="+mn-lt"/>
                          <a:ea typeface="+mn-ea"/>
                          <a:cs typeface="+mn-cs"/>
                        </a:rPr>
                        <a:t>Vypořádání a zapracování připomínek v souladu se zásadami platné Dopravní politiky, str. 9-10; </a:t>
                      </a:r>
                      <a:r>
                        <a:rPr lang="cs-CZ" sz="1600" kern="1200" dirty="0">
                          <a:solidFill>
                            <a:schemeClr val="dk1"/>
                          </a:solidFill>
                          <a:latin typeface="+mn-lt"/>
                          <a:ea typeface="+mn-ea"/>
                          <a:cs typeface="+mn-cs"/>
                          <a:hlinkClick r:id="rId2"/>
                        </a:rPr>
                        <a:t>https://poladprahu.cz/download/</a:t>
                      </a:r>
                      <a:endParaRPr lang="cs-CZ" sz="16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dirty="0"/>
                    </a:p>
                  </a:txBody>
                  <a:tcPr/>
                </a:tc>
                <a:extLst>
                  <a:ext uri="{0D108BD9-81ED-4DB2-BD59-A6C34878D82A}">
                    <a16:rowId xmlns:a16="http://schemas.microsoft.com/office/drawing/2014/main" val="3785346529"/>
                  </a:ext>
                </a:extLst>
              </a:tr>
              <a:tr h="370840">
                <a:tc>
                  <a:txBody>
                    <a:bodyPr/>
                    <a:lstStyle/>
                    <a:p>
                      <a:endParaRPr lang="cs-CZ" sz="1600" dirty="0">
                        <a:solidFill>
                          <a:srgbClr val="00A99D"/>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kern="1200" dirty="0">
                          <a:solidFill>
                            <a:schemeClr val="dk1"/>
                          </a:solidFill>
                          <a:latin typeface="+mn-lt"/>
                          <a:ea typeface="+mn-ea"/>
                          <a:cs typeface="+mn-cs"/>
                        </a:rPr>
                        <a:t>Projednání návrhu s MŽP (soulad s platným stanoviskem SEA)</a:t>
                      </a:r>
                    </a:p>
                    <a:p>
                      <a:endParaRPr lang="cs-CZ" sz="1600" dirty="0"/>
                    </a:p>
                  </a:txBody>
                  <a:tcPr/>
                </a:tc>
                <a:extLst>
                  <a:ext uri="{0D108BD9-81ED-4DB2-BD59-A6C34878D82A}">
                    <a16:rowId xmlns:a16="http://schemas.microsoft.com/office/drawing/2014/main" val="935049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kern="1200" dirty="0">
                          <a:solidFill>
                            <a:srgbClr val="00A99D"/>
                          </a:solidFill>
                          <a:latin typeface="+mn-lt"/>
                          <a:ea typeface="+mn-ea"/>
                          <a:cs typeface="+mn-cs"/>
                        </a:rPr>
                        <a:t>31.  května</a:t>
                      </a:r>
                    </a:p>
                  </a:txBody>
                  <a:tcPr/>
                </a:tc>
                <a:tc>
                  <a:txBody>
                    <a:bodyPr/>
                    <a:lstStyle/>
                    <a:p>
                      <a:r>
                        <a:rPr lang="cs-CZ" sz="1600" kern="1200" dirty="0">
                          <a:solidFill>
                            <a:schemeClr val="dk1"/>
                          </a:solidFill>
                          <a:latin typeface="+mn-lt"/>
                          <a:ea typeface="+mn-ea"/>
                          <a:cs typeface="+mn-cs"/>
                        </a:rPr>
                        <a:t>Projednání RHMP</a:t>
                      </a:r>
                      <a:endParaRPr lang="cs-CZ" sz="1600" b="1" dirty="0"/>
                    </a:p>
                  </a:txBody>
                  <a:tcPr/>
                </a:tc>
                <a:extLst>
                  <a:ext uri="{0D108BD9-81ED-4DB2-BD59-A6C34878D82A}">
                    <a16:rowId xmlns:a16="http://schemas.microsoft.com/office/drawing/2014/main" val="3299588396"/>
                  </a:ext>
                </a:extLst>
              </a:tr>
            </a:tbl>
          </a:graphicData>
        </a:graphic>
      </p:graphicFrame>
    </p:spTree>
    <p:extLst>
      <p:ext uri="{BB962C8B-B14F-4D97-AF65-F5344CB8AC3E}">
        <p14:creationId xmlns:p14="http://schemas.microsoft.com/office/powerpoint/2010/main" val="63154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obert\OneDrive\Office4you\Projekty\Ewing\Úprava log 2017_10_20\Loga\Praha-logo-RGB.png">
            <a:extLst>
              <a:ext uri="{FF2B5EF4-FFF2-40B4-BE49-F238E27FC236}">
                <a16:creationId xmlns:a16="http://schemas.microsoft.com/office/drawing/2014/main" id="{8A7D7B45-22A2-406A-AC72-D7B841ACB2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70" y="3405554"/>
            <a:ext cx="720000" cy="720000"/>
          </a:xfrm>
          <a:prstGeom prst="rect">
            <a:avLst/>
          </a:prstGeom>
          <a:noFill/>
          <a:ln>
            <a:noFill/>
          </a:ln>
        </p:spPr>
      </p:pic>
      <p:pic>
        <p:nvPicPr>
          <p:cNvPr id="5" name="Picture 3">
            <a:extLst>
              <a:ext uri="{FF2B5EF4-FFF2-40B4-BE49-F238E27FC236}">
                <a16:creationId xmlns:a16="http://schemas.microsoft.com/office/drawing/2014/main" id="{AFCA6247-0392-4709-A90F-2A18CB7F3D77}"/>
              </a:ext>
            </a:extLst>
          </p:cNvPr>
          <p:cNvPicPr>
            <a:picLocks noChangeAspect="1"/>
          </p:cNvPicPr>
          <p:nvPr/>
        </p:nvPicPr>
        <p:blipFill rotWithShape="1">
          <a:blip r:embed="rId3">
            <a:extLst>
              <a:ext uri="{28A0092B-C50C-407E-A947-70E740481C1C}">
                <a14:useLocalDpi xmlns:a14="http://schemas.microsoft.com/office/drawing/2010/main" val="0"/>
              </a:ext>
            </a:extLst>
          </a:blip>
          <a:srcRect l="35483"/>
          <a:stretch/>
        </p:blipFill>
        <p:spPr bwMode="auto">
          <a:xfrm>
            <a:off x="2303176" y="3405554"/>
            <a:ext cx="1121143" cy="720000"/>
          </a:xfrm>
          <a:prstGeom prst="rect">
            <a:avLst/>
          </a:prstGeom>
          <a:noFill/>
          <a:ln>
            <a:noFill/>
          </a:ln>
          <a:extLst>
            <a:ext uri="{53640926-AAD7-44D8-BBD7-CCE9431645EC}">
              <a14:shadowObscured xmlns:a14="http://schemas.microsoft.com/office/drawing/2010/main"/>
            </a:ext>
          </a:extLst>
        </p:spPr>
      </p:pic>
      <p:pic>
        <p:nvPicPr>
          <p:cNvPr id="6" name="Picture 3" descr="C:\Users\Robert\OneDrive\Office4you\Projekty\Ewing\Úprava log 2017_10_20\Loga\DPP-logo-RGB.png">
            <a:extLst>
              <a:ext uri="{FF2B5EF4-FFF2-40B4-BE49-F238E27FC236}">
                <a16:creationId xmlns:a16="http://schemas.microsoft.com/office/drawing/2014/main" id="{5D2887CE-A520-4919-A897-8D9A42EAAB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1174" y="4631144"/>
            <a:ext cx="1080000" cy="1080000"/>
          </a:xfrm>
          <a:prstGeom prst="rect">
            <a:avLst/>
          </a:prstGeom>
          <a:noFill/>
          <a:ln>
            <a:noFill/>
          </a:ln>
        </p:spPr>
      </p:pic>
      <p:pic>
        <p:nvPicPr>
          <p:cNvPr id="8" name="Picture 14">
            <a:extLst>
              <a:ext uri="{FF2B5EF4-FFF2-40B4-BE49-F238E27FC236}">
                <a16:creationId xmlns:a16="http://schemas.microsoft.com/office/drawing/2014/main" id="{4D4B7AC0-B562-4B02-AAC8-9DA769D5C9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312630" y="4901144"/>
            <a:ext cx="3031808" cy="540000"/>
          </a:xfrm>
          <a:prstGeom prst="rect">
            <a:avLst/>
          </a:prstGeom>
          <a:noFill/>
          <a:ln>
            <a:noFill/>
          </a:ln>
        </p:spPr>
      </p:pic>
      <p:pic>
        <p:nvPicPr>
          <p:cNvPr id="9" name="Picture 2" descr="PID – Design portál">
            <a:extLst>
              <a:ext uri="{FF2B5EF4-FFF2-40B4-BE49-F238E27FC236}">
                <a16:creationId xmlns:a16="http://schemas.microsoft.com/office/drawing/2014/main" id="{8153193F-4BA8-4B7F-A771-45B2D119B8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9245" y="4561120"/>
            <a:ext cx="2578251" cy="14502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SK Praha">
            <a:extLst>
              <a:ext uri="{FF2B5EF4-FFF2-40B4-BE49-F238E27FC236}">
                <a16:creationId xmlns:a16="http://schemas.microsoft.com/office/drawing/2014/main" id="{A8A81B59-6C75-4DB4-9D86-21B2797017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161" y="3229403"/>
            <a:ext cx="869057" cy="869057"/>
          </a:xfrm>
          <a:prstGeom prst="rect">
            <a:avLst/>
          </a:prstGeom>
          <a:noFill/>
          <a:extLst>
            <a:ext uri="{909E8E84-426E-40DD-AFC4-6F175D3DCCD1}">
              <a14:hiddenFill xmlns:a14="http://schemas.microsoft.com/office/drawing/2010/main">
                <a:solidFill>
                  <a:srgbClr val="FFFFFF"/>
                </a:solidFill>
              </a14:hiddenFill>
            </a:ext>
          </a:extLst>
        </p:spPr>
      </p:pic>
      <p:sp>
        <p:nvSpPr>
          <p:cNvPr id="11" name="Zástupný obsah 2">
            <a:extLst>
              <a:ext uri="{FF2B5EF4-FFF2-40B4-BE49-F238E27FC236}">
                <a16:creationId xmlns:a16="http://schemas.microsoft.com/office/drawing/2014/main" id="{93CA56FA-CB33-4F37-94BE-9D7B8F0DF21D}"/>
              </a:ext>
            </a:extLst>
          </p:cNvPr>
          <p:cNvSpPr>
            <a:spLocks noGrp="1"/>
          </p:cNvSpPr>
          <p:nvPr>
            <p:ph idx="1"/>
          </p:nvPr>
        </p:nvSpPr>
        <p:spPr>
          <a:xfrm>
            <a:off x="323528" y="1124744"/>
            <a:ext cx="8496944" cy="4824536"/>
          </a:xfrm>
        </p:spPr>
        <p:txBody>
          <a:bodyPr>
            <a:normAutofit/>
          </a:bodyPr>
          <a:lstStyle/>
          <a:p>
            <a:pPr marL="357188" algn="ctr"/>
            <a:r>
              <a:rPr lang="cs-CZ" sz="2400" dirty="0">
                <a:latin typeface="+mn-lt"/>
              </a:rPr>
              <a:t>Děkuji za pozornost a</a:t>
            </a:r>
          </a:p>
          <a:p>
            <a:pPr marL="357188" algn="ctr"/>
            <a:r>
              <a:rPr lang="cs-CZ" sz="2400" dirty="0">
                <a:latin typeface="+mn-lt"/>
              </a:rPr>
              <a:t>spolupráci všech, kteří se na návrhu podíleli </a:t>
            </a:r>
          </a:p>
          <a:p>
            <a:pPr marL="357188" algn="ctr"/>
            <a:r>
              <a:rPr lang="cs-CZ" sz="2400" dirty="0">
                <a:solidFill>
                  <a:srgbClr val="00A99D"/>
                </a:solidFill>
                <a:latin typeface="+mn-lt"/>
                <a:hlinkClick r:id="rId8">
                  <a:extLst>
                    <a:ext uri="{A12FA001-AC4F-418D-AE19-62706E023703}">
                      <ahyp:hlinkClr xmlns:ahyp="http://schemas.microsoft.com/office/drawing/2018/hyperlinkcolor" val="tx"/>
                    </a:ext>
                  </a:extLst>
                </a:hlinkClick>
              </a:rPr>
              <a:t>marketa.braun.kohlova@praha.eu</a:t>
            </a:r>
            <a:endParaRPr lang="cs-CZ" sz="2400" dirty="0">
              <a:solidFill>
                <a:srgbClr val="00A99D"/>
              </a:solidFill>
              <a:latin typeface="+mn-lt"/>
            </a:endParaRPr>
          </a:p>
          <a:p>
            <a:pPr marL="623888" indent="-266700">
              <a:buFont typeface="Arial" panose="020B0604020202020204" pitchFamily="34" charset="0"/>
              <a:buChar char="•"/>
            </a:pPr>
            <a:endParaRPr lang="cs-CZ" sz="1600" dirty="0">
              <a:latin typeface="+mn-lt"/>
            </a:endParaRPr>
          </a:p>
          <a:p>
            <a:pPr marL="1366838" lvl="1" indent="-266700">
              <a:buFont typeface="Arial" panose="020B0604020202020204" pitchFamily="34" charset="0"/>
              <a:buChar char="•"/>
            </a:pPr>
            <a:endParaRPr lang="cs-CZ" sz="1600" dirty="0">
              <a:latin typeface="+mn-lt"/>
            </a:endParaRPr>
          </a:p>
          <a:p>
            <a:pPr marL="1366838" lvl="1" indent="-266700">
              <a:buFont typeface="Arial" panose="020B0604020202020204" pitchFamily="34" charset="0"/>
              <a:buChar char="•"/>
            </a:pPr>
            <a:endParaRPr lang="cs-CZ" sz="1600" dirty="0">
              <a:latin typeface="+mn-lt"/>
            </a:endParaRPr>
          </a:p>
          <a:p>
            <a:pPr marL="1366838" lvl="1" indent="-266700">
              <a:buFont typeface="Arial" panose="020B0604020202020204" pitchFamily="34" charset="0"/>
              <a:buChar char="•"/>
            </a:pPr>
            <a:endParaRPr lang="cs-CZ" sz="1600" dirty="0">
              <a:latin typeface="+mn-lt"/>
            </a:endParaRPr>
          </a:p>
          <a:p>
            <a:endParaRPr lang="cs-CZ" sz="1600" b="1" dirty="0">
              <a:latin typeface="+mn-lt"/>
            </a:endParaRPr>
          </a:p>
          <a:p>
            <a:endParaRPr lang="cs-CZ" sz="1600" b="1" dirty="0">
              <a:latin typeface="+mn-lt"/>
            </a:endParaRPr>
          </a:p>
        </p:txBody>
      </p:sp>
      <p:pic>
        <p:nvPicPr>
          <p:cNvPr id="5122" name="Picture 2">
            <a:extLst>
              <a:ext uri="{FF2B5EF4-FFF2-40B4-BE49-F238E27FC236}">
                <a16:creationId xmlns:a16="http://schemas.microsoft.com/office/drawing/2014/main" id="{96C561C2-3082-488B-A269-3FA07A44DC7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85075" y="6224631"/>
            <a:ext cx="2999228" cy="498830"/>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5A245D1F-28B3-453D-900F-C521BDC55C3C}"/>
              </a:ext>
            </a:extLst>
          </p:cNvPr>
          <p:cNvPicPr>
            <a:picLocks noChangeAspect="1"/>
          </p:cNvPicPr>
          <p:nvPr/>
        </p:nvPicPr>
        <p:blipFill rotWithShape="1">
          <a:blip r:embed="rId10"/>
          <a:srcRect l="11413" t="32034" r="64962" b="40319"/>
          <a:stretch/>
        </p:blipFill>
        <p:spPr>
          <a:xfrm>
            <a:off x="6545060" y="3612146"/>
            <a:ext cx="1514528" cy="543811"/>
          </a:xfrm>
          <a:prstGeom prst="rect">
            <a:avLst/>
          </a:prstGeom>
        </p:spPr>
      </p:pic>
    </p:spTree>
    <p:extLst>
      <p:ext uri="{BB962C8B-B14F-4D97-AF65-F5344CB8AC3E}">
        <p14:creationId xmlns:p14="http://schemas.microsoft.com/office/powerpoint/2010/main" val="216162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1432269-A014-40BF-9DE8-5FA443F80C08}"/>
              </a:ext>
            </a:extLst>
          </p:cNvPr>
          <p:cNvSpPr>
            <a:spLocks noGrp="1"/>
          </p:cNvSpPr>
          <p:nvPr>
            <p:ph idx="1"/>
          </p:nvPr>
        </p:nvSpPr>
        <p:spPr>
          <a:xfrm>
            <a:off x="323528" y="1412776"/>
            <a:ext cx="8496944" cy="4824536"/>
          </a:xfrm>
        </p:spPr>
        <p:txBody>
          <a:bodyPr>
            <a:normAutofit fontScale="62500" lnSpcReduction="20000"/>
          </a:bodyPr>
          <a:lstStyle/>
          <a:p>
            <a:r>
              <a:rPr lang="cs-CZ" sz="1800" b="0" i="0" u="none" strike="noStrike" baseline="0" dirty="0">
                <a:solidFill>
                  <a:srgbClr val="000000"/>
                </a:solidFill>
                <a:latin typeface="Lucida Sans Unicode" panose="020B0602030504020204" pitchFamily="34" charset="0"/>
              </a:rPr>
              <a:t>Veřejnou dopravou především </a:t>
            </a:r>
          </a:p>
          <a:p>
            <a:r>
              <a:rPr lang="cs-CZ" sz="1800" b="0" i="0" u="none" strike="noStrike" baseline="0" dirty="0">
                <a:solidFill>
                  <a:srgbClr val="000000"/>
                </a:solidFill>
                <a:latin typeface="Lucida Sans Unicode" panose="020B0602030504020204" pitchFamily="34" charset="0"/>
              </a:rPr>
              <a:t>Praha vidí budoucnost mobility v rychlé, kvalitní, provázané a dostupné síti integrované veřejné dopravy, založené na výhodách kolejové dopravy i elektrické trakce, která bude konkurenceschopnou alternativou k individuální automobilové dopravě. Promyšlené posílení a rozvoj městské a příměstské železnice, metra, tramvají či dalších kolejových systémů nabídnou uživatelům veřejné dopravy rychlé a snadné cestování po celém městě i metropolitní oblasti s nízkým dopadem na životní prostředí a vysokou ekonomickou i prostorovou efektivitou. </a:t>
            </a:r>
          </a:p>
          <a:p>
            <a:r>
              <a:rPr lang="cs-CZ" sz="1800" b="0" i="0" u="none" strike="noStrike" baseline="0" dirty="0">
                <a:solidFill>
                  <a:srgbClr val="000000"/>
                </a:solidFill>
                <a:latin typeface="Lucida Sans Unicode" panose="020B0602030504020204" pitchFamily="34" charset="0"/>
              </a:rPr>
              <a:t>Autem, když nejde jinak </a:t>
            </a:r>
          </a:p>
          <a:p>
            <a:r>
              <a:rPr lang="cs-CZ" sz="1800" b="0" i="0" u="none" strike="noStrike" baseline="0" dirty="0">
                <a:solidFill>
                  <a:srgbClr val="000000"/>
                </a:solidFill>
                <a:latin typeface="Lucida Sans Unicode" panose="020B0602030504020204" pitchFamily="34" charset="0"/>
              </a:rPr>
              <a:t>Praha bude podporovat automobilovou dopravu jednak jako doplněk k cestování veřejnou dopravou v méně zatížených přepravních vztazích, kde by veřejná doprava nebyla dostatečně efektivní, a jednak také tam, kde zajišťuje nezbytné zásobování města zbožím a službami. Rozšiřovat se bude systém P+R navázaný na atraktivní kolejové linky veřejné dopravy do okolí Prahy. V oblastech s dobrou dostupností veřejné dopravy a vysokou koncentrací aktivit bude automobilová doprava regulována kombinací </a:t>
            </a:r>
            <a:r>
              <a:rPr lang="cs-CZ" sz="1800" b="0" i="0" u="none" strike="noStrike" baseline="0" dirty="0" err="1">
                <a:solidFill>
                  <a:srgbClr val="000000"/>
                </a:solidFill>
                <a:latin typeface="Lucida Sans Unicode" panose="020B0602030504020204" pitchFamily="34" charset="0"/>
              </a:rPr>
              <a:t>zklidňovacích</a:t>
            </a:r>
            <a:r>
              <a:rPr lang="cs-CZ" sz="1800" b="0" i="0" u="none" strike="noStrike" baseline="0" dirty="0">
                <a:solidFill>
                  <a:srgbClr val="000000"/>
                </a:solidFill>
                <a:latin typeface="Lucida Sans Unicode" panose="020B0602030504020204" pitchFamily="34" charset="0"/>
              </a:rPr>
              <a:t> opatření, parkovací politiky a zpoplatněného vjezdu do území. Systém zásobování města zbožím a službami bude mít nižší dopad na město a životní prostředí. </a:t>
            </a:r>
          </a:p>
          <a:p>
            <a:r>
              <a:rPr lang="cs-CZ" sz="1800" b="0" i="0" u="none" strike="noStrike" baseline="0" dirty="0">
                <a:solidFill>
                  <a:srgbClr val="000000"/>
                </a:solidFill>
                <a:latin typeface="Lucida Sans Unicode" panose="020B0602030504020204" pitchFamily="34" charset="0"/>
              </a:rPr>
              <a:t>Aktivně pro každého </a:t>
            </a:r>
          </a:p>
          <a:p>
            <a:r>
              <a:rPr lang="cs-CZ" sz="1800" b="0" i="0" u="none" strike="noStrike" baseline="0" dirty="0">
                <a:solidFill>
                  <a:srgbClr val="000000"/>
                </a:solidFill>
                <a:latin typeface="Lucida Sans Unicode" panose="020B0602030504020204" pitchFamily="34" charset="0"/>
              </a:rPr>
              <a:t>Chůzi i cyklistiku bude Praha rozvíjet jak na cestách „od dveří ke dveřím“, tak i v návaznosti na přestupní body veřejné dopravy v „prvním a posledním kilometru“ cesty. Velkého rozvoje se rovněž dočká systém B+R a sdílených jízdních kol, navázaný na trasy vlaků, metra a tramvají, v širším centru pak orientovaný i na cesty „ode dveří ke dveřím“. </a:t>
            </a:r>
          </a:p>
          <a:p>
            <a:r>
              <a:rPr lang="cs-CZ" sz="1800" b="0" i="0" u="none" strike="noStrike" baseline="0" dirty="0">
                <a:solidFill>
                  <a:srgbClr val="000000"/>
                </a:solidFill>
                <a:latin typeface="Lucida Sans Unicode" panose="020B0602030504020204" pitchFamily="34" charset="0"/>
              </a:rPr>
              <a:t>Město pro život </a:t>
            </a:r>
          </a:p>
          <a:p>
            <a:r>
              <a:rPr lang="cs-CZ" sz="1800" b="0" i="0" u="none" strike="noStrike" baseline="0" dirty="0">
                <a:solidFill>
                  <a:srgbClr val="000000"/>
                </a:solidFill>
                <a:latin typeface="Lucida Sans Unicode" panose="020B0602030504020204" pitchFamily="34" charset="0"/>
              </a:rPr>
              <a:t>Praha bude zvyšovat kvalitu veřejného prostranství a celoplošně zklidňovat dopravu v návaznosti na postupné odstraňování vnitřního dluhu sítě dopravní infrastruktury. Rovněž bude systematicky rozvíjet a preferovat integrovanou veřejnou dopravu společně se zvýhodněním chůze a cyklistiky. Postupně umožní snížit nároky na rozsah dopravních ploch, zlepšit lokální životní podmínky a navrátit do ulic a veřejných prostranství více života. Praha se tím stane příjemnějším městem pro život i podnikání.</a:t>
            </a:r>
          </a:p>
          <a:p>
            <a:pPr algn="r"/>
            <a:r>
              <a:rPr lang="cs-CZ" sz="1800" dirty="0">
                <a:solidFill>
                  <a:srgbClr val="000000"/>
                </a:solidFill>
                <a:latin typeface="Lucida Sans Unicode" panose="020B0602030504020204" pitchFamily="34" charset="0"/>
              </a:rPr>
              <a:t>Str. 9</a:t>
            </a:r>
            <a:r>
              <a:rPr lang="cs-CZ" sz="1800" b="0" i="0" u="none" strike="noStrike" baseline="0" dirty="0">
                <a:solidFill>
                  <a:srgbClr val="000000"/>
                </a:solidFill>
                <a:latin typeface="Lucida Sans Unicode" panose="020B0602030504020204" pitchFamily="34" charset="0"/>
              </a:rPr>
              <a:t> </a:t>
            </a:r>
            <a:endParaRPr lang="cs-CZ" dirty="0"/>
          </a:p>
        </p:txBody>
      </p:sp>
      <p:pic>
        <p:nvPicPr>
          <p:cNvPr id="4" name="Obrázek 3">
            <a:extLst>
              <a:ext uri="{FF2B5EF4-FFF2-40B4-BE49-F238E27FC236}">
                <a16:creationId xmlns:a16="http://schemas.microsoft.com/office/drawing/2014/main" id="{0F170D45-727A-4D8E-A127-4C6DEBA987DE}"/>
              </a:ext>
            </a:extLst>
          </p:cNvPr>
          <p:cNvPicPr>
            <a:picLocks noChangeAspect="1"/>
          </p:cNvPicPr>
          <p:nvPr/>
        </p:nvPicPr>
        <p:blipFill rotWithShape="1">
          <a:blip r:embed="rId2"/>
          <a:srcRect l="6688" t="11500" r="61812" b="73100"/>
          <a:stretch/>
        </p:blipFill>
        <p:spPr>
          <a:xfrm>
            <a:off x="395536" y="188640"/>
            <a:ext cx="7680853" cy="1152128"/>
          </a:xfrm>
          <a:prstGeom prst="rect">
            <a:avLst/>
          </a:prstGeom>
        </p:spPr>
      </p:pic>
    </p:spTree>
    <p:extLst>
      <p:ext uri="{BB962C8B-B14F-4D97-AF65-F5344CB8AC3E}">
        <p14:creationId xmlns:p14="http://schemas.microsoft.com/office/powerpoint/2010/main" val="3579484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BBF7710-FA3E-499A-B251-8A34885F9090}"/>
              </a:ext>
            </a:extLst>
          </p:cNvPr>
          <p:cNvSpPr>
            <a:spLocks noGrp="1"/>
          </p:cNvSpPr>
          <p:nvPr>
            <p:ph idx="1"/>
          </p:nvPr>
        </p:nvSpPr>
        <p:spPr>
          <a:xfrm>
            <a:off x="323528" y="1484784"/>
            <a:ext cx="8496944" cy="5184576"/>
          </a:xfrm>
        </p:spPr>
        <p:txBody>
          <a:bodyPr>
            <a:normAutofit fontScale="62500" lnSpcReduction="20000"/>
          </a:bodyPr>
          <a:lstStyle/>
          <a:p>
            <a:r>
              <a:rPr lang="cs-CZ" sz="1800" b="0" i="0" u="none" strike="noStrike" baseline="0" dirty="0">
                <a:solidFill>
                  <a:srgbClr val="000000"/>
                </a:solidFill>
                <a:latin typeface="Lucida Sans Unicode" panose="020B0602030504020204" pitchFamily="34" charset="0"/>
              </a:rPr>
              <a:t>Plánovat pro budoucnost </a:t>
            </a:r>
          </a:p>
          <a:p>
            <a:r>
              <a:rPr lang="cs-CZ" sz="1800" b="0" i="0" u="none" strike="noStrike" baseline="0" dirty="0">
                <a:solidFill>
                  <a:srgbClr val="000000"/>
                </a:solidFill>
                <a:latin typeface="Lucida Sans Unicode" panose="020B0602030504020204" pitchFamily="34" charset="0"/>
              </a:rPr>
              <a:t>Praha bude důsledně koordinovat územní a dopravní plánování, včetně využití </a:t>
            </a:r>
            <a:r>
              <a:rPr lang="cs-CZ" sz="1800" b="0" i="0" u="none" strike="noStrike" baseline="0" dirty="0" err="1">
                <a:solidFill>
                  <a:srgbClr val="000000"/>
                </a:solidFill>
                <a:latin typeface="Lucida Sans Unicode" panose="020B0602030504020204" pitchFamily="34" charset="0"/>
              </a:rPr>
              <a:t>městotvorné</a:t>
            </a:r>
            <a:r>
              <a:rPr lang="cs-CZ" sz="1800" b="0" i="0" u="none" strike="noStrike" baseline="0" dirty="0">
                <a:solidFill>
                  <a:srgbClr val="000000"/>
                </a:solidFill>
                <a:latin typeface="Lucida Sans Unicode" panose="020B0602030504020204" pitchFamily="34" charset="0"/>
              </a:rPr>
              <a:t> funkce kolejové dopravy, zejména jako reakci na hrozbu suburbanizace v okolí Prahy i jako podporu města krátkých vzdáleností. Praha bude využívat nových poznatků ve vědě a technice pro rozvoj svého dopravního systému v souladu s celosvětovým konceptem tzv. </a:t>
            </a:r>
            <a:r>
              <a:rPr lang="cs-CZ" sz="1800" b="0" i="0" u="none" strike="noStrike" baseline="0" dirty="0" err="1">
                <a:solidFill>
                  <a:srgbClr val="000000"/>
                </a:solidFill>
                <a:latin typeface="Lucida Sans Unicode" panose="020B0602030504020204" pitchFamily="34" charset="0"/>
              </a:rPr>
              <a:t>smart</a:t>
            </a:r>
            <a:r>
              <a:rPr lang="cs-CZ" sz="1800" b="0" i="0" u="none" strike="noStrike" baseline="0" dirty="0">
                <a:solidFill>
                  <a:srgbClr val="000000"/>
                </a:solidFill>
                <a:latin typeface="Lucida Sans Unicode" panose="020B0602030504020204" pitchFamily="34" charset="0"/>
              </a:rPr>
              <a:t> </a:t>
            </a:r>
            <a:r>
              <a:rPr lang="cs-CZ" sz="1800" b="0" i="0" u="none" strike="noStrike" baseline="0" dirty="0" err="1">
                <a:solidFill>
                  <a:srgbClr val="000000"/>
                </a:solidFill>
                <a:latin typeface="Lucida Sans Unicode" panose="020B0602030504020204" pitchFamily="34" charset="0"/>
              </a:rPr>
              <a:t>cities</a:t>
            </a:r>
            <a:r>
              <a:rPr lang="cs-CZ" sz="1800" b="0" i="0" u="none" strike="noStrike" baseline="0" dirty="0">
                <a:solidFill>
                  <a:srgbClr val="000000"/>
                </a:solidFill>
                <a:latin typeface="Lucida Sans Unicode" panose="020B0602030504020204" pitchFamily="34" charset="0"/>
              </a:rPr>
              <a:t>. Nové poznatky ve vědě a technice znamenají především větší využití segmentu informačních technologií pro plánování, řízení či využívání dopravy a dopravní infrastruktury. Díky informačním technologiím bude Praha směřovat ke konceptu „mobility as a </a:t>
            </a:r>
            <a:r>
              <a:rPr lang="cs-CZ" sz="1800" b="0" i="0" u="none" strike="noStrike" baseline="0" dirty="0" err="1">
                <a:solidFill>
                  <a:srgbClr val="000000"/>
                </a:solidFill>
                <a:latin typeface="Lucida Sans Unicode" panose="020B0602030504020204" pitchFamily="34" charset="0"/>
              </a:rPr>
              <a:t>service</a:t>
            </a:r>
            <a:r>
              <a:rPr lang="cs-CZ" sz="1800" b="0" i="0" u="none" strike="noStrike" baseline="0" dirty="0">
                <a:solidFill>
                  <a:srgbClr val="000000"/>
                </a:solidFill>
                <a:latin typeface="Lucida Sans Unicode" panose="020B0602030504020204" pitchFamily="34" charset="0"/>
              </a:rPr>
              <a:t>“. </a:t>
            </a:r>
          </a:p>
          <a:p>
            <a:r>
              <a:rPr lang="pl-PL" sz="1800" b="0" i="0" u="none" strike="noStrike" baseline="0" dirty="0">
                <a:solidFill>
                  <a:srgbClr val="000000"/>
                </a:solidFill>
                <a:latin typeface="Lucida Sans Unicode" panose="020B0602030504020204" pitchFamily="34" charset="0"/>
              </a:rPr>
              <a:t>O co méně stavět, o to lépe řídit </a:t>
            </a:r>
          </a:p>
          <a:p>
            <a:r>
              <a:rPr lang="cs-CZ" sz="1800" b="0" i="0" u="none" strike="noStrike" baseline="0" dirty="0">
                <a:solidFill>
                  <a:srgbClr val="000000"/>
                </a:solidFill>
                <a:latin typeface="Lucida Sans Unicode" panose="020B0602030504020204" pitchFamily="34" charset="0"/>
              </a:rPr>
              <a:t>Praha upřednostní lokální zlepšení stávající silniční infrastruktury, včetně zavedení pokročilých systémů řízení dopravy pro efektivní využití silniční sítě, před výstavbou nových kapacitních komunikací. Ve vazbě Prahy na okolní region budou uplatněna opatření pro odvedení tranzitní automobilové dopravy mimo hustě zastavěné území. Praha rovněž bude podporovat implementaci vhodných systémů řízení optimalizujících provoz veřejné dopravy či umožňujících zvýšení kapacity zejména železniční dopravy. </a:t>
            </a:r>
          </a:p>
          <a:p>
            <a:r>
              <a:rPr lang="cs-CZ" sz="1800" b="0" i="0" u="none" strike="noStrike" baseline="0" dirty="0">
                <a:solidFill>
                  <a:srgbClr val="000000"/>
                </a:solidFill>
                <a:latin typeface="Lucida Sans Unicode" panose="020B0602030504020204" pitchFamily="34" charset="0"/>
              </a:rPr>
              <a:t>Čistěji zásobovat </a:t>
            </a:r>
          </a:p>
          <a:p>
            <a:r>
              <a:rPr lang="cs-CZ" sz="1800" b="0" i="0" u="none" strike="noStrike" baseline="0" dirty="0">
                <a:solidFill>
                  <a:srgbClr val="000000"/>
                </a:solidFill>
                <a:latin typeface="Lucida Sans Unicode" panose="020B0602030504020204" pitchFamily="34" charset="0"/>
              </a:rPr>
              <a:t>Praha se zaměří na rozšíření datové základny o městském zásobování. Podporovat bude alternativní, především nízkoemisní a bezemisní dopravu zboží, včetně dopravy kolejové, vodní a cyklistické a jejich vzájemného propojení. Podporovat bude rovněž konsolidaci zásilek, ať již v průběhu přepravy, nebo na výdejních místech včetně automatizovaných způsobů výdeje zásilek. Důraz bude kladen také na snížení dopadů dopravy substrátů a stavebního materiálu či odpadů, a to využitím železniční a vodní dopravní infrastruktury. </a:t>
            </a:r>
          </a:p>
          <a:p>
            <a:r>
              <a:rPr lang="cs-CZ" sz="1800" b="0" i="0" u="none" strike="noStrike" baseline="0" dirty="0">
                <a:solidFill>
                  <a:srgbClr val="000000"/>
                </a:solidFill>
                <a:latin typeface="Lucida Sans Unicode" panose="020B0602030504020204" pitchFamily="34" charset="0"/>
              </a:rPr>
              <a:t>Táhnout za jeden provaz </a:t>
            </a:r>
          </a:p>
          <a:p>
            <a:r>
              <a:rPr lang="cs-CZ" sz="1800" b="0" i="0" u="none" strike="noStrike" baseline="0" dirty="0">
                <a:solidFill>
                  <a:srgbClr val="000000"/>
                </a:solidFill>
                <a:latin typeface="Lucida Sans Unicode" panose="020B0602030504020204" pitchFamily="34" charset="0"/>
              </a:rPr>
              <a:t>Praha se bude snažit o silné nasazení a vzájemnou koordinaci hl. m. Prahy, jeho městských částí a organizací, Středočeského kraje a jeho organizací, měst a obcí na jeho území a dalších partnerů na úrovni státu, což je nezbytný předpoklad naplňování dopravní politiky. Jedině těsné propojení subjektů na straně organizace, investic i provozu umožní uvést v život jak mnoho drobných opatření v krátkém čase, tak i zásadní investice v kolejové dopravě v příštích desetiletích i daleko za administrativní hranicí Prahy. 					Str. 10</a:t>
            </a:r>
            <a:endParaRPr lang="cs-CZ" dirty="0"/>
          </a:p>
        </p:txBody>
      </p:sp>
      <p:pic>
        <p:nvPicPr>
          <p:cNvPr id="5" name="Obrázek 4">
            <a:extLst>
              <a:ext uri="{FF2B5EF4-FFF2-40B4-BE49-F238E27FC236}">
                <a16:creationId xmlns:a16="http://schemas.microsoft.com/office/drawing/2014/main" id="{312D4280-3D9D-4E02-B885-71B3BD5F0FFD}"/>
              </a:ext>
            </a:extLst>
          </p:cNvPr>
          <p:cNvPicPr>
            <a:picLocks noChangeAspect="1"/>
          </p:cNvPicPr>
          <p:nvPr/>
        </p:nvPicPr>
        <p:blipFill rotWithShape="1">
          <a:blip r:embed="rId2"/>
          <a:srcRect l="6688" t="11500" r="61812" b="73100"/>
          <a:stretch/>
        </p:blipFill>
        <p:spPr>
          <a:xfrm>
            <a:off x="395536" y="188640"/>
            <a:ext cx="7680853" cy="1152128"/>
          </a:xfrm>
          <a:prstGeom prst="rect">
            <a:avLst/>
          </a:prstGeom>
        </p:spPr>
      </p:pic>
    </p:spTree>
    <p:extLst>
      <p:ext uri="{BB962C8B-B14F-4D97-AF65-F5344CB8AC3E}">
        <p14:creationId xmlns:p14="http://schemas.microsoft.com/office/powerpoint/2010/main" val="77705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0F09-EC33-447B-A3A7-7D1B216C836D}"/>
              </a:ext>
            </a:extLst>
          </p:cNvPr>
          <p:cNvSpPr>
            <a:spLocks noGrp="1"/>
          </p:cNvSpPr>
          <p:nvPr>
            <p:ph type="title"/>
          </p:nvPr>
        </p:nvSpPr>
        <p:spPr/>
        <p:txBody>
          <a:bodyPr/>
          <a:lstStyle/>
          <a:p>
            <a:r>
              <a:rPr lang="cs-CZ" dirty="0"/>
              <a:t>Cíl aktualizace P+</a:t>
            </a:r>
          </a:p>
        </p:txBody>
      </p:sp>
      <p:sp>
        <p:nvSpPr>
          <p:cNvPr id="3" name="Zástupný obsah 2">
            <a:extLst>
              <a:ext uri="{FF2B5EF4-FFF2-40B4-BE49-F238E27FC236}">
                <a16:creationId xmlns:a16="http://schemas.microsoft.com/office/drawing/2014/main" id="{432393D9-032D-4FF4-9D49-AE4E36086A1A}"/>
              </a:ext>
            </a:extLst>
          </p:cNvPr>
          <p:cNvSpPr>
            <a:spLocks noGrp="1"/>
          </p:cNvSpPr>
          <p:nvPr>
            <p:ph idx="1"/>
          </p:nvPr>
        </p:nvSpPr>
        <p:spPr/>
        <p:txBody>
          <a:bodyPr>
            <a:normAutofit/>
          </a:bodyPr>
          <a:lstStyle/>
          <a:p>
            <a:pPr marL="285750" indent="-285750">
              <a:buFont typeface="Arial" panose="020B0604020202020204" pitchFamily="34" charset="0"/>
              <a:buChar char="•"/>
            </a:pPr>
            <a:r>
              <a:rPr lang="cs-CZ" sz="1600" dirty="0">
                <a:latin typeface="+mn-lt"/>
              </a:rPr>
              <a:t>Zamezit vynakládání financí a lidských sil na přípravu opatření, která se nebudou realizovat</a:t>
            </a:r>
          </a:p>
          <a:p>
            <a:pPr marL="285750" indent="-285750">
              <a:buFont typeface="Arial" panose="020B0604020202020204" pitchFamily="34" charset="0"/>
              <a:buChar char="•"/>
            </a:pPr>
            <a:r>
              <a:rPr lang="cs-CZ" sz="1600" dirty="0">
                <a:latin typeface="+mn-lt"/>
              </a:rPr>
              <a:t>Bez aktualizace nebudou dotace EU na TRAM tratě z OPD3 (</a:t>
            </a:r>
            <a:r>
              <a:rPr lang="cs-CZ" sz="1600" b="1" dirty="0">
                <a:solidFill>
                  <a:srgbClr val="00A99D"/>
                </a:solidFill>
                <a:latin typeface="+mn-lt"/>
              </a:rPr>
              <a:t>do 6/2024</a:t>
            </a:r>
            <a:r>
              <a:rPr lang="cs-CZ" sz="1600" dirty="0">
                <a:latin typeface="+mn-lt"/>
              </a:rPr>
              <a:t>)</a:t>
            </a:r>
          </a:p>
          <a:p>
            <a:pPr lvl="1" indent="0">
              <a:buNone/>
            </a:pPr>
            <a:r>
              <a:rPr lang="cs-CZ" sz="1600" b="1" dirty="0">
                <a:solidFill>
                  <a:srgbClr val="00A99D"/>
                </a:solidFill>
                <a:latin typeface="Franklin Gothic Medium" panose="020B0603020102020204" pitchFamily="34" charset="0"/>
              </a:rPr>
              <a:t>→</a:t>
            </a:r>
            <a:r>
              <a:rPr lang="cs-CZ" sz="1600" dirty="0">
                <a:latin typeface="Franklin Gothic Medium" panose="020B0603020102020204" pitchFamily="34" charset="0"/>
              </a:rPr>
              <a:t> </a:t>
            </a:r>
            <a:r>
              <a:rPr lang="cs-CZ" sz="1600" dirty="0">
                <a:latin typeface="+mn-lt"/>
              </a:rPr>
              <a:t>finance se využijí na přípravu projektů se zajištěným financováním (do 2030)</a:t>
            </a:r>
          </a:p>
          <a:p>
            <a:pPr lvl="1" indent="0">
              <a:buNone/>
            </a:pPr>
            <a:endParaRPr lang="cs-CZ" sz="1600" dirty="0">
              <a:latin typeface="+mn-lt"/>
            </a:endParaRPr>
          </a:p>
          <a:p>
            <a:endParaRPr lang="cs-CZ" sz="1600" dirty="0">
              <a:latin typeface="+mn-lt"/>
            </a:endParaRPr>
          </a:p>
          <a:p>
            <a:r>
              <a:rPr lang="cs-CZ" sz="1600" dirty="0">
                <a:latin typeface="+mn-lt"/>
              </a:rPr>
              <a:t>Kontext:</a:t>
            </a:r>
          </a:p>
          <a:p>
            <a:pPr marL="285750" indent="-285750">
              <a:buFont typeface="Arial" panose="020B0604020202020204" pitchFamily="34" charset="0"/>
              <a:buChar char="•"/>
            </a:pPr>
            <a:r>
              <a:rPr lang="cs-CZ" sz="1600" i="1" dirty="0">
                <a:latin typeface="+mn-lt"/>
              </a:rPr>
              <a:t>Výstavba Metra D z prostředků HMP</a:t>
            </a:r>
            <a:endParaRPr lang="cs-CZ" sz="1600" i="1" dirty="0">
              <a:highlight>
                <a:srgbClr val="FFFF00"/>
              </a:highlight>
              <a:latin typeface="+mn-lt"/>
            </a:endParaRPr>
          </a:p>
          <a:p>
            <a:pPr marL="285750" indent="-285750">
              <a:buFont typeface="Arial" panose="020B0604020202020204" pitchFamily="34" charset="0"/>
              <a:buChar char="•"/>
            </a:pPr>
            <a:r>
              <a:rPr lang="cs-CZ" sz="1600" i="1" dirty="0">
                <a:latin typeface="+mn-lt"/>
              </a:rPr>
              <a:t>Nezbytné výdaje na opravu mostů, ulic (celkem: 12,4 mld. Kč)</a:t>
            </a:r>
          </a:p>
          <a:p>
            <a:pPr marL="285750" indent="-285750">
              <a:buFont typeface="Arial" panose="020B0604020202020204" pitchFamily="34" charset="0"/>
              <a:buChar char="•"/>
            </a:pPr>
            <a:r>
              <a:rPr lang="cs-CZ" sz="1600" i="1" dirty="0">
                <a:latin typeface="+mn-lt"/>
              </a:rPr>
              <a:t>V budoucnu aktualizace:</a:t>
            </a:r>
          </a:p>
          <a:p>
            <a:pPr marL="1028700" lvl="1">
              <a:buFont typeface="Arial" panose="020B0604020202020204" pitchFamily="34" charset="0"/>
              <a:buChar char="•"/>
            </a:pPr>
            <a:r>
              <a:rPr lang="cs-CZ" sz="1600" i="1" dirty="0">
                <a:latin typeface="+mn-lt"/>
              </a:rPr>
              <a:t>každé 2 roky</a:t>
            </a:r>
          </a:p>
          <a:p>
            <a:pPr marL="1028700" lvl="1">
              <a:buFont typeface="Arial" panose="020B0604020202020204" pitchFamily="34" charset="0"/>
              <a:buChar char="•"/>
            </a:pPr>
            <a:r>
              <a:rPr lang="cs-CZ" sz="1600" i="1" dirty="0">
                <a:latin typeface="+mn-lt"/>
              </a:rPr>
              <a:t>kvůli novým dotační výzvám (EU zejména </a:t>
            </a:r>
            <a:r>
              <a:rPr lang="cs-CZ" sz="1600" i="1" dirty="0" err="1">
                <a:latin typeface="+mn-lt"/>
              </a:rPr>
              <a:t>ModFond</a:t>
            </a:r>
            <a:r>
              <a:rPr lang="cs-CZ" sz="1600" i="1" dirty="0">
                <a:latin typeface="+mn-lt"/>
              </a:rPr>
              <a:t>)</a:t>
            </a:r>
          </a:p>
          <a:p>
            <a:pPr marL="1028700" lvl="1">
              <a:buFont typeface="Arial" panose="020B0604020202020204" pitchFamily="34" charset="0"/>
              <a:buChar char="•"/>
            </a:pPr>
            <a:r>
              <a:rPr lang="cs-CZ" sz="1600" i="1" dirty="0">
                <a:latin typeface="+mn-lt"/>
              </a:rPr>
              <a:t>při získání dodatečných finančních prostředků (od státu, PPP, …)</a:t>
            </a:r>
          </a:p>
        </p:txBody>
      </p:sp>
    </p:spTree>
    <p:extLst>
      <p:ext uri="{BB962C8B-B14F-4D97-AF65-F5344CB8AC3E}">
        <p14:creationId xmlns:p14="http://schemas.microsoft.com/office/powerpoint/2010/main" val="104654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E0F09-EC33-447B-A3A7-7D1B216C836D}"/>
              </a:ext>
            </a:extLst>
          </p:cNvPr>
          <p:cNvSpPr>
            <a:spLocks noGrp="1"/>
          </p:cNvSpPr>
          <p:nvPr>
            <p:ph type="title"/>
          </p:nvPr>
        </p:nvSpPr>
        <p:spPr/>
        <p:txBody>
          <a:bodyPr/>
          <a:lstStyle/>
          <a:p>
            <a:r>
              <a:rPr lang="cs-CZ" dirty="0"/>
              <a:t>Východiska AP 2024 - 2026</a:t>
            </a:r>
          </a:p>
        </p:txBody>
      </p:sp>
      <p:sp>
        <p:nvSpPr>
          <p:cNvPr id="3" name="Zástupný obsah 2">
            <a:extLst>
              <a:ext uri="{FF2B5EF4-FFF2-40B4-BE49-F238E27FC236}">
                <a16:creationId xmlns:a16="http://schemas.microsoft.com/office/drawing/2014/main" id="{432393D9-032D-4FF4-9D49-AE4E36086A1A}"/>
              </a:ext>
            </a:extLst>
          </p:cNvPr>
          <p:cNvSpPr>
            <a:spLocks noGrp="1"/>
          </p:cNvSpPr>
          <p:nvPr>
            <p:ph idx="1"/>
          </p:nvPr>
        </p:nvSpPr>
        <p:spPr/>
        <p:txBody>
          <a:bodyPr>
            <a:normAutofit/>
          </a:bodyPr>
          <a:lstStyle/>
          <a:p>
            <a:endParaRPr lang="cs-CZ" sz="2000" dirty="0">
              <a:latin typeface="+mn-lt"/>
            </a:endParaRPr>
          </a:p>
          <a:p>
            <a:r>
              <a:rPr lang="cs-CZ" sz="2000" dirty="0">
                <a:latin typeface="+mn-lt"/>
              </a:rPr>
              <a:t>Scénáře vývoje výdajů HMP na dopravu:</a:t>
            </a:r>
          </a:p>
          <a:p>
            <a:r>
              <a:rPr lang="cs-CZ" sz="1600" dirty="0">
                <a:latin typeface="+mn-lt"/>
              </a:rPr>
              <a:t> </a:t>
            </a:r>
            <a:endParaRPr lang="cs-CZ" sz="1600" i="1" dirty="0">
              <a:latin typeface="+mn-lt"/>
            </a:endParaRPr>
          </a:p>
        </p:txBody>
      </p:sp>
      <p:sp>
        <p:nvSpPr>
          <p:cNvPr id="5" name="Obdélník 4">
            <a:extLst>
              <a:ext uri="{FF2B5EF4-FFF2-40B4-BE49-F238E27FC236}">
                <a16:creationId xmlns:a16="http://schemas.microsoft.com/office/drawing/2014/main" id="{54CAA952-71F4-4825-A63C-18F1033A290B}"/>
              </a:ext>
            </a:extLst>
          </p:cNvPr>
          <p:cNvSpPr/>
          <p:nvPr/>
        </p:nvSpPr>
        <p:spPr>
          <a:xfrm>
            <a:off x="2097363" y="2322849"/>
            <a:ext cx="4778893" cy="936104"/>
          </a:xfrm>
          <a:prstGeom prst="rect">
            <a:avLst/>
          </a:prstGeom>
          <a:solidFill>
            <a:srgbClr val="C6E0B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cs-CZ" sz="1800" i="1" dirty="0">
                <a:solidFill>
                  <a:schemeClr val="tx1">
                    <a:lumMod val="50000"/>
                    <a:lumOff val="50000"/>
                  </a:schemeClr>
                </a:solidFill>
                <a:latin typeface="+mn-lt"/>
              </a:rPr>
              <a:t>1. Reálný v souladu s P+</a:t>
            </a:r>
          </a:p>
        </p:txBody>
      </p:sp>
      <p:sp>
        <p:nvSpPr>
          <p:cNvPr id="6" name="Obdélník 5">
            <a:extLst>
              <a:ext uri="{FF2B5EF4-FFF2-40B4-BE49-F238E27FC236}">
                <a16:creationId xmlns:a16="http://schemas.microsoft.com/office/drawing/2014/main" id="{7215573B-D5D0-41D8-9D65-171D7F130E5C}"/>
              </a:ext>
            </a:extLst>
          </p:cNvPr>
          <p:cNvSpPr/>
          <p:nvPr/>
        </p:nvSpPr>
        <p:spPr>
          <a:xfrm>
            <a:off x="2121664" y="3650805"/>
            <a:ext cx="4778893" cy="936104"/>
          </a:xfrm>
          <a:prstGeom prst="rect">
            <a:avLst/>
          </a:prstGeom>
          <a:solidFill>
            <a:srgbClr val="FFF2C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cs-CZ" sz="1800" i="1" dirty="0">
                <a:solidFill>
                  <a:schemeClr val="tx1">
                    <a:lumMod val="50000"/>
                    <a:lumOff val="50000"/>
                  </a:schemeClr>
                </a:solidFill>
                <a:latin typeface="+mn-lt"/>
              </a:rPr>
              <a:t>2. Omezení investic</a:t>
            </a:r>
          </a:p>
        </p:txBody>
      </p:sp>
      <p:sp>
        <p:nvSpPr>
          <p:cNvPr id="7" name="Obdélník 6">
            <a:extLst>
              <a:ext uri="{FF2B5EF4-FFF2-40B4-BE49-F238E27FC236}">
                <a16:creationId xmlns:a16="http://schemas.microsoft.com/office/drawing/2014/main" id="{B299580C-1AFE-4F3A-850D-3714F7166601}"/>
              </a:ext>
            </a:extLst>
          </p:cNvPr>
          <p:cNvSpPr/>
          <p:nvPr/>
        </p:nvSpPr>
        <p:spPr>
          <a:xfrm>
            <a:off x="2123727" y="4978761"/>
            <a:ext cx="4752529" cy="936104"/>
          </a:xfrm>
          <a:prstGeom prst="rect">
            <a:avLst/>
          </a:prstGeom>
          <a:solidFill>
            <a:srgbClr val="F8CBA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r>
              <a:rPr lang="cs-CZ" sz="1800" i="1" dirty="0">
                <a:solidFill>
                  <a:schemeClr val="tx1">
                    <a:lumMod val="50000"/>
                    <a:lumOff val="50000"/>
                  </a:schemeClr>
                </a:solidFill>
                <a:latin typeface="+mn-lt"/>
              </a:rPr>
              <a:t>3. Omezení provozu MHD bez omezení investic</a:t>
            </a:r>
          </a:p>
        </p:txBody>
      </p:sp>
    </p:spTree>
    <p:extLst>
      <p:ext uri="{BB962C8B-B14F-4D97-AF65-F5344CB8AC3E}">
        <p14:creationId xmlns:p14="http://schemas.microsoft.com/office/powerpoint/2010/main" val="182306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0992BB9A-7E0A-4A4A-A751-691A9252CA7B}"/>
              </a:ext>
            </a:extLst>
          </p:cNvPr>
          <p:cNvSpPr>
            <a:spLocks noGrp="1"/>
          </p:cNvSpPr>
          <p:nvPr>
            <p:ph type="title"/>
          </p:nvPr>
        </p:nvSpPr>
        <p:spPr>
          <a:xfrm>
            <a:off x="323850" y="549275"/>
            <a:ext cx="7993063" cy="431800"/>
          </a:xfrm>
          <a:solidFill>
            <a:srgbClr val="FFF2CC"/>
          </a:solidFill>
        </p:spPr>
        <p:txBody>
          <a:bodyPr/>
          <a:lstStyle/>
          <a:p>
            <a:r>
              <a:rPr lang="cs-CZ" dirty="0"/>
              <a:t>Scénář 2 </a:t>
            </a:r>
            <a:r>
              <a:rPr lang="cs-CZ" i="1" dirty="0"/>
              <a:t>„Omezení investic“</a:t>
            </a:r>
          </a:p>
        </p:txBody>
      </p:sp>
      <p:pic>
        <p:nvPicPr>
          <p:cNvPr id="3" name="Obrázek 2">
            <a:extLst>
              <a:ext uri="{FF2B5EF4-FFF2-40B4-BE49-F238E27FC236}">
                <a16:creationId xmlns:a16="http://schemas.microsoft.com/office/drawing/2014/main" id="{A02893C5-05CF-475E-8F0D-A499FCAAD377}"/>
              </a:ext>
            </a:extLst>
          </p:cNvPr>
          <p:cNvPicPr>
            <a:picLocks noChangeAspect="1"/>
          </p:cNvPicPr>
          <p:nvPr/>
        </p:nvPicPr>
        <p:blipFill>
          <a:blip r:embed="rId2"/>
          <a:stretch>
            <a:fillRect/>
          </a:stretch>
        </p:blipFill>
        <p:spPr>
          <a:xfrm>
            <a:off x="0" y="1387368"/>
            <a:ext cx="9144000" cy="4083263"/>
          </a:xfrm>
          <a:prstGeom prst="rect">
            <a:avLst/>
          </a:prstGeom>
        </p:spPr>
      </p:pic>
      <p:cxnSp>
        <p:nvCxnSpPr>
          <p:cNvPr id="7" name="Přímá spojnice 6">
            <a:extLst>
              <a:ext uri="{FF2B5EF4-FFF2-40B4-BE49-F238E27FC236}">
                <a16:creationId xmlns:a16="http://schemas.microsoft.com/office/drawing/2014/main" id="{F2A4DC73-20BE-4924-B21C-E9EAAC7A8ACD}"/>
              </a:ext>
            </a:extLst>
          </p:cNvPr>
          <p:cNvCxnSpPr>
            <a:cxnSpLocks/>
          </p:cNvCxnSpPr>
          <p:nvPr/>
        </p:nvCxnSpPr>
        <p:spPr>
          <a:xfrm flipV="1">
            <a:off x="4249142" y="2500373"/>
            <a:ext cx="3670052" cy="504056"/>
          </a:xfrm>
          <a:prstGeom prst="line">
            <a:avLst/>
          </a:prstGeom>
        </p:spPr>
        <p:style>
          <a:lnRef idx="1">
            <a:schemeClr val="dk1"/>
          </a:lnRef>
          <a:fillRef idx="0">
            <a:schemeClr val="dk1"/>
          </a:fillRef>
          <a:effectRef idx="0">
            <a:schemeClr val="dk1"/>
          </a:effectRef>
          <a:fontRef idx="minor">
            <a:schemeClr val="tx1"/>
          </a:fontRef>
        </p:style>
      </p:cxnSp>
      <p:sp>
        <p:nvSpPr>
          <p:cNvPr id="8" name="Řečová bublina: obdélníkový bublinový popisek 7">
            <a:extLst>
              <a:ext uri="{FF2B5EF4-FFF2-40B4-BE49-F238E27FC236}">
                <a16:creationId xmlns:a16="http://schemas.microsoft.com/office/drawing/2014/main" id="{9DD3CF00-5FCD-458B-8A5B-92D6F915AB45}"/>
              </a:ext>
            </a:extLst>
          </p:cNvPr>
          <p:cNvSpPr/>
          <p:nvPr/>
        </p:nvSpPr>
        <p:spPr>
          <a:xfrm>
            <a:off x="6876256" y="1513056"/>
            <a:ext cx="1005756" cy="583541"/>
          </a:xfrm>
          <a:prstGeom prst="wedgeRectCallout">
            <a:avLst>
              <a:gd name="adj1" fmla="val -46039"/>
              <a:gd name="adj2" fmla="val 13866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INF </a:t>
            </a:r>
            <a:r>
              <a:rPr lang="cs-CZ" sz="1800" b="0" i="0" u="none" strike="noStrike" dirty="0">
                <a:solidFill>
                  <a:schemeClr val="bg1"/>
                </a:solidFill>
                <a:effectLst/>
                <a:latin typeface="Arial" panose="020B0604020202020204" pitchFamily="34" charset="0"/>
              </a:rPr>
              <a:t>≤</a:t>
            </a:r>
            <a:r>
              <a:rPr lang="cs-CZ" dirty="0"/>
              <a:t> 5%</a:t>
            </a:r>
          </a:p>
        </p:txBody>
      </p:sp>
    </p:spTree>
    <p:extLst>
      <p:ext uri="{BB962C8B-B14F-4D97-AF65-F5344CB8AC3E}">
        <p14:creationId xmlns:p14="http://schemas.microsoft.com/office/powerpoint/2010/main" val="229881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F7C36F-F622-4E90-B5CF-BAE353FFF257}"/>
              </a:ext>
            </a:extLst>
          </p:cNvPr>
          <p:cNvSpPr>
            <a:spLocks noGrp="1"/>
          </p:cNvSpPr>
          <p:nvPr>
            <p:ph type="title"/>
          </p:nvPr>
        </p:nvSpPr>
        <p:spPr>
          <a:solidFill>
            <a:srgbClr val="F8CBAD"/>
          </a:solidFill>
        </p:spPr>
        <p:txBody>
          <a:bodyPr/>
          <a:lstStyle/>
          <a:p>
            <a:r>
              <a:rPr lang="cs-CZ" dirty="0"/>
              <a:t>Scénář 3 </a:t>
            </a:r>
            <a:r>
              <a:rPr lang="cs-CZ" i="1" dirty="0"/>
              <a:t>„Omezení provozu MHD bez omezení investic“</a:t>
            </a:r>
          </a:p>
        </p:txBody>
      </p:sp>
      <p:pic>
        <p:nvPicPr>
          <p:cNvPr id="3" name="Obrázek 2">
            <a:extLst>
              <a:ext uri="{FF2B5EF4-FFF2-40B4-BE49-F238E27FC236}">
                <a16:creationId xmlns:a16="http://schemas.microsoft.com/office/drawing/2014/main" id="{41B7D72E-B039-4FC1-9BFA-9E4AE7473300}"/>
              </a:ext>
            </a:extLst>
          </p:cNvPr>
          <p:cNvPicPr>
            <a:picLocks noChangeAspect="1"/>
          </p:cNvPicPr>
          <p:nvPr/>
        </p:nvPicPr>
        <p:blipFill>
          <a:blip r:embed="rId2"/>
          <a:stretch>
            <a:fillRect/>
          </a:stretch>
        </p:blipFill>
        <p:spPr>
          <a:xfrm>
            <a:off x="0" y="1360314"/>
            <a:ext cx="9144000" cy="4137371"/>
          </a:xfrm>
          <a:prstGeom prst="rect">
            <a:avLst/>
          </a:prstGeom>
        </p:spPr>
      </p:pic>
      <p:cxnSp>
        <p:nvCxnSpPr>
          <p:cNvPr id="6" name="Přímá spojnice 5">
            <a:extLst>
              <a:ext uri="{FF2B5EF4-FFF2-40B4-BE49-F238E27FC236}">
                <a16:creationId xmlns:a16="http://schemas.microsoft.com/office/drawing/2014/main" id="{E6A4CAC0-E280-4624-9CDF-F8D8A4C01744}"/>
              </a:ext>
            </a:extLst>
          </p:cNvPr>
          <p:cNvCxnSpPr>
            <a:cxnSpLocks/>
          </p:cNvCxnSpPr>
          <p:nvPr/>
        </p:nvCxnSpPr>
        <p:spPr>
          <a:xfrm flipV="1">
            <a:off x="4249142" y="2500373"/>
            <a:ext cx="3670052" cy="504056"/>
          </a:xfrm>
          <a:prstGeom prst="line">
            <a:avLst/>
          </a:prstGeom>
        </p:spPr>
        <p:style>
          <a:lnRef idx="1">
            <a:schemeClr val="dk1"/>
          </a:lnRef>
          <a:fillRef idx="0">
            <a:schemeClr val="dk1"/>
          </a:fillRef>
          <a:effectRef idx="0">
            <a:schemeClr val="dk1"/>
          </a:effectRef>
          <a:fontRef idx="minor">
            <a:schemeClr val="tx1"/>
          </a:fontRef>
        </p:style>
      </p:cxnSp>
      <p:sp>
        <p:nvSpPr>
          <p:cNvPr id="7" name="Řečová bublina: obdélníkový bublinový popisek 6">
            <a:extLst>
              <a:ext uri="{FF2B5EF4-FFF2-40B4-BE49-F238E27FC236}">
                <a16:creationId xmlns:a16="http://schemas.microsoft.com/office/drawing/2014/main" id="{FAD51B79-5193-4484-9B6A-7FA4D4E0107A}"/>
              </a:ext>
            </a:extLst>
          </p:cNvPr>
          <p:cNvSpPr/>
          <p:nvPr/>
        </p:nvSpPr>
        <p:spPr>
          <a:xfrm>
            <a:off x="6876256" y="1513056"/>
            <a:ext cx="1005756" cy="583541"/>
          </a:xfrm>
          <a:prstGeom prst="wedgeRectCallout">
            <a:avLst>
              <a:gd name="adj1" fmla="val -46039"/>
              <a:gd name="adj2" fmla="val 13866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INF </a:t>
            </a:r>
            <a:r>
              <a:rPr lang="cs-CZ" sz="1800" b="0" i="0" u="none" strike="noStrike" dirty="0">
                <a:solidFill>
                  <a:schemeClr val="bg1"/>
                </a:solidFill>
                <a:effectLst/>
                <a:latin typeface="Arial" panose="020B0604020202020204" pitchFamily="34" charset="0"/>
              </a:rPr>
              <a:t>≤</a:t>
            </a:r>
            <a:r>
              <a:rPr lang="cs-CZ" dirty="0"/>
              <a:t> 5%</a:t>
            </a:r>
          </a:p>
        </p:txBody>
      </p:sp>
      <p:sp>
        <p:nvSpPr>
          <p:cNvPr id="4" name="Řečová bublina: obdélníkový bublinový popisek 3">
            <a:extLst>
              <a:ext uri="{FF2B5EF4-FFF2-40B4-BE49-F238E27FC236}">
                <a16:creationId xmlns:a16="http://schemas.microsoft.com/office/drawing/2014/main" id="{E2C882F6-8BCA-4A88-96AE-33CE2C18D033}"/>
              </a:ext>
            </a:extLst>
          </p:cNvPr>
          <p:cNvSpPr/>
          <p:nvPr/>
        </p:nvSpPr>
        <p:spPr>
          <a:xfrm>
            <a:off x="4860032" y="4005064"/>
            <a:ext cx="2376264" cy="288032"/>
          </a:xfrm>
          <a:prstGeom prst="wedgeRectCallout">
            <a:avLst>
              <a:gd name="adj1" fmla="val -24110"/>
              <a:gd name="adj2" fmla="val -112486"/>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lumMod val="50000"/>
                    <a:lumOff val="50000"/>
                  </a:schemeClr>
                </a:solidFill>
              </a:rPr>
              <a:t>nepřidělení prostředků na PID</a:t>
            </a:r>
          </a:p>
        </p:txBody>
      </p:sp>
    </p:spTree>
    <p:extLst>
      <p:ext uri="{BB962C8B-B14F-4D97-AF65-F5344CB8AC3E}">
        <p14:creationId xmlns:p14="http://schemas.microsoft.com/office/powerpoint/2010/main" val="24161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C5A539-755F-49A5-9B17-72637F9820CB}"/>
              </a:ext>
            </a:extLst>
          </p:cNvPr>
          <p:cNvSpPr>
            <a:spLocks noGrp="1"/>
          </p:cNvSpPr>
          <p:nvPr>
            <p:ph type="title"/>
          </p:nvPr>
        </p:nvSpPr>
        <p:spPr>
          <a:solidFill>
            <a:srgbClr val="C5E0B4"/>
          </a:solidFill>
        </p:spPr>
        <p:txBody>
          <a:bodyPr/>
          <a:lstStyle/>
          <a:p>
            <a:r>
              <a:rPr lang="cs-CZ" dirty="0"/>
              <a:t>Scénář 1 </a:t>
            </a:r>
            <a:r>
              <a:rPr lang="cs-CZ" i="1" dirty="0"/>
              <a:t>„Reálný v souladu s P+“ (1)</a:t>
            </a:r>
            <a:endParaRPr lang="cs-CZ" sz="2000" i="1" dirty="0"/>
          </a:p>
        </p:txBody>
      </p:sp>
      <p:sp>
        <p:nvSpPr>
          <p:cNvPr id="6" name="TextovéPole 5">
            <a:extLst>
              <a:ext uri="{FF2B5EF4-FFF2-40B4-BE49-F238E27FC236}">
                <a16:creationId xmlns:a16="http://schemas.microsoft.com/office/drawing/2014/main" id="{60C50032-3A71-4DE2-8202-3693B575AE2E}"/>
              </a:ext>
            </a:extLst>
          </p:cNvPr>
          <p:cNvSpPr txBox="1"/>
          <p:nvPr/>
        </p:nvSpPr>
        <p:spPr>
          <a:xfrm>
            <a:off x="14344" y="5962476"/>
            <a:ext cx="9129655" cy="692497"/>
          </a:xfrm>
          <a:prstGeom prst="rect">
            <a:avLst/>
          </a:prstGeom>
          <a:solidFill>
            <a:schemeClr val="bg1"/>
          </a:solidFill>
        </p:spPr>
        <p:txBody>
          <a:bodyPr wrap="square" rtlCol="0">
            <a:spAutoFit/>
          </a:bodyPr>
          <a:lstStyle/>
          <a:p>
            <a:r>
              <a:rPr lang="cs-CZ" sz="1300" i="0" dirty="0">
                <a:solidFill>
                  <a:schemeClr val="tx1">
                    <a:lumMod val="50000"/>
                    <a:lumOff val="50000"/>
                  </a:schemeClr>
                </a:solidFill>
                <a:effectLst/>
                <a:cs typeface="Calibri" panose="020F0502020204030204" pitchFamily="34" charset="0"/>
              </a:rPr>
              <a:t>Data: historicky rozpočet HMP 2018 – 2024; od 2025 extrapolace růstu běžných výdajů HMP na PID podle </a:t>
            </a:r>
            <a:r>
              <a:rPr lang="cs-CZ" sz="1300" dirty="0">
                <a:solidFill>
                  <a:schemeClr val="tx1">
                    <a:lumMod val="50000"/>
                    <a:lumOff val="50000"/>
                  </a:schemeClr>
                </a:solidFill>
                <a:cs typeface="Calibri" panose="020F0502020204030204" pitchFamily="34" charset="0"/>
              </a:rPr>
              <a:t>INF ≤</a:t>
            </a:r>
            <a:r>
              <a:rPr lang="cs-CZ" sz="1300" i="0" dirty="0">
                <a:solidFill>
                  <a:schemeClr val="tx1">
                    <a:lumMod val="50000"/>
                    <a:lumOff val="50000"/>
                  </a:schemeClr>
                </a:solidFill>
                <a:effectLst/>
                <a:cs typeface="Calibri" panose="020F0502020204030204" pitchFamily="34" charset="0"/>
              </a:rPr>
              <a:t> 5% ponížených </a:t>
            </a:r>
            <a:r>
              <a:rPr lang="cs-CZ" sz="1300" dirty="0">
                <a:solidFill>
                  <a:schemeClr val="tx1">
                    <a:lumMod val="50000"/>
                    <a:lumOff val="50000"/>
                  </a:schemeClr>
                </a:solidFill>
                <a:cs typeface="Calibri" panose="020F0502020204030204" pitchFamily="34" charset="0"/>
              </a:rPr>
              <a:t>o</a:t>
            </a:r>
            <a:r>
              <a:rPr lang="cs-CZ" sz="1300" i="0" dirty="0">
                <a:solidFill>
                  <a:schemeClr val="tx1">
                    <a:lumMod val="50000"/>
                    <a:lumOff val="50000"/>
                  </a:schemeClr>
                </a:solidFill>
                <a:effectLst/>
                <a:cs typeface="Calibri" panose="020F0502020204030204" pitchFamily="34" charset="0"/>
              </a:rPr>
              <a:t> tržby z jízdného; běžných výdajů na údržbu spravovaného majetku (TSK) podle </a:t>
            </a:r>
            <a:r>
              <a:rPr lang="cs-CZ" sz="1300" dirty="0">
                <a:solidFill>
                  <a:schemeClr val="tx1">
                    <a:lumMod val="50000"/>
                    <a:lumOff val="50000"/>
                  </a:schemeClr>
                </a:solidFill>
                <a:cs typeface="Calibri" panose="020F0502020204030204" pitchFamily="34" charset="0"/>
              </a:rPr>
              <a:t>INF ≤</a:t>
            </a:r>
            <a:r>
              <a:rPr lang="cs-CZ" sz="1300" i="0" dirty="0">
                <a:solidFill>
                  <a:schemeClr val="tx1">
                    <a:lumMod val="50000"/>
                    <a:lumOff val="50000"/>
                  </a:schemeClr>
                </a:solidFill>
                <a:effectLst/>
                <a:cs typeface="Calibri" panose="020F0502020204030204" pitchFamily="34" charset="0"/>
              </a:rPr>
              <a:t> 5% ponížených o příjmy z parkovného a celkových výdajů na dopravu bez metra D podle </a:t>
            </a:r>
            <a:r>
              <a:rPr lang="cs-CZ" sz="1300" dirty="0">
                <a:solidFill>
                  <a:schemeClr val="tx1">
                    <a:lumMod val="50000"/>
                    <a:lumOff val="50000"/>
                  </a:schemeClr>
                </a:solidFill>
                <a:cs typeface="Calibri" panose="020F0502020204030204" pitchFamily="34" charset="0"/>
              </a:rPr>
              <a:t>INF ≤</a:t>
            </a:r>
            <a:r>
              <a:rPr lang="cs-CZ" sz="1300" i="0" dirty="0">
                <a:solidFill>
                  <a:schemeClr val="tx1">
                    <a:lumMod val="50000"/>
                    <a:lumOff val="50000"/>
                  </a:schemeClr>
                </a:solidFill>
                <a:effectLst/>
                <a:cs typeface="Calibri" panose="020F0502020204030204" pitchFamily="34" charset="0"/>
              </a:rPr>
              <a:t> 5%.</a:t>
            </a:r>
            <a:endParaRPr lang="cs-CZ" sz="1300" dirty="0">
              <a:solidFill>
                <a:schemeClr val="tx1">
                  <a:lumMod val="50000"/>
                  <a:lumOff val="50000"/>
                </a:schemeClr>
              </a:solidFill>
              <a:cs typeface="Calibri" panose="020F0502020204030204" pitchFamily="34" charset="0"/>
            </a:endParaRPr>
          </a:p>
        </p:txBody>
      </p:sp>
      <p:pic>
        <p:nvPicPr>
          <p:cNvPr id="5" name="Obrázek 4">
            <a:extLst>
              <a:ext uri="{FF2B5EF4-FFF2-40B4-BE49-F238E27FC236}">
                <a16:creationId xmlns:a16="http://schemas.microsoft.com/office/drawing/2014/main" id="{67161296-3883-4013-9F2F-4B127C326108}"/>
              </a:ext>
            </a:extLst>
          </p:cNvPr>
          <p:cNvPicPr>
            <a:picLocks noChangeAspect="1"/>
          </p:cNvPicPr>
          <p:nvPr/>
        </p:nvPicPr>
        <p:blipFill>
          <a:blip r:embed="rId2"/>
          <a:stretch>
            <a:fillRect/>
          </a:stretch>
        </p:blipFill>
        <p:spPr>
          <a:xfrm>
            <a:off x="0" y="1340768"/>
            <a:ext cx="9144000" cy="4176464"/>
          </a:xfrm>
          <a:prstGeom prst="rect">
            <a:avLst/>
          </a:prstGeom>
        </p:spPr>
      </p:pic>
      <p:cxnSp>
        <p:nvCxnSpPr>
          <p:cNvPr id="15" name="Přímá spojnice 14">
            <a:extLst>
              <a:ext uri="{FF2B5EF4-FFF2-40B4-BE49-F238E27FC236}">
                <a16:creationId xmlns:a16="http://schemas.microsoft.com/office/drawing/2014/main" id="{F55F71EA-552C-46F4-85A6-5F7A989460DB}"/>
              </a:ext>
            </a:extLst>
          </p:cNvPr>
          <p:cNvCxnSpPr>
            <a:cxnSpLocks/>
          </p:cNvCxnSpPr>
          <p:nvPr/>
        </p:nvCxnSpPr>
        <p:spPr>
          <a:xfrm flipV="1">
            <a:off x="4211960" y="2564904"/>
            <a:ext cx="3632870" cy="432048"/>
          </a:xfrm>
          <a:prstGeom prst="line">
            <a:avLst/>
          </a:prstGeom>
        </p:spPr>
        <p:style>
          <a:lnRef idx="1">
            <a:schemeClr val="dk1"/>
          </a:lnRef>
          <a:fillRef idx="0">
            <a:schemeClr val="dk1"/>
          </a:fillRef>
          <a:effectRef idx="0">
            <a:schemeClr val="dk1"/>
          </a:effectRef>
          <a:fontRef idx="minor">
            <a:schemeClr val="tx1"/>
          </a:fontRef>
        </p:style>
      </p:cxnSp>
      <p:sp>
        <p:nvSpPr>
          <p:cNvPr id="16" name="Řečová bublina: obdélníkový bublinový popisek 15">
            <a:extLst>
              <a:ext uri="{FF2B5EF4-FFF2-40B4-BE49-F238E27FC236}">
                <a16:creationId xmlns:a16="http://schemas.microsoft.com/office/drawing/2014/main" id="{293CC6B2-8414-477B-B479-865955B8DFCE}"/>
              </a:ext>
            </a:extLst>
          </p:cNvPr>
          <p:cNvSpPr/>
          <p:nvPr/>
        </p:nvSpPr>
        <p:spPr>
          <a:xfrm>
            <a:off x="6839074" y="1505579"/>
            <a:ext cx="1005756" cy="583541"/>
          </a:xfrm>
          <a:prstGeom prst="wedgeRectCallout">
            <a:avLst>
              <a:gd name="adj1" fmla="val -46039"/>
              <a:gd name="adj2" fmla="val 13866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INF </a:t>
            </a:r>
            <a:r>
              <a:rPr lang="cs-CZ" sz="1800" b="0" i="0" u="none" strike="noStrike" dirty="0">
                <a:solidFill>
                  <a:schemeClr val="bg1"/>
                </a:solidFill>
                <a:effectLst/>
                <a:latin typeface="Arial" panose="020B0604020202020204" pitchFamily="34" charset="0"/>
              </a:rPr>
              <a:t>≤</a:t>
            </a:r>
            <a:r>
              <a:rPr lang="cs-CZ" dirty="0"/>
              <a:t> 5%</a:t>
            </a:r>
          </a:p>
        </p:txBody>
      </p:sp>
      <p:sp>
        <p:nvSpPr>
          <p:cNvPr id="17" name="Řečová bublina: obdélníkový bublinový popisek 16">
            <a:extLst>
              <a:ext uri="{FF2B5EF4-FFF2-40B4-BE49-F238E27FC236}">
                <a16:creationId xmlns:a16="http://schemas.microsoft.com/office/drawing/2014/main" id="{1CDF29A0-4798-4FEF-9960-98102B9E3B10}"/>
              </a:ext>
            </a:extLst>
          </p:cNvPr>
          <p:cNvSpPr/>
          <p:nvPr/>
        </p:nvSpPr>
        <p:spPr>
          <a:xfrm>
            <a:off x="4822850" y="3965321"/>
            <a:ext cx="2952328" cy="288032"/>
          </a:xfrm>
          <a:prstGeom prst="wedgeRectCallout">
            <a:avLst>
              <a:gd name="adj1" fmla="val -11469"/>
              <a:gd name="adj2" fmla="val 248021"/>
            </a:avLst>
          </a:prstGeom>
          <a:solidFill>
            <a:srgbClr val="C5E0B4"/>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lumMod val="50000"/>
                    <a:lumOff val="50000"/>
                  </a:schemeClr>
                </a:solidFill>
              </a:rPr>
              <a:t>Růst příjmů z tržeb - jízdné a parkovné</a:t>
            </a:r>
          </a:p>
        </p:txBody>
      </p:sp>
    </p:spTree>
    <p:extLst>
      <p:ext uri="{BB962C8B-B14F-4D97-AF65-F5344CB8AC3E}">
        <p14:creationId xmlns:p14="http://schemas.microsoft.com/office/powerpoint/2010/main" val="400278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C5A539-755F-49A5-9B17-72637F9820CB}"/>
              </a:ext>
            </a:extLst>
          </p:cNvPr>
          <p:cNvSpPr>
            <a:spLocks noGrp="1"/>
          </p:cNvSpPr>
          <p:nvPr>
            <p:ph type="title"/>
          </p:nvPr>
        </p:nvSpPr>
        <p:spPr>
          <a:solidFill>
            <a:srgbClr val="C5E0B4"/>
          </a:solidFill>
        </p:spPr>
        <p:txBody>
          <a:bodyPr/>
          <a:lstStyle/>
          <a:p>
            <a:r>
              <a:rPr lang="cs-CZ" dirty="0"/>
              <a:t>Scénář 1 </a:t>
            </a:r>
            <a:r>
              <a:rPr lang="cs-CZ" i="1" dirty="0"/>
              <a:t>„Reálný v souladu s P+“ (2)</a:t>
            </a:r>
            <a:endParaRPr lang="cs-CZ" sz="2000" i="1" dirty="0"/>
          </a:p>
        </p:txBody>
      </p:sp>
      <p:sp>
        <p:nvSpPr>
          <p:cNvPr id="6" name="TextovéPole 5">
            <a:extLst>
              <a:ext uri="{FF2B5EF4-FFF2-40B4-BE49-F238E27FC236}">
                <a16:creationId xmlns:a16="http://schemas.microsoft.com/office/drawing/2014/main" id="{60C50032-3A71-4DE2-8202-3693B575AE2E}"/>
              </a:ext>
            </a:extLst>
          </p:cNvPr>
          <p:cNvSpPr txBox="1"/>
          <p:nvPr/>
        </p:nvSpPr>
        <p:spPr>
          <a:xfrm>
            <a:off x="14344" y="5962476"/>
            <a:ext cx="9129655" cy="692497"/>
          </a:xfrm>
          <a:prstGeom prst="rect">
            <a:avLst/>
          </a:prstGeom>
          <a:solidFill>
            <a:schemeClr val="bg1"/>
          </a:solidFill>
        </p:spPr>
        <p:txBody>
          <a:bodyPr wrap="square" rtlCol="0">
            <a:spAutoFit/>
          </a:bodyPr>
          <a:lstStyle/>
          <a:p>
            <a:r>
              <a:rPr lang="cs-CZ" sz="1300" i="0" dirty="0">
                <a:solidFill>
                  <a:schemeClr val="tx1">
                    <a:lumMod val="50000"/>
                    <a:lumOff val="50000"/>
                  </a:schemeClr>
                </a:solidFill>
                <a:effectLst/>
                <a:cs typeface="Calibri" panose="020F0502020204030204" pitchFamily="34" charset="0"/>
              </a:rPr>
              <a:t>Data: historicky rozpočet HMP 2018 – 2024; od 2025 extrapolace růstu běžných výdajů HMP na PID podle </a:t>
            </a:r>
            <a:r>
              <a:rPr lang="cs-CZ" sz="1300" dirty="0">
                <a:solidFill>
                  <a:schemeClr val="tx1">
                    <a:lumMod val="50000"/>
                    <a:lumOff val="50000"/>
                  </a:schemeClr>
                </a:solidFill>
                <a:cs typeface="Calibri" panose="020F0502020204030204" pitchFamily="34" charset="0"/>
              </a:rPr>
              <a:t>INF ≤</a:t>
            </a:r>
            <a:r>
              <a:rPr lang="cs-CZ" sz="1300" i="0" dirty="0">
                <a:solidFill>
                  <a:schemeClr val="tx1">
                    <a:lumMod val="50000"/>
                    <a:lumOff val="50000"/>
                  </a:schemeClr>
                </a:solidFill>
                <a:effectLst/>
                <a:cs typeface="Calibri" panose="020F0502020204030204" pitchFamily="34" charset="0"/>
              </a:rPr>
              <a:t> 5% ponížených </a:t>
            </a:r>
            <a:r>
              <a:rPr lang="cs-CZ" sz="1300" dirty="0">
                <a:solidFill>
                  <a:schemeClr val="tx1">
                    <a:lumMod val="50000"/>
                    <a:lumOff val="50000"/>
                  </a:schemeClr>
                </a:solidFill>
                <a:cs typeface="Calibri" panose="020F0502020204030204" pitchFamily="34" charset="0"/>
              </a:rPr>
              <a:t>o</a:t>
            </a:r>
            <a:r>
              <a:rPr lang="cs-CZ" sz="1300" i="0" dirty="0">
                <a:solidFill>
                  <a:schemeClr val="tx1">
                    <a:lumMod val="50000"/>
                    <a:lumOff val="50000"/>
                  </a:schemeClr>
                </a:solidFill>
                <a:effectLst/>
                <a:cs typeface="Calibri" panose="020F0502020204030204" pitchFamily="34" charset="0"/>
              </a:rPr>
              <a:t> tržby z jízdného; běžných výdajů na údržbu spravovaného majetku (TSK) podle </a:t>
            </a:r>
            <a:r>
              <a:rPr lang="cs-CZ" sz="1300" dirty="0">
                <a:solidFill>
                  <a:schemeClr val="tx1">
                    <a:lumMod val="50000"/>
                    <a:lumOff val="50000"/>
                  </a:schemeClr>
                </a:solidFill>
                <a:cs typeface="Calibri" panose="020F0502020204030204" pitchFamily="34" charset="0"/>
              </a:rPr>
              <a:t>INF ≤</a:t>
            </a:r>
            <a:r>
              <a:rPr lang="cs-CZ" sz="1300" i="0" dirty="0">
                <a:solidFill>
                  <a:schemeClr val="tx1">
                    <a:lumMod val="50000"/>
                    <a:lumOff val="50000"/>
                  </a:schemeClr>
                </a:solidFill>
                <a:effectLst/>
                <a:cs typeface="Calibri" panose="020F0502020204030204" pitchFamily="34" charset="0"/>
              </a:rPr>
              <a:t> 5% ponížených o příjmy z parkovného a celkových výdajů na dopravu bez metra D podle </a:t>
            </a:r>
            <a:r>
              <a:rPr lang="cs-CZ" sz="1300" dirty="0">
                <a:solidFill>
                  <a:schemeClr val="tx1">
                    <a:lumMod val="50000"/>
                    <a:lumOff val="50000"/>
                  </a:schemeClr>
                </a:solidFill>
                <a:cs typeface="Calibri" panose="020F0502020204030204" pitchFamily="34" charset="0"/>
              </a:rPr>
              <a:t>INF ≤</a:t>
            </a:r>
            <a:r>
              <a:rPr lang="cs-CZ" sz="1300" i="0" dirty="0">
                <a:solidFill>
                  <a:schemeClr val="tx1">
                    <a:lumMod val="50000"/>
                    <a:lumOff val="50000"/>
                  </a:schemeClr>
                </a:solidFill>
                <a:effectLst/>
                <a:cs typeface="Calibri" panose="020F0502020204030204" pitchFamily="34" charset="0"/>
              </a:rPr>
              <a:t> 5%.</a:t>
            </a:r>
            <a:endParaRPr lang="cs-CZ" sz="1300" dirty="0">
              <a:solidFill>
                <a:schemeClr val="tx1">
                  <a:lumMod val="50000"/>
                  <a:lumOff val="50000"/>
                </a:schemeClr>
              </a:solidFill>
              <a:cs typeface="Calibri" panose="020F0502020204030204" pitchFamily="34" charset="0"/>
            </a:endParaRPr>
          </a:p>
        </p:txBody>
      </p:sp>
      <p:pic>
        <p:nvPicPr>
          <p:cNvPr id="5" name="Obrázek 4">
            <a:extLst>
              <a:ext uri="{FF2B5EF4-FFF2-40B4-BE49-F238E27FC236}">
                <a16:creationId xmlns:a16="http://schemas.microsoft.com/office/drawing/2014/main" id="{67161296-3883-4013-9F2F-4B127C326108}"/>
              </a:ext>
            </a:extLst>
          </p:cNvPr>
          <p:cNvPicPr>
            <a:picLocks noChangeAspect="1"/>
          </p:cNvPicPr>
          <p:nvPr/>
        </p:nvPicPr>
        <p:blipFill>
          <a:blip r:embed="rId2"/>
          <a:stretch>
            <a:fillRect/>
          </a:stretch>
        </p:blipFill>
        <p:spPr>
          <a:xfrm>
            <a:off x="0" y="1340768"/>
            <a:ext cx="9144000" cy="4176464"/>
          </a:xfrm>
          <a:prstGeom prst="rect">
            <a:avLst/>
          </a:prstGeom>
        </p:spPr>
      </p:pic>
      <p:cxnSp>
        <p:nvCxnSpPr>
          <p:cNvPr id="15" name="Přímá spojnice 14">
            <a:extLst>
              <a:ext uri="{FF2B5EF4-FFF2-40B4-BE49-F238E27FC236}">
                <a16:creationId xmlns:a16="http://schemas.microsoft.com/office/drawing/2014/main" id="{F55F71EA-552C-46F4-85A6-5F7A989460DB}"/>
              </a:ext>
            </a:extLst>
          </p:cNvPr>
          <p:cNvCxnSpPr>
            <a:cxnSpLocks/>
          </p:cNvCxnSpPr>
          <p:nvPr/>
        </p:nvCxnSpPr>
        <p:spPr>
          <a:xfrm flipV="1">
            <a:off x="4211960" y="2564904"/>
            <a:ext cx="3632870" cy="432048"/>
          </a:xfrm>
          <a:prstGeom prst="line">
            <a:avLst/>
          </a:prstGeom>
        </p:spPr>
        <p:style>
          <a:lnRef idx="1">
            <a:schemeClr val="dk1"/>
          </a:lnRef>
          <a:fillRef idx="0">
            <a:schemeClr val="dk1"/>
          </a:fillRef>
          <a:effectRef idx="0">
            <a:schemeClr val="dk1"/>
          </a:effectRef>
          <a:fontRef idx="minor">
            <a:schemeClr val="tx1"/>
          </a:fontRef>
        </p:style>
      </p:cxnSp>
      <p:sp>
        <p:nvSpPr>
          <p:cNvPr id="16" name="Řečová bublina: obdélníkový bublinový popisek 15">
            <a:extLst>
              <a:ext uri="{FF2B5EF4-FFF2-40B4-BE49-F238E27FC236}">
                <a16:creationId xmlns:a16="http://schemas.microsoft.com/office/drawing/2014/main" id="{293CC6B2-8414-477B-B479-865955B8DFCE}"/>
              </a:ext>
            </a:extLst>
          </p:cNvPr>
          <p:cNvSpPr/>
          <p:nvPr/>
        </p:nvSpPr>
        <p:spPr>
          <a:xfrm>
            <a:off x="6839074" y="1505579"/>
            <a:ext cx="1005756" cy="583541"/>
          </a:xfrm>
          <a:prstGeom prst="wedgeRectCallout">
            <a:avLst>
              <a:gd name="adj1" fmla="val -46039"/>
              <a:gd name="adj2" fmla="val 138666"/>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INF </a:t>
            </a:r>
            <a:r>
              <a:rPr lang="cs-CZ" sz="1800" b="0" i="0" u="none" strike="noStrike" dirty="0">
                <a:solidFill>
                  <a:schemeClr val="bg1"/>
                </a:solidFill>
                <a:effectLst/>
                <a:latin typeface="Arial" panose="020B0604020202020204" pitchFamily="34" charset="0"/>
              </a:rPr>
              <a:t>≤</a:t>
            </a:r>
            <a:r>
              <a:rPr lang="cs-CZ" dirty="0"/>
              <a:t> 5%</a:t>
            </a:r>
          </a:p>
        </p:txBody>
      </p:sp>
      <p:sp>
        <p:nvSpPr>
          <p:cNvPr id="8" name="Řečová bublina: obdélníkový bublinový popisek 7">
            <a:extLst>
              <a:ext uri="{FF2B5EF4-FFF2-40B4-BE49-F238E27FC236}">
                <a16:creationId xmlns:a16="http://schemas.microsoft.com/office/drawing/2014/main" id="{C6C9690C-E6AC-4A03-B407-83ED54AE3B8A}"/>
              </a:ext>
            </a:extLst>
          </p:cNvPr>
          <p:cNvSpPr/>
          <p:nvPr/>
        </p:nvSpPr>
        <p:spPr>
          <a:xfrm>
            <a:off x="2239085" y="1696308"/>
            <a:ext cx="1872208" cy="1080120"/>
          </a:xfrm>
          <a:prstGeom prst="wedgeRectCallout">
            <a:avLst>
              <a:gd name="adj1" fmla="val 77729"/>
              <a:gd name="adj2" fmla="val 86851"/>
            </a:avLst>
          </a:prstGeom>
          <a:solidFill>
            <a:srgbClr val="C6E0B4"/>
          </a:solidFill>
          <a:ln>
            <a:solidFill>
              <a:srgbClr val="C5E0B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solidFill>
                  <a:schemeClr val="tx1"/>
                </a:solidFill>
              </a:rPr>
              <a:t>Prostředky pro Akční plán</a:t>
            </a:r>
          </a:p>
          <a:p>
            <a:pPr algn="ctr"/>
            <a:r>
              <a:rPr lang="cs-CZ" dirty="0">
                <a:solidFill>
                  <a:schemeClr val="tx1"/>
                </a:solidFill>
              </a:rPr>
              <a:t>16,4 mld. Kč*</a:t>
            </a:r>
          </a:p>
        </p:txBody>
      </p:sp>
      <p:sp>
        <p:nvSpPr>
          <p:cNvPr id="9" name="Lichoběžník 19">
            <a:extLst>
              <a:ext uri="{FF2B5EF4-FFF2-40B4-BE49-F238E27FC236}">
                <a16:creationId xmlns:a16="http://schemas.microsoft.com/office/drawing/2014/main" id="{B1167657-EE91-451C-AFA2-9070861692A8}"/>
              </a:ext>
            </a:extLst>
          </p:cNvPr>
          <p:cNvSpPr/>
          <p:nvPr/>
        </p:nvSpPr>
        <p:spPr>
          <a:xfrm>
            <a:off x="4644008" y="2852936"/>
            <a:ext cx="1008112" cy="648072"/>
          </a:xfrm>
          <a:custGeom>
            <a:avLst/>
            <a:gdLst>
              <a:gd name="connsiteX0" fmla="*/ 0 w 1080120"/>
              <a:gd name="connsiteY0" fmla="*/ 777935 h 777935"/>
              <a:gd name="connsiteX1" fmla="*/ 74744 w 1080120"/>
              <a:gd name="connsiteY1" fmla="*/ 0 h 777935"/>
              <a:gd name="connsiteX2" fmla="*/ 1005376 w 1080120"/>
              <a:gd name="connsiteY2" fmla="*/ 0 h 777935"/>
              <a:gd name="connsiteX3" fmla="*/ 1080120 w 1080120"/>
              <a:gd name="connsiteY3" fmla="*/ 777935 h 777935"/>
              <a:gd name="connsiteX4" fmla="*/ 0 w 1080120"/>
              <a:gd name="connsiteY4" fmla="*/ 777935 h 777935"/>
              <a:gd name="connsiteX0" fmla="*/ 0 w 1080120"/>
              <a:gd name="connsiteY0" fmla="*/ 777935 h 777935"/>
              <a:gd name="connsiteX1" fmla="*/ 74744 w 1080120"/>
              <a:gd name="connsiteY1" fmla="*/ 0 h 777935"/>
              <a:gd name="connsiteX2" fmla="*/ 1005376 w 1080120"/>
              <a:gd name="connsiteY2" fmla="*/ 0 h 777935"/>
              <a:gd name="connsiteX3" fmla="*/ 1080120 w 1080120"/>
              <a:gd name="connsiteY3" fmla="*/ 709355 h 777935"/>
              <a:gd name="connsiteX4" fmla="*/ 0 w 1080120"/>
              <a:gd name="connsiteY4" fmla="*/ 777935 h 777935"/>
              <a:gd name="connsiteX0" fmla="*/ 0 w 1080120"/>
              <a:gd name="connsiteY0" fmla="*/ 777935 h 777935"/>
              <a:gd name="connsiteX1" fmla="*/ 13784 w 1080120"/>
              <a:gd name="connsiteY1" fmla="*/ 190500 h 777935"/>
              <a:gd name="connsiteX2" fmla="*/ 1005376 w 1080120"/>
              <a:gd name="connsiteY2" fmla="*/ 0 h 777935"/>
              <a:gd name="connsiteX3" fmla="*/ 1080120 w 1080120"/>
              <a:gd name="connsiteY3" fmla="*/ 709355 h 777935"/>
              <a:gd name="connsiteX4" fmla="*/ 0 w 1080120"/>
              <a:gd name="connsiteY4" fmla="*/ 777935 h 777935"/>
              <a:gd name="connsiteX0" fmla="*/ 0 w 1080120"/>
              <a:gd name="connsiteY0" fmla="*/ 716975 h 716975"/>
              <a:gd name="connsiteX1" fmla="*/ 13784 w 1080120"/>
              <a:gd name="connsiteY1" fmla="*/ 129540 h 716975"/>
              <a:gd name="connsiteX2" fmla="*/ 1020616 w 1080120"/>
              <a:gd name="connsiteY2" fmla="*/ 0 h 716975"/>
              <a:gd name="connsiteX3" fmla="*/ 1080120 w 1080120"/>
              <a:gd name="connsiteY3" fmla="*/ 648395 h 716975"/>
              <a:gd name="connsiteX4" fmla="*/ 0 w 1080120"/>
              <a:gd name="connsiteY4" fmla="*/ 716975 h 716975"/>
              <a:gd name="connsiteX0" fmla="*/ 0 w 1034400"/>
              <a:gd name="connsiteY0" fmla="*/ 716975 h 716975"/>
              <a:gd name="connsiteX1" fmla="*/ 13784 w 1034400"/>
              <a:gd name="connsiteY1" fmla="*/ 129540 h 716975"/>
              <a:gd name="connsiteX2" fmla="*/ 1020616 w 1034400"/>
              <a:gd name="connsiteY2" fmla="*/ 0 h 716975"/>
              <a:gd name="connsiteX3" fmla="*/ 1034400 w 1034400"/>
              <a:gd name="connsiteY3" fmla="*/ 656015 h 716975"/>
              <a:gd name="connsiteX4" fmla="*/ 0 w 1034400"/>
              <a:gd name="connsiteY4" fmla="*/ 716975 h 71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00" h="716975">
                <a:moveTo>
                  <a:pt x="0" y="716975"/>
                </a:moveTo>
                <a:lnTo>
                  <a:pt x="13784" y="129540"/>
                </a:lnTo>
                <a:lnTo>
                  <a:pt x="1020616" y="0"/>
                </a:lnTo>
                <a:lnTo>
                  <a:pt x="1034400" y="656015"/>
                </a:lnTo>
                <a:lnTo>
                  <a:pt x="0" y="716975"/>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Tree>
    <p:extLst>
      <p:ext uri="{BB962C8B-B14F-4D97-AF65-F5344CB8AC3E}">
        <p14:creationId xmlns:p14="http://schemas.microsoft.com/office/powerpoint/2010/main" val="3266293901"/>
      </p:ext>
    </p:extLst>
  </p:cSld>
  <p:clrMapOvr>
    <a:masterClrMapping/>
  </p:clrMapOvr>
</p:sld>
</file>

<file path=ppt/theme/theme1.xml><?xml version="1.0" encoding="utf-8"?>
<a:theme xmlns:a="http://schemas.openxmlformats.org/drawingml/2006/main" name="Polad_Prahu_sablon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bsahové snímky">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0DCB2A0CC413428919CD89F624247D" ma:contentTypeVersion="11" ma:contentTypeDescription="Create a new document." ma:contentTypeScope="" ma:versionID="8bf2fe8b2fae7f0f68acc4e87acd74d4">
  <xsd:schema xmlns:xsd="http://www.w3.org/2001/XMLSchema" xmlns:xs="http://www.w3.org/2001/XMLSchema" xmlns:p="http://schemas.microsoft.com/office/2006/metadata/properties" xmlns:ns3="42035247-3802-4360-ad05-080eaac36da7" xmlns:ns4="21d4de28-1642-4051-a02a-216c47e76e4b" targetNamespace="http://schemas.microsoft.com/office/2006/metadata/properties" ma:root="true" ma:fieldsID="14558f198f2f6cfa96ee4f405ff63684" ns3:_="" ns4:_="">
    <xsd:import namespace="42035247-3802-4360-ad05-080eaac36da7"/>
    <xsd:import namespace="21d4de28-1642-4051-a02a-216c47e76e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35247-3802-4360-ad05-080eaac36d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d4de28-1642-4051-a02a-216c47e76e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F7F46-016B-4B9C-BAC4-E24A0D9B1C2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42035247-3802-4360-ad05-080eaac36da7"/>
    <ds:schemaRef ds:uri="21d4de28-1642-4051-a02a-216c47e76e4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53EC151-1DEE-4782-BD4D-401C58B80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35247-3802-4360-ad05-080eaac36da7"/>
    <ds:schemaRef ds:uri="21d4de28-1642-4051-a02a-216c47e76e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6475EF-C78D-4F79-81E4-F6FBDF6145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Polad_Prahu_sablona</Template>
  <TotalTime>17941</TotalTime>
  <Words>3694</Words>
  <Application>Microsoft Office PowerPoint</Application>
  <PresentationFormat>Předvádění na obrazovce (4:3)</PresentationFormat>
  <Paragraphs>438</Paragraphs>
  <Slides>36</Slides>
  <Notes>1</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36</vt:i4>
      </vt:variant>
    </vt:vector>
  </HeadingPairs>
  <TitlesOfParts>
    <vt:vector size="44" baseType="lpstr">
      <vt:lpstr>Arial</vt:lpstr>
      <vt:lpstr>Calibri</vt:lpstr>
      <vt:lpstr>Franklin Gothic Medium</vt:lpstr>
      <vt:lpstr>Helvetica</vt:lpstr>
      <vt:lpstr>Lucida Sans</vt:lpstr>
      <vt:lpstr>Lucida Sans Unicode</vt:lpstr>
      <vt:lpstr>Polad_Prahu_sablona</vt:lpstr>
      <vt:lpstr>Obsahové snímky</vt:lpstr>
      <vt:lpstr>Návrh aktualizace plánu udržitelné mobility Prahy a okolí (P+): představení výborům a komisím 5. 4. 2024   Mgr. Markéta Braun Kohlová, PhD. Ing. Martin Havelka, Mgr. Jaroslav Mach ODO MHMP  </vt:lpstr>
      <vt:lpstr>Cíl setkání</vt:lpstr>
      <vt:lpstr>Kontext aktualizace Plánu udržitelné mobility Prahy a okolí</vt:lpstr>
      <vt:lpstr>Cíl aktualizace P+</vt:lpstr>
      <vt:lpstr>Východiska AP 2024 - 2026</vt:lpstr>
      <vt:lpstr>Scénář 2 „Omezení investic“</vt:lpstr>
      <vt:lpstr>Scénář 3 „Omezení provozu MHD bez omezení investic“</vt:lpstr>
      <vt:lpstr>Scénář 1 „Reálný v souladu s P+“ (1)</vt:lpstr>
      <vt:lpstr>Scénář 1 „Reálný v souladu s P+“ (2)</vt:lpstr>
      <vt:lpstr>Akční plán 2024 - 2026</vt:lpstr>
      <vt:lpstr>Predikce výdajů HMP – vysvětlení grafu </vt:lpstr>
      <vt:lpstr>Predikce zanedbává:</vt:lpstr>
      <vt:lpstr>Návrh AP 2024-2026: Investiční část (v mld. Kč)</vt:lpstr>
      <vt:lpstr>Návrh AP 2024-2026: Investiční část (v mld. Kč)</vt:lpstr>
      <vt:lpstr>Návrh AP 2024-2026: Investiční část (v mld. Kč)</vt:lpstr>
      <vt:lpstr>Rozpočet AP 2024 – 2026 – vysvětlení tabulky (Scénář 1)</vt:lpstr>
      <vt:lpstr>Zaměnitelnost opatření</vt:lpstr>
      <vt:lpstr>Jak jsme k rozpočtu dospěli (práce PS P+)</vt:lpstr>
      <vt:lpstr>Alokace investic na jednotlivé organizace (vč. metra D)*</vt:lpstr>
      <vt:lpstr>Dělba přepravní práce (cesty po městě Pražanů)*</vt:lpstr>
      <vt:lpstr>Alokace na vybraná opatření* (min. 1 % rozpočtu AP2024-2026)</vt:lpstr>
      <vt:lpstr>V AP2024-2026: 1. Rozvoj hromadné dopravy</vt:lpstr>
      <vt:lpstr>Mimo možnosti AP2024-2026: 1. Rozvoj hromadné dopravy</vt:lpstr>
      <vt:lpstr>Mimo možnosti AP2024-2026: 1. Rozvoj hromadné dopravy</vt:lpstr>
      <vt:lpstr>V AP2024-2026: 2. Bezpečnost a podpora pěších</vt:lpstr>
      <vt:lpstr>Mimo možnosti AP2024-2026: 2. Bezpečnost a podpora pěších</vt:lpstr>
      <vt:lpstr>V AP2024-2026: 3. Obnova a rozvoj silniční sítě</vt:lpstr>
      <vt:lpstr>Mimo možnosti AP2024-2026: 3. Obnova a rozvoj silniční sítě</vt:lpstr>
      <vt:lpstr>V AP2024-2026: 4. Infrastruktura pro cyklisty a pěší</vt:lpstr>
      <vt:lpstr>Mimo možnosti AP2024-2026: 4.Infrastruktura pro cyklisty a pěší</vt:lpstr>
      <vt:lpstr>V AP2024-2026: 5. Podpůrná opatření</vt:lpstr>
      <vt:lpstr>Shrnutí</vt:lpstr>
      <vt:lpstr>Další postup 2024:</vt:lpstr>
      <vt:lpstr>Prezentace aplikace PowerPoint</vt:lpstr>
      <vt:lpstr>Prezentace aplikace PowerPoint</vt:lpstr>
      <vt:lpstr>Prezentace aplikace PowerPoint</vt:lpstr>
    </vt:vector>
  </TitlesOfParts>
  <Company>Mott MacDonald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Předělový a titulní snímek</dc:title>
  <dc:creator>ses41365</dc:creator>
  <cp:lastModifiedBy>Benda Tomáš (MHMP, OMM)</cp:lastModifiedBy>
  <cp:revision>537</cp:revision>
  <cp:lastPrinted>2024-04-02T07:30:39Z</cp:lastPrinted>
  <dcterms:created xsi:type="dcterms:W3CDTF">2016-04-18T08:15:41Z</dcterms:created>
  <dcterms:modified xsi:type="dcterms:W3CDTF">2024-04-05T16:42:21Z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0x010100CA0DCB2A0CC413428919CD89F624247D</vt:lpwstr>
  </property>
</Properties>
</file>