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xlsx" ContentType="application/vnd.openxmlformats-officedocument.spreadsheetml.sheet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18"/>
  </p:notesMasterIdLst>
  <p:sldIdLst>
    <p:sldId id="256" r:id="rId2"/>
    <p:sldId id="260" r:id="rId3"/>
    <p:sldId id="271" r:id="rId4"/>
    <p:sldId id="257" r:id="rId5"/>
    <p:sldId id="266" r:id="rId6"/>
    <p:sldId id="258" r:id="rId7"/>
    <p:sldId id="259" r:id="rId8"/>
    <p:sldId id="267" r:id="rId9"/>
    <p:sldId id="261" r:id="rId10"/>
    <p:sldId id="268" r:id="rId11"/>
    <p:sldId id="262" r:id="rId12"/>
    <p:sldId id="269" r:id="rId13"/>
    <p:sldId id="263" r:id="rId14"/>
    <p:sldId id="264" r:id="rId15"/>
    <p:sldId id="270" r:id="rId16"/>
    <p:sldId id="265" r:id="rId17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34556" autoAdjust="0"/>
    <p:restoredTop sz="86370" autoAdjust="0"/>
  </p:normalViewPr>
  <p:slideViewPr>
    <p:cSldViewPr>
      <p:cViewPr varScale="1">
        <p:scale>
          <a:sx n="110" d="100"/>
          <a:sy n="110" d="100"/>
        </p:scale>
        <p:origin x="-456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27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List_aplikace_Microsoft_Office_Excel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List_aplikace_Microsoft_Office_Excel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List_aplikace_Microsoft_Office_Excel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List_aplikace_Microsoft_Office_Excel4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cs-CZ"/>
  <c:chart>
    <c:plotArea>
      <c:layout/>
      <c:barChart>
        <c:barDir val="col"/>
        <c:grouping val="clustered"/>
        <c:ser>
          <c:idx val="0"/>
          <c:order val="0"/>
          <c:tx>
            <c:strRef>
              <c:f>List1!$B$1</c:f>
              <c:strCache>
                <c:ptCount val="1"/>
                <c:pt idx="0">
                  <c:v>1. cizí jazyk (povinná výuka)</c:v>
                </c:pt>
              </c:strCache>
            </c:strRef>
          </c:tx>
          <c:dLbls>
            <c:dLbl>
              <c:idx val="0"/>
              <c:layout>
                <c:manualLayout>
                  <c:x val="-4.3859649122807024E-3"/>
                  <c:y val="1.6836199685282424E-2"/>
                </c:manualLayout>
              </c:layout>
              <c:showVal val="1"/>
            </c:dLbl>
            <c:txPr>
              <a:bodyPr/>
              <a:lstStyle/>
              <a:p>
                <a:pPr>
                  <a:defRPr sz="2400" b="1"/>
                </a:pPr>
                <a:endParaRPr lang="cs-CZ"/>
              </a:p>
            </c:txPr>
            <c:showVal val="1"/>
          </c:dLbls>
          <c:cat>
            <c:strRef>
              <c:f>List1!$A$2</c:f>
              <c:strCache>
                <c:ptCount val="1"/>
                <c:pt idx="0">
                  <c:v>minimální časová dotace</c:v>
                </c:pt>
              </c:strCache>
            </c:strRef>
          </c:cat>
          <c:val>
            <c:numRef>
              <c:f>List1!$B$2</c:f>
              <c:numCache>
                <c:formatCode>General</c:formatCode>
                <c:ptCount val="1"/>
                <c:pt idx="0">
                  <c:v>840</c:v>
                </c:pt>
              </c:numCache>
            </c:numRef>
          </c:val>
        </c:ser>
        <c:ser>
          <c:idx val="1"/>
          <c:order val="1"/>
          <c:tx>
            <c:strRef>
              <c:f>List1!$C$1</c:f>
              <c:strCache>
                <c:ptCount val="1"/>
                <c:pt idx="0">
                  <c:v>2. cizí jazyk (povinně volitelný)</c:v>
                </c:pt>
              </c:strCache>
            </c:strRef>
          </c:tx>
          <c:dLbls>
            <c:dLbl>
              <c:idx val="0"/>
              <c:layout>
                <c:manualLayout>
                  <c:x val="0"/>
                  <c:y val="1.9642232966162781E-2"/>
                </c:manualLayout>
              </c:layout>
              <c:showVal val="1"/>
            </c:dLbl>
            <c:txPr>
              <a:bodyPr/>
              <a:lstStyle/>
              <a:p>
                <a:pPr>
                  <a:defRPr sz="2400" b="1"/>
                </a:pPr>
                <a:endParaRPr lang="cs-CZ"/>
              </a:p>
            </c:txPr>
            <c:showVal val="1"/>
          </c:dLbls>
          <c:cat>
            <c:strRef>
              <c:f>List1!$A$2</c:f>
              <c:strCache>
                <c:ptCount val="1"/>
                <c:pt idx="0">
                  <c:v>minimální časová dotace</c:v>
                </c:pt>
              </c:strCache>
            </c:strRef>
          </c:cat>
          <c:val>
            <c:numRef>
              <c:f>List1!$C$2</c:f>
              <c:numCache>
                <c:formatCode>General</c:formatCode>
                <c:ptCount val="1"/>
                <c:pt idx="0">
                  <c:v>240</c:v>
                </c:pt>
              </c:numCache>
            </c:numRef>
          </c:val>
        </c:ser>
        <c:axId val="112055040"/>
        <c:axId val="112056576"/>
      </c:barChart>
      <c:catAx>
        <c:axId val="112055040"/>
        <c:scaling>
          <c:orientation val="minMax"/>
        </c:scaling>
        <c:axPos val="b"/>
        <c:tickLblPos val="nextTo"/>
        <c:txPr>
          <a:bodyPr/>
          <a:lstStyle/>
          <a:p>
            <a:pPr>
              <a:defRPr sz="2400" b="0"/>
            </a:pPr>
            <a:endParaRPr lang="cs-CZ"/>
          </a:p>
        </c:txPr>
        <c:crossAx val="112056576"/>
        <c:crosses val="autoZero"/>
        <c:auto val="1"/>
        <c:lblAlgn val="ctr"/>
        <c:lblOffset val="100"/>
      </c:catAx>
      <c:valAx>
        <c:axId val="112056576"/>
        <c:scaling>
          <c:orientation val="minMax"/>
        </c:scaling>
        <c:axPos val="l"/>
        <c:majorGridlines/>
        <c:numFmt formatCode="General" sourceLinked="1"/>
        <c:tickLblPos val="nextTo"/>
        <c:crossAx val="112055040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6714677441635587"/>
          <c:y val="0.19350648547203947"/>
          <c:w val="0.31976032601188031"/>
          <c:h val="0.37728023346196898"/>
        </c:manualLayout>
      </c:layout>
      <c:txPr>
        <a:bodyPr/>
        <a:lstStyle/>
        <a:p>
          <a:pPr>
            <a:defRPr sz="2400" b="0"/>
          </a:pPr>
          <a:endParaRPr lang="cs-CZ"/>
        </a:p>
      </c:txPr>
    </c:legend>
    <c:plotVisOnly val="1"/>
  </c:chart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cs-CZ"/>
  <c:chart>
    <c:plotArea>
      <c:layout/>
      <c:barChart>
        <c:barDir val="col"/>
        <c:grouping val="clustered"/>
        <c:ser>
          <c:idx val="0"/>
          <c:order val="0"/>
          <c:tx>
            <c:strRef>
              <c:f>List1!$B$1</c:f>
              <c:strCache>
                <c:ptCount val="1"/>
                <c:pt idx="0">
                  <c:v>celkem</c:v>
                </c:pt>
              </c:strCache>
            </c:strRef>
          </c:tx>
          <c:dLbls>
            <c:dLbl>
              <c:idx val="0"/>
              <c:layout>
                <c:manualLayout>
                  <c:x val="0"/>
                  <c:y val="2.2448266247043203E-2"/>
                </c:manualLayout>
              </c:layout>
              <c:showVal val="1"/>
            </c:dLbl>
            <c:txPr>
              <a:bodyPr/>
              <a:lstStyle/>
              <a:p>
                <a:pPr>
                  <a:defRPr sz="2400" b="1"/>
                </a:pPr>
                <a:endParaRPr lang="cs-CZ"/>
              </a:p>
            </c:txPr>
            <c:showVal val="1"/>
          </c:dLbls>
          <c:cat>
            <c:strRef>
              <c:f>List1!$A$2</c:f>
              <c:strCache>
                <c:ptCount val="1"/>
                <c:pt idx="0">
                  <c:v>počet žáků ZŠ</c:v>
                </c:pt>
              </c:strCache>
            </c:strRef>
          </c:cat>
          <c:val>
            <c:numRef>
              <c:f>List1!$B$2</c:f>
              <c:numCache>
                <c:formatCode>#,##0</c:formatCode>
                <c:ptCount val="1"/>
                <c:pt idx="0">
                  <c:v>73232</c:v>
                </c:pt>
              </c:numCache>
            </c:numRef>
          </c:val>
        </c:ser>
        <c:ser>
          <c:idx val="1"/>
          <c:order val="1"/>
          <c:tx>
            <c:strRef>
              <c:f>List1!$C$1</c:f>
              <c:strCache>
                <c:ptCount val="1"/>
                <c:pt idx="0">
                  <c:v>učících se cizí řeč</c:v>
                </c:pt>
              </c:strCache>
            </c:strRef>
          </c:tx>
          <c:dLbls>
            <c:dLbl>
              <c:idx val="0"/>
              <c:layout>
                <c:manualLayout>
                  <c:x val="2.9239766081871417E-3"/>
                  <c:y val="2.5254299527923629E-2"/>
                </c:manualLayout>
              </c:layout>
              <c:showVal val="1"/>
            </c:dLbl>
            <c:txPr>
              <a:bodyPr/>
              <a:lstStyle/>
              <a:p>
                <a:pPr>
                  <a:defRPr sz="2400" b="1"/>
                </a:pPr>
                <a:endParaRPr lang="cs-CZ"/>
              </a:p>
            </c:txPr>
            <c:showVal val="1"/>
          </c:dLbls>
          <c:cat>
            <c:strRef>
              <c:f>List1!$A$2</c:f>
              <c:strCache>
                <c:ptCount val="1"/>
                <c:pt idx="0">
                  <c:v>počet žáků ZŠ</c:v>
                </c:pt>
              </c:strCache>
            </c:strRef>
          </c:cat>
          <c:val>
            <c:numRef>
              <c:f>List1!$C$2</c:f>
              <c:numCache>
                <c:formatCode>#,##0</c:formatCode>
                <c:ptCount val="1"/>
                <c:pt idx="0">
                  <c:v>64838</c:v>
                </c:pt>
              </c:numCache>
            </c:numRef>
          </c:val>
        </c:ser>
        <c:ser>
          <c:idx val="2"/>
          <c:order val="2"/>
          <c:tx>
            <c:strRef>
              <c:f>List1!$D$1</c:f>
              <c:strCache>
                <c:ptCount val="1"/>
                <c:pt idx="0">
                  <c:v>s rozšířenou jazykovou výukou</c:v>
                </c:pt>
              </c:strCache>
            </c:strRef>
          </c:tx>
          <c:dLbls>
            <c:dLbl>
              <c:idx val="0"/>
              <c:layout>
                <c:manualLayout>
                  <c:x val="2.9239766081871408E-3"/>
                  <c:y val="2.8060332808803996E-2"/>
                </c:manualLayout>
              </c:layout>
              <c:showVal val="1"/>
            </c:dLbl>
            <c:txPr>
              <a:bodyPr/>
              <a:lstStyle/>
              <a:p>
                <a:pPr>
                  <a:defRPr sz="2400" b="1"/>
                </a:pPr>
                <a:endParaRPr lang="cs-CZ"/>
              </a:p>
            </c:txPr>
            <c:showVal val="1"/>
          </c:dLbls>
          <c:cat>
            <c:strRef>
              <c:f>List1!$A$2</c:f>
              <c:strCache>
                <c:ptCount val="1"/>
                <c:pt idx="0">
                  <c:v>počet žáků ZŠ</c:v>
                </c:pt>
              </c:strCache>
            </c:strRef>
          </c:cat>
          <c:val>
            <c:numRef>
              <c:f>List1!$D$2</c:f>
              <c:numCache>
                <c:formatCode>#,##0</c:formatCode>
                <c:ptCount val="1"/>
                <c:pt idx="0">
                  <c:v>10386</c:v>
                </c:pt>
              </c:numCache>
            </c:numRef>
          </c:val>
        </c:ser>
        <c:ser>
          <c:idx val="3"/>
          <c:order val="3"/>
          <c:tx>
            <c:strRef>
              <c:f>List1!$E$1</c:f>
              <c:strCache>
                <c:ptCount val="1"/>
                <c:pt idx="0">
                  <c:v>s cizím jazykem jako povinně volitelným předmětem</c:v>
                </c:pt>
              </c:strCache>
            </c:strRef>
          </c:tx>
          <c:dLbls>
            <c:dLbl>
              <c:idx val="0"/>
              <c:layout>
                <c:manualLayout>
                  <c:x val="1.4619883040935691E-3"/>
                  <c:y val="2.8060332808804E-2"/>
                </c:manualLayout>
              </c:layout>
              <c:showVal val="1"/>
            </c:dLbl>
            <c:txPr>
              <a:bodyPr/>
              <a:lstStyle/>
              <a:p>
                <a:pPr>
                  <a:defRPr sz="2400" b="1"/>
                </a:pPr>
                <a:endParaRPr lang="cs-CZ"/>
              </a:p>
            </c:txPr>
            <c:showVal val="1"/>
          </c:dLbls>
          <c:cat>
            <c:strRef>
              <c:f>List1!$A$2</c:f>
              <c:strCache>
                <c:ptCount val="1"/>
                <c:pt idx="0">
                  <c:v>počet žáků ZŠ</c:v>
                </c:pt>
              </c:strCache>
            </c:strRef>
          </c:cat>
          <c:val>
            <c:numRef>
              <c:f>List1!$E$2</c:f>
              <c:numCache>
                <c:formatCode>#,##0</c:formatCode>
                <c:ptCount val="1"/>
                <c:pt idx="0">
                  <c:v>2133</c:v>
                </c:pt>
              </c:numCache>
            </c:numRef>
          </c:val>
        </c:ser>
        <c:axId val="118512640"/>
        <c:axId val="118518528"/>
      </c:barChart>
      <c:catAx>
        <c:axId val="118512640"/>
        <c:scaling>
          <c:orientation val="minMax"/>
        </c:scaling>
        <c:axPos val="b"/>
        <c:tickLblPos val="nextTo"/>
        <c:txPr>
          <a:bodyPr/>
          <a:lstStyle/>
          <a:p>
            <a:pPr>
              <a:defRPr sz="2400"/>
            </a:pPr>
            <a:endParaRPr lang="cs-CZ"/>
          </a:p>
        </c:txPr>
        <c:crossAx val="118518528"/>
        <c:crosses val="autoZero"/>
        <c:auto val="1"/>
        <c:lblAlgn val="ctr"/>
        <c:lblOffset val="100"/>
      </c:catAx>
      <c:valAx>
        <c:axId val="118518528"/>
        <c:scaling>
          <c:orientation val="minMax"/>
        </c:scaling>
        <c:axPos val="l"/>
        <c:majorGridlines/>
        <c:numFmt formatCode="#,##0" sourceLinked="1"/>
        <c:tickLblPos val="nextTo"/>
        <c:crossAx val="118512640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72363873923654354"/>
          <c:y val="3.4460961006742875E-2"/>
          <c:w val="0.26758933093889581"/>
          <c:h val="0.79077641394249465"/>
        </c:manualLayout>
      </c:layout>
      <c:txPr>
        <a:bodyPr/>
        <a:lstStyle/>
        <a:p>
          <a:pPr>
            <a:defRPr sz="1800"/>
          </a:pPr>
          <a:endParaRPr lang="cs-CZ"/>
        </a:p>
      </c:txPr>
    </c:legend>
    <c:plotVisOnly val="1"/>
  </c:chart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cs-CZ"/>
  <c:chart>
    <c:plotArea>
      <c:layout/>
      <c:barChart>
        <c:barDir val="col"/>
        <c:grouping val="clustered"/>
        <c:ser>
          <c:idx val="0"/>
          <c:order val="0"/>
          <c:tx>
            <c:strRef>
              <c:f>List1!$B$1</c:f>
              <c:strCache>
                <c:ptCount val="1"/>
                <c:pt idx="0">
                  <c:v>Finsko</c:v>
                </c:pt>
              </c:strCache>
            </c:strRef>
          </c:tx>
          <c:dLbls>
            <c:dLbl>
              <c:idx val="0"/>
              <c:spPr/>
              <c:txPr>
                <a:bodyPr/>
                <a:lstStyle/>
                <a:p>
                  <a:pPr>
                    <a:defRPr sz="2400" b="1"/>
                  </a:pPr>
                  <a:endParaRPr lang="cs-CZ"/>
                </a:p>
              </c:txPr>
            </c:dLbl>
            <c:showVal val="1"/>
          </c:dLbls>
          <c:cat>
            <c:strRef>
              <c:f>List1!$A$2</c:f>
              <c:strCache>
                <c:ptCount val="1"/>
                <c:pt idx="0">
                  <c:v>průměrný počet povinných hodin 2. cizího jazyka (SŠ se všeobecným zaměřením s maturitou)</c:v>
                </c:pt>
              </c:strCache>
            </c:strRef>
          </c:cat>
          <c:val>
            <c:numRef>
              <c:f>List1!$B$2</c:f>
              <c:numCache>
                <c:formatCode>General</c:formatCode>
                <c:ptCount val="1"/>
                <c:pt idx="0">
                  <c:v>5</c:v>
                </c:pt>
              </c:numCache>
            </c:numRef>
          </c:val>
        </c:ser>
        <c:ser>
          <c:idx val="1"/>
          <c:order val="1"/>
          <c:tx>
            <c:strRef>
              <c:f>List1!$C$1</c:f>
              <c:strCache>
                <c:ptCount val="1"/>
                <c:pt idx="0">
                  <c:v>Norsko</c:v>
                </c:pt>
              </c:strCache>
            </c:strRef>
          </c:tx>
          <c:dLbls>
            <c:dLbl>
              <c:idx val="0"/>
              <c:layout>
                <c:manualLayout>
                  <c:x val="0"/>
                  <c:y val="-3.6478432651445201E-2"/>
                </c:manualLayout>
              </c:layout>
              <c:showVal val="1"/>
            </c:dLbl>
            <c:txPr>
              <a:bodyPr/>
              <a:lstStyle/>
              <a:p>
                <a:pPr>
                  <a:defRPr sz="2400" b="1"/>
                </a:pPr>
                <a:endParaRPr lang="cs-CZ"/>
              </a:p>
            </c:txPr>
            <c:showVal val="1"/>
          </c:dLbls>
          <c:cat>
            <c:strRef>
              <c:f>List1!$A$2</c:f>
              <c:strCache>
                <c:ptCount val="1"/>
                <c:pt idx="0">
                  <c:v>průměrný počet povinných hodin 2. cizího jazyka (SŠ se všeobecným zaměřením s maturitou)</c:v>
                </c:pt>
              </c:strCache>
            </c:strRef>
          </c:cat>
          <c:val>
            <c:numRef>
              <c:f>List1!$C$2</c:f>
              <c:numCache>
                <c:formatCode>General</c:formatCode>
                <c:ptCount val="1"/>
                <c:pt idx="0">
                  <c:v>4.75</c:v>
                </c:pt>
              </c:numCache>
            </c:numRef>
          </c:val>
        </c:ser>
        <c:ser>
          <c:idx val="2"/>
          <c:order val="2"/>
          <c:tx>
            <c:strRef>
              <c:f>List1!$D$1</c:f>
              <c:strCache>
                <c:ptCount val="1"/>
                <c:pt idx="0">
                  <c:v>Švédsko</c:v>
                </c:pt>
              </c:strCache>
            </c:strRef>
          </c:tx>
          <c:dLbls>
            <c:txPr>
              <a:bodyPr/>
              <a:lstStyle/>
              <a:p>
                <a:pPr>
                  <a:defRPr sz="2400" b="1"/>
                </a:pPr>
                <a:endParaRPr lang="cs-CZ"/>
              </a:p>
            </c:txPr>
            <c:showVal val="1"/>
          </c:dLbls>
          <c:cat>
            <c:strRef>
              <c:f>List1!$A$2</c:f>
              <c:strCache>
                <c:ptCount val="1"/>
                <c:pt idx="0">
                  <c:v>průměrný počet povinných hodin 2. cizího jazyka (SŠ se všeobecným zaměřením s maturitou)</c:v>
                </c:pt>
              </c:strCache>
            </c:strRef>
          </c:cat>
          <c:val>
            <c:numRef>
              <c:f>List1!$D$2</c:f>
              <c:numCache>
                <c:formatCode>General</c:formatCode>
                <c:ptCount val="1"/>
                <c:pt idx="0">
                  <c:v>4.25</c:v>
                </c:pt>
              </c:numCache>
            </c:numRef>
          </c:val>
        </c:ser>
        <c:ser>
          <c:idx val="3"/>
          <c:order val="3"/>
          <c:tx>
            <c:strRef>
              <c:f>List1!$E$1</c:f>
              <c:strCache>
                <c:ptCount val="1"/>
                <c:pt idx="0">
                  <c:v>ČR</c:v>
                </c:pt>
              </c:strCache>
            </c:strRef>
          </c:tx>
          <c:dLbls>
            <c:txPr>
              <a:bodyPr/>
              <a:lstStyle/>
              <a:p>
                <a:pPr>
                  <a:defRPr sz="2400" b="1"/>
                </a:pPr>
                <a:endParaRPr lang="cs-CZ"/>
              </a:p>
            </c:txPr>
            <c:showVal val="1"/>
          </c:dLbls>
          <c:cat>
            <c:strRef>
              <c:f>List1!$A$2</c:f>
              <c:strCache>
                <c:ptCount val="1"/>
                <c:pt idx="0">
                  <c:v>průměrný počet povinných hodin 2. cizího jazyka (SŠ se všeobecným zaměřením s maturitou)</c:v>
                </c:pt>
              </c:strCache>
            </c:strRef>
          </c:cat>
          <c:val>
            <c:numRef>
              <c:f>List1!$E$2</c:f>
              <c:numCache>
                <c:formatCode>General</c:formatCode>
                <c:ptCount val="1"/>
                <c:pt idx="0">
                  <c:v>3.125</c:v>
                </c:pt>
              </c:numCache>
            </c:numRef>
          </c:val>
        </c:ser>
        <c:axId val="118866304"/>
        <c:axId val="118867840"/>
      </c:barChart>
      <c:catAx>
        <c:axId val="118866304"/>
        <c:scaling>
          <c:orientation val="minMax"/>
        </c:scaling>
        <c:axPos val="b"/>
        <c:tickLblPos val="nextTo"/>
        <c:txPr>
          <a:bodyPr/>
          <a:lstStyle/>
          <a:p>
            <a:pPr>
              <a:defRPr sz="2400"/>
            </a:pPr>
            <a:endParaRPr lang="cs-CZ"/>
          </a:p>
        </c:txPr>
        <c:crossAx val="118867840"/>
        <c:crosses val="autoZero"/>
        <c:auto val="1"/>
        <c:lblAlgn val="ctr"/>
        <c:lblOffset val="100"/>
      </c:catAx>
      <c:valAx>
        <c:axId val="118867840"/>
        <c:scaling>
          <c:orientation val="minMax"/>
        </c:scaling>
        <c:axPos val="l"/>
        <c:majorGridlines/>
        <c:numFmt formatCode="General" sourceLinked="1"/>
        <c:tickLblPos val="nextTo"/>
        <c:crossAx val="118866304"/>
        <c:crosses val="autoZero"/>
        <c:crossBetween val="between"/>
      </c:valAx>
    </c:plotArea>
    <c:legend>
      <c:legendPos val="r"/>
      <c:layout/>
      <c:txPr>
        <a:bodyPr/>
        <a:lstStyle/>
        <a:p>
          <a:pPr>
            <a:defRPr sz="2400"/>
          </a:pPr>
          <a:endParaRPr lang="cs-CZ"/>
        </a:p>
      </c:txPr>
    </c:legend>
    <c:plotVisOnly val="1"/>
  </c:chart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cs-CZ"/>
  <c:chart>
    <c:plotArea>
      <c:layout/>
      <c:barChart>
        <c:barDir val="col"/>
        <c:grouping val="clustered"/>
        <c:ser>
          <c:idx val="0"/>
          <c:order val="0"/>
          <c:tx>
            <c:strRef>
              <c:f>List1!$B$1</c:f>
              <c:strCache>
                <c:ptCount val="1"/>
                <c:pt idx="0">
                  <c:v>2. cizího jazyka</c:v>
                </c:pt>
              </c:strCache>
            </c:strRef>
          </c:tx>
          <c:dLbls>
            <c:dLbl>
              <c:idx val="0"/>
              <c:layout>
                <c:manualLayout>
                  <c:x val="-1.4619883040935689E-3"/>
                  <c:y val="1.4030166404401976E-2"/>
                </c:manualLayout>
              </c:layout>
              <c:showVal val="1"/>
            </c:dLbl>
            <c:txPr>
              <a:bodyPr/>
              <a:lstStyle/>
              <a:p>
                <a:pPr>
                  <a:defRPr sz="2400" b="1"/>
                </a:pPr>
                <a:endParaRPr lang="cs-CZ"/>
              </a:p>
            </c:txPr>
            <c:showVal val="1"/>
          </c:dLbls>
          <c:cat>
            <c:strRef>
              <c:f>List1!$A$2</c:f>
              <c:strCache>
                <c:ptCount val="1"/>
                <c:pt idx="0">
                  <c:v>počet tříd SŠ s posílenou výukou</c:v>
                </c:pt>
              </c:strCache>
            </c:strRef>
          </c:cat>
          <c:val>
            <c:numRef>
              <c:f>List1!$B$2</c:f>
              <c:numCache>
                <c:formatCode>General</c:formatCode>
                <c:ptCount val="1"/>
                <c:pt idx="0">
                  <c:v>711</c:v>
                </c:pt>
              </c:numCache>
            </c:numRef>
          </c:val>
        </c:ser>
        <c:ser>
          <c:idx val="1"/>
          <c:order val="1"/>
          <c:tx>
            <c:strRef>
              <c:f>List1!$C$1</c:f>
              <c:strCache>
                <c:ptCount val="1"/>
                <c:pt idx="0">
                  <c:v>zvoleného jazyka</c:v>
                </c:pt>
              </c:strCache>
            </c:strRef>
          </c:tx>
          <c:dLbls>
            <c:dLbl>
              <c:idx val="0"/>
              <c:layout>
                <c:manualLayout>
                  <c:x val="0"/>
                  <c:y val="2.5254299527923622E-2"/>
                </c:manualLayout>
              </c:layout>
              <c:showVal val="1"/>
            </c:dLbl>
            <c:txPr>
              <a:bodyPr/>
              <a:lstStyle/>
              <a:p>
                <a:pPr>
                  <a:defRPr sz="2400" b="1"/>
                </a:pPr>
                <a:endParaRPr lang="cs-CZ"/>
              </a:p>
            </c:txPr>
            <c:showVal val="1"/>
          </c:dLbls>
          <c:cat>
            <c:strRef>
              <c:f>List1!$A$2</c:f>
              <c:strCache>
                <c:ptCount val="1"/>
                <c:pt idx="0">
                  <c:v>počet tříd SŠ s posílenou výukou</c:v>
                </c:pt>
              </c:strCache>
            </c:strRef>
          </c:cat>
          <c:val>
            <c:numRef>
              <c:f>List1!$C$2</c:f>
              <c:numCache>
                <c:formatCode>General</c:formatCode>
                <c:ptCount val="1"/>
                <c:pt idx="0">
                  <c:v>450</c:v>
                </c:pt>
              </c:numCache>
            </c:numRef>
          </c:val>
        </c:ser>
        <c:ser>
          <c:idx val="2"/>
          <c:order val="2"/>
          <c:tx>
            <c:strRef>
              <c:f>List1!$D$1</c:f>
              <c:strCache>
                <c:ptCount val="1"/>
                <c:pt idx="0">
                  <c:v>1. cizího jazyka</c:v>
                </c:pt>
              </c:strCache>
            </c:strRef>
          </c:tx>
          <c:dLbls>
            <c:dLbl>
              <c:idx val="0"/>
              <c:layout>
                <c:manualLayout>
                  <c:x val="0"/>
                  <c:y val="1.9642232966162795E-2"/>
                </c:manualLayout>
              </c:layout>
              <c:showVal val="1"/>
            </c:dLbl>
            <c:txPr>
              <a:bodyPr/>
              <a:lstStyle/>
              <a:p>
                <a:pPr>
                  <a:defRPr sz="2400" b="1"/>
                </a:pPr>
                <a:endParaRPr lang="cs-CZ"/>
              </a:p>
            </c:txPr>
            <c:showVal val="1"/>
          </c:dLbls>
          <c:cat>
            <c:strRef>
              <c:f>List1!$A$2</c:f>
              <c:strCache>
                <c:ptCount val="1"/>
                <c:pt idx="0">
                  <c:v>počet tříd SŠ s posílenou výukou</c:v>
                </c:pt>
              </c:strCache>
            </c:strRef>
          </c:cat>
          <c:val>
            <c:numRef>
              <c:f>List1!$D$2</c:f>
              <c:numCache>
                <c:formatCode>General</c:formatCode>
                <c:ptCount val="1"/>
                <c:pt idx="0">
                  <c:v>230</c:v>
                </c:pt>
              </c:numCache>
            </c:numRef>
          </c:val>
        </c:ser>
        <c:axId val="118902144"/>
        <c:axId val="118908032"/>
      </c:barChart>
      <c:catAx>
        <c:axId val="118902144"/>
        <c:scaling>
          <c:orientation val="minMax"/>
        </c:scaling>
        <c:axPos val="b"/>
        <c:tickLblPos val="nextTo"/>
        <c:txPr>
          <a:bodyPr/>
          <a:lstStyle/>
          <a:p>
            <a:pPr>
              <a:defRPr sz="2400"/>
            </a:pPr>
            <a:endParaRPr lang="cs-CZ"/>
          </a:p>
        </c:txPr>
        <c:crossAx val="118908032"/>
        <c:crosses val="autoZero"/>
        <c:auto val="1"/>
        <c:lblAlgn val="ctr"/>
        <c:lblOffset val="100"/>
      </c:catAx>
      <c:valAx>
        <c:axId val="118908032"/>
        <c:scaling>
          <c:orientation val="minMax"/>
        </c:scaling>
        <c:axPos val="l"/>
        <c:majorGridlines/>
        <c:numFmt formatCode="General" sourceLinked="1"/>
        <c:tickLblPos val="nextTo"/>
        <c:crossAx val="118902144"/>
        <c:crosses val="autoZero"/>
        <c:crossBetween val="between"/>
      </c:valAx>
    </c:plotArea>
    <c:legend>
      <c:legendPos val="r"/>
      <c:layout/>
      <c:txPr>
        <a:bodyPr/>
        <a:lstStyle/>
        <a:p>
          <a:pPr>
            <a:defRPr sz="2400"/>
          </a:pPr>
          <a:endParaRPr lang="cs-CZ"/>
        </a:p>
      </c:txPr>
    </c:legend>
    <c:plotVisOnly val="1"/>
  </c:chart>
  <c:externalData r:id="rId1"/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90870DD-C7BB-4E05-94FF-523A63C2166A}" type="datetimeFigureOut">
              <a:rPr lang="cs-CZ" smtClean="0"/>
              <a:pPr/>
              <a:t>15.2.2010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15A9B2B-9C39-4ACA-9D2A-8F3BFAE3B610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římá spojovací čára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Nadpis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Klepnutím lze upravit styl předlohy podnadpisů.</a:t>
            </a:r>
            <a:endParaRPr kumimoji="0" lang="en-US"/>
          </a:p>
        </p:txBody>
      </p:sp>
      <p:sp>
        <p:nvSpPr>
          <p:cNvPr id="16" name="Zástupný symbol pro datum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CF97A-AA64-4859-B281-830A82A6F10C}" type="datetime1">
              <a:rPr lang="cs-CZ" smtClean="0"/>
              <a:pPr/>
              <a:t>15.2.2010</a:t>
            </a:fld>
            <a:endParaRPr lang="cs-CZ"/>
          </a:p>
        </p:txBody>
      </p:sp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15" name="Zástupný symbol pro číslo snímku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DB4A58D2-282D-495C-975C-0F58841ACD3B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004F6-86A0-4191-98A4-13966AEB4F15}" type="datetime1">
              <a:rPr lang="cs-CZ" smtClean="0"/>
              <a:pPr/>
              <a:t>15.2.2010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4A58D2-282D-495C-975C-0F58841ACD3B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B45086-7C85-491B-9A47-C6AB3D641712}" type="datetime1">
              <a:rPr lang="cs-CZ" smtClean="0"/>
              <a:pPr/>
              <a:t>15.2.2010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4A58D2-282D-495C-975C-0F58841ACD3B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Nadpis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27" name="Zástupný symbol pro obsah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5" name="Zástupný symbol pro datum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E51051-13E5-4BF5-AF60-437AE0FC9848}" type="datetime1">
              <a:rPr lang="cs-CZ" smtClean="0"/>
              <a:pPr/>
              <a:t>15.2.2010</a:t>
            </a:fld>
            <a:endParaRPr lang="cs-CZ"/>
          </a:p>
        </p:txBody>
      </p: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cs-CZ"/>
          </a:p>
        </p:txBody>
      </p:sp>
      <p:sp>
        <p:nvSpPr>
          <p:cNvPr id="16" name="Zástupný symbol pro číslo snímku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DB4A58D2-282D-495C-975C-0F58841ACD3B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římá spojovací čára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Zástupný symbol pro text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19" name="Zástupný symbol pro datum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9C6412-2764-4978-B3A1-74077B6BDCBD}" type="datetime1">
              <a:rPr lang="cs-CZ" smtClean="0"/>
              <a:pPr/>
              <a:t>15.2.2010</a:t>
            </a:fld>
            <a:endParaRPr lang="cs-CZ"/>
          </a:p>
        </p:txBody>
      </p:sp>
      <p:sp>
        <p:nvSpPr>
          <p:cNvPr id="11" name="Zástupný symbol pro zápatí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16" name="Zástupný symbol pro číslo snímku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4A58D2-282D-495C-975C-0F58841ACD3B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Nadpis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Nadpis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14" name="Zástupný symbol pro obsah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3" name="Zástupný symbol pro obsah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1" name="Zástupný symbol pro datum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29DEB-775A-4443-B1CA-EAB62CD95309}" type="datetime1">
              <a:rPr lang="cs-CZ" smtClean="0"/>
              <a:pPr/>
              <a:t>15.2.2010</a:t>
            </a:fld>
            <a:endParaRPr lang="cs-CZ"/>
          </a:p>
        </p:txBody>
      </p:sp>
      <p:sp>
        <p:nvSpPr>
          <p:cNvPr id="10" name="Zástupný symbol pro zápatí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1" name="Zástupný symbol pro číslo snímku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4A58D2-282D-495C-975C-0F58841ACD3B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Nadpis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25" name="Zástupný symbol pro text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8" name="Zástupný symbol pro obsah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0" name="Zástupný symbol pro datum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CFC6CC-4337-43A4-997C-BDB0465A9367}" type="datetime1">
              <a:rPr lang="cs-CZ" smtClean="0"/>
              <a:pPr/>
              <a:t>15.2.2010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DB4A58D2-282D-495C-975C-0F58841ACD3B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1" name="Přímá spojovací čára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Nadpis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12" name="Zástupný symbol pro datum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E18C0F-FEF7-4A95-902C-D3D58FB8A6E0}" type="datetime1">
              <a:rPr lang="cs-CZ" smtClean="0"/>
              <a:pPr/>
              <a:t>15.2.2010</a:t>
            </a:fld>
            <a:endParaRPr lang="cs-CZ"/>
          </a:p>
        </p:txBody>
      </p:sp>
      <p:sp>
        <p:nvSpPr>
          <p:cNvPr id="21" name="Zástupný symbol pro zápatí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4A58D2-282D-495C-975C-0F58841ACD3B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14D834-7DCA-478D-9B96-29B1006561D3}" type="datetime1">
              <a:rPr lang="cs-CZ" smtClean="0"/>
              <a:pPr/>
              <a:t>15.2.2010</a:t>
            </a:fld>
            <a:endParaRPr lang="cs-CZ"/>
          </a:p>
        </p:txBody>
      </p:sp>
      <p:sp>
        <p:nvSpPr>
          <p:cNvPr id="24" name="Zástupný symbol pro zápatí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4A58D2-282D-495C-975C-0F58841ACD3B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římá spojovací čára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Nadpis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26" name="Zástupný symbol pro text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14" name="Zástupný symbol pro obsah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5" name="Zástupný symbol pro datum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80A89F-EFA0-4711-BC14-687F0DC657C7}" type="datetime1">
              <a:rPr lang="cs-CZ" smtClean="0"/>
              <a:pPr/>
              <a:t>15.2.2010</a:t>
            </a:fld>
            <a:endParaRPr lang="cs-CZ"/>
          </a:p>
        </p:txBody>
      </p:sp>
      <p:sp>
        <p:nvSpPr>
          <p:cNvPr id="29" name="Zástupný symbol pro zápatí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4A58D2-282D-495C-975C-0F58841ACD3B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Zástupný symbol pro obrázek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cs-CZ" smtClean="0"/>
              <a:t>Klepnutím na ikonu přidáte obrázek.</a:t>
            </a:r>
            <a:endParaRPr kumimoji="0" lang="en-US" dirty="0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C233B7-E06D-45A1-B116-8FA31B781491}" type="datetime1">
              <a:rPr lang="cs-CZ" smtClean="0"/>
              <a:pPr/>
              <a:t>15.2.2010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1" name="Zástupný symbol pro číslo snímku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4A58D2-282D-495C-975C-0F58841ACD3B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7" name="Nadpis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26" name="Zástupný symbol pro text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římá spojovací čára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Zástupný symbol pro text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11" name="Zástupný symbol pro datum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4CA9BDB3-343C-41E3-A24C-A61D67264C6B}" type="datetime1">
              <a:rPr lang="cs-CZ" smtClean="0"/>
              <a:pPr/>
              <a:t>15.2.2010</a:t>
            </a:fld>
            <a:endParaRPr lang="cs-CZ"/>
          </a:p>
        </p:txBody>
      </p:sp>
      <p:sp>
        <p:nvSpPr>
          <p:cNvPr id="28" name="Zástupný symbol pro zápatí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DB4A58D2-282D-495C-975C-0F58841ACD3B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0" name="Zástupný symbol pro nadpis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9" name="Přímá spojovací čára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Přímá spojovací čára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METROPOLITNÍ PROGRAM PODPORY STŘEDOŠKOLSKÉ JAZYKOVÉ VÝUKY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b="1" dirty="0" smtClean="0"/>
              <a:t>Zahraniční výbor Zastupitelstva hl. m. Prahy</a:t>
            </a:r>
          </a:p>
          <a:p>
            <a:r>
              <a:rPr lang="cs-CZ" dirty="0" smtClean="0"/>
              <a:t>Mgr. Tomáš Chalupa</a:t>
            </a:r>
            <a:endParaRPr lang="cs-CZ" dirty="0"/>
          </a:p>
        </p:txBody>
      </p:sp>
      <p:pic>
        <p:nvPicPr>
          <p:cNvPr id="4" name="Obrázek 3" descr="logo praha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71472" y="571480"/>
            <a:ext cx="1207388" cy="1207388"/>
          </a:xfrm>
          <a:prstGeom prst="rect">
            <a:avLst/>
          </a:prstGeom>
        </p:spPr>
      </p:pic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4A58D2-282D-495C-975C-0F58841ACD3B}" type="slidenum">
              <a:rPr lang="cs-CZ" smtClean="0"/>
              <a:pPr/>
              <a:t>1</a:t>
            </a:fld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</p:nvPr>
        </p:nvGraphicFramePr>
        <p:xfrm>
          <a:off x="304800" y="1554163"/>
          <a:ext cx="8686800" cy="45259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Nadpis 1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</p:spPr>
        <p:txBody>
          <a:bodyPr>
            <a:normAutofit/>
          </a:bodyPr>
          <a:lstStyle/>
          <a:p>
            <a:r>
              <a:rPr lang="cs-CZ" sz="3200" dirty="0" smtClean="0"/>
              <a:t>VÝUKA DRUHÉHO CIZÍHO JAZYKA</a:t>
            </a:r>
            <a:endParaRPr lang="cs-CZ" sz="3200" dirty="0"/>
          </a:p>
        </p:txBody>
      </p:sp>
      <p:pic>
        <p:nvPicPr>
          <p:cNvPr id="5" name="Obrázek 4" descr="logo praha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8001024" y="5857892"/>
            <a:ext cx="635884" cy="635884"/>
          </a:xfrm>
          <a:prstGeom prst="rect">
            <a:avLst/>
          </a:prstGeom>
        </p:spPr>
      </p:pic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4A58D2-282D-495C-975C-0F58841ACD3B}" type="slidenum">
              <a:rPr lang="cs-CZ" smtClean="0"/>
              <a:pPr/>
              <a:t>10</a:t>
            </a:fld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04800" y="1500174"/>
            <a:ext cx="8686800" cy="4579951"/>
          </a:xfrm>
        </p:spPr>
        <p:txBody>
          <a:bodyPr>
            <a:normAutofit/>
          </a:bodyPr>
          <a:lstStyle/>
          <a:p>
            <a:r>
              <a:rPr lang="cs-CZ" sz="2700" dirty="0" smtClean="0"/>
              <a:t>případová studie – </a:t>
            </a:r>
            <a:r>
              <a:rPr lang="cs-CZ" sz="2700" b="1" dirty="0" smtClean="0"/>
              <a:t>mezinárodní</a:t>
            </a:r>
            <a:r>
              <a:rPr lang="cs-CZ" sz="2700" dirty="0" smtClean="0"/>
              <a:t> </a:t>
            </a:r>
            <a:r>
              <a:rPr lang="cs-CZ" sz="2700" b="1" dirty="0" smtClean="0"/>
              <a:t>komparace</a:t>
            </a:r>
            <a:r>
              <a:rPr lang="cs-CZ" sz="2700" dirty="0" smtClean="0"/>
              <a:t> systému středoškolského jazykového vzdělávání:</a:t>
            </a:r>
          </a:p>
          <a:p>
            <a:pPr lvl="1"/>
            <a:r>
              <a:rPr lang="cs-CZ" sz="2700" dirty="0" smtClean="0"/>
              <a:t>hodinová dotace se v případě 2. cizího jazyka významně liší – skandinávské země vykazují nezanedbatelný </a:t>
            </a:r>
            <a:r>
              <a:rPr lang="cs-CZ" sz="2700" b="1" dirty="0" smtClean="0"/>
              <a:t>předstih</a:t>
            </a:r>
            <a:r>
              <a:rPr lang="cs-CZ" sz="2700" dirty="0" smtClean="0"/>
              <a:t> před pražskými SŠ</a:t>
            </a:r>
          </a:p>
          <a:p>
            <a:pPr lvl="1"/>
            <a:r>
              <a:rPr lang="cs-CZ" sz="2700" dirty="0" smtClean="0"/>
              <a:t>ve Švédsku se počet vyučovacích hodin 2. cizí řeči týdně oproti Praze liší přibližně  o 1 hod., v Norsku o 1,5 hod. a ve Finsku dokonce o 2 hod. </a:t>
            </a:r>
          </a:p>
          <a:p>
            <a:endParaRPr lang="cs-CZ" dirty="0"/>
          </a:p>
        </p:txBody>
      </p:sp>
      <p:pic>
        <p:nvPicPr>
          <p:cNvPr id="4" name="Obrázek 3" descr="logo praha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001024" y="5857892"/>
            <a:ext cx="635884" cy="635884"/>
          </a:xfrm>
          <a:prstGeom prst="rect">
            <a:avLst/>
          </a:prstGeom>
        </p:spPr>
      </p:pic>
      <p:sp>
        <p:nvSpPr>
          <p:cNvPr id="6" name="Nadpis 1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</p:spPr>
        <p:txBody>
          <a:bodyPr>
            <a:normAutofit/>
          </a:bodyPr>
          <a:lstStyle/>
          <a:p>
            <a:r>
              <a:rPr lang="cs-CZ" sz="3200" dirty="0" smtClean="0"/>
              <a:t>VÝUKA DRUHÉHO CIZÍHO JAZYKA</a:t>
            </a:r>
            <a:endParaRPr lang="cs-CZ" sz="3200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4A58D2-282D-495C-975C-0F58841ACD3B}" type="slidenum">
              <a:rPr lang="cs-CZ" smtClean="0"/>
              <a:pPr/>
              <a:t>11</a:t>
            </a:fld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Zástupný symbol pro obsah 4"/>
          <p:cNvGraphicFramePr>
            <a:graphicFrameLocks noGrp="1"/>
          </p:cNvGraphicFramePr>
          <p:nvPr>
            <p:ph idx="1"/>
          </p:nvPr>
        </p:nvGraphicFramePr>
        <p:xfrm>
          <a:off x="304800" y="1554163"/>
          <a:ext cx="8686800" cy="45259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6" name="Obrázek 5" descr="logo praha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8001024" y="5857892"/>
            <a:ext cx="635884" cy="635884"/>
          </a:xfrm>
          <a:prstGeom prst="rect">
            <a:avLst/>
          </a:prstGeom>
        </p:spPr>
      </p:pic>
      <p:sp>
        <p:nvSpPr>
          <p:cNvPr id="8" name="Nadpis 1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</p:spPr>
        <p:txBody>
          <a:bodyPr>
            <a:normAutofit/>
          </a:bodyPr>
          <a:lstStyle/>
          <a:p>
            <a:r>
              <a:rPr lang="cs-CZ" sz="3200" dirty="0" smtClean="0"/>
              <a:t>VÝUKA DRUHÉHO CIZÍHO JAZYKA</a:t>
            </a:r>
            <a:endParaRPr lang="cs-CZ" sz="3200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4A58D2-282D-495C-975C-0F58841ACD3B}" type="slidenum">
              <a:rPr lang="cs-CZ" smtClean="0"/>
              <a:pPr/>
              <a:t>12</a:t>
            </a:fld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200" dirty="0" smtClean="0"/>
              <a:t>PODPORA STŘEDOŠKOLSKÉ JAZYKOVÉ VÝUKY</a:t>
            </a:r>
            <a:endParaRPr lang="cs-CZ" sz="32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04800" y="1554162"/>
            <a:ext cx="8553480" cy="4525963"/>
          </a:xfrm>
        </p:spPr>
        <p:txBody>
          <a:bodyPr>
            <a:normAutofit fontScale="92500" lnSpcReduction="10000"/>
          </a:bodyPr>
          <a:lstStyle/>
          <a:p>
            <a:r>
              <a:rPr lang="cs-CZ" sz="2900" dirty="0" smtClean="0"/>
              <a:t>záměr podpory formou </a:t>
            </a:r>
            <a:r>
              <a:rPr lang="cs-CZ" sz="2900" b="1" dirty="0" smtClean="0"/>
              <a:t>navýšení</a:t>
            </a:r>
            <a:r>
              <a:rPr lang="cs-CZ" sz="2900" dirty="0" smtClean="0"/>
              <a:t> hodinové dotace výuky         2., resp. 1. cizího jazyka v nejvyšších 4 ročnících oborů studia zakončených maturitní zkouškou</a:t>
            </a:r>
          </a:p>
          <a:p>
            <a:r>
              <a:rPr lang="cs-CZ" sz="2900" dirty="0" smtClean="0"/>
              <a:t>tj. vyčlenění prostředků pro zavedení 1 dělené hodiny výuky cizího jazyka kvalifikovaným </a:t>
            </a:r>
            <a:r>
              <a:rPr lang="cs-CZ" sz="2900" b="1" dirty="0" smtClean="0"/>
              <a:t>rodilým mluvčím </a:t>
            </a:r>
            <a:r>
              <a:rPr lang="cs-CZ" sz="2900" dirty="0" smtClean="0"/>
              <a:t>týdně nad rámec stávajícího počtu vyučovacích hodin</a:t>
            </a:r>
          </a:p>
          <a:p>
            <a:r>
              <a:rPr lang="cs-CZ" sz="2900" dirty="0" smtClean="0"/>
              <a:t>cílová skupina: žáci v denní formě studia na školách </a:t>
            </a:r>
            <a:r>
              <a:rPr lang="cs-CZ" sz="2900" b="1" dirty="0" smtClean="0"/>
              <a:t>zřizovaných</a:t>
            </a:r>
            <a:r>
              <a:rPr lang="cs-CZ" sz="2900" dirty="0" smtClean="0"/>
              <a:t> hl. m. Prahou</a:t>
            </a:r>
          </a:p>
          <a:p>
            <a:r>
              <a:rPr lang="cs-CZ" sz="2900" dirty="0" smtClean="0"/>
              <a:t>předmět podpory: finanční prostředky „přidělené“ třídě</a:t>
            </a:r>
          </a:p>
          <a:p>
            <a:r>
              <a:rPr lang="cs-CZ" sz="2900" dirty="0" smtClean="0"/>
              <a:t>forma podpory: účelový neinvestiční příspěvek školám</a:t>
            </a:r>
          </a:p>
          <a:p>
            <a:endParaRPr lang="cs-CZ" dirty="0"/>
          </a:p>
        </p:txBody>
      </p:sp>
      <p:pic>
        <p:nvPicPr>
          <p:cNvPr id="4" name="Obrázek 3" descr="logo praha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001024" y="5857892"/>
            <a:ext cx="635884" cy="635884"/>
          </a:xfrm>
          <a:prstGeom prst="rect">
            <a:avLst/>
          </a:prstGeom>
        </p:spPr>
      </p:pic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4A58D2-282D-495C-975C-0F58841ACD3B}" type="slidenum">
              <a:rPr lang="cs-CZ" smtClean="0"/>
              <a:pPr/>
              <a:t>13</a:t>
            </a:fld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700" dirty="0" smtClean="0"/>
              <a:t>dotace </a:t>
            </a:r>
            <a:r>
              <a:rPr lang="cs-CZ" sz="2700" b="1" dirty="0" smtClean="0"/>
              <a:t>přednostně</a:t>
            </a:r>
            <a:r>
              <a:rPr lang="cs-CZ" sz="2700" dirty="0" smtClean="0"/>
              <a:t> na posílení výuky 2. jazyka ve třídách, kde je zařazen v učebním plánu mezi povinné předměty (naopak nebude zaváděna seznamovací hod.)</a:t>
            </a:r>
          </a:p>
          <a:p>
            <a:r>
              <a:rPr lang="cs-CZ" sz="2700" dirty="0" smtClean="0"/>
              <a:t>ve školním roce 2009/2010 jde celkem o </a:t>
            </a:r>
            <a:r>
              <a:rPr lang="cs-CZ" sz="2700" b="1" dirty="0" smtClean="0"/>
              <a:t>1391 tříd</a:t>
            </a:r>
            <a:r>
              <a:rPr lang="cs-CZ" sz="2700" dirty="0" smtClean="0"/>
              <a:t>:</a:t>
            </a:r>
          </a:p>
          <a:p>
            <a:pPr lvl="1"/>
            <a:r>
              <a:rPr lang="cs-CZ" sz="2700" dirty="0" smtClean="0"/>
              <a:t>podpořena bude výuka 2. cizího jazyka na gymnáziích, lyceích a obchodních akademiích</a:t>
            </a:r>
          </a:p>
          <a:p>
            <a:pPr lvl="1"/>
            <a:r>
              <a:rPr lang="cs-CZ" sz="2700" dirty="0" smtClean="0"/>
              <a:t>podpořena bude výuka 1. cizího jazyka na pedagogických, zdravotnických a praktických SŠ</a:t>
            </a:r>
          </a:p>
          <a:p>
            <a:pPr lvl="1"/>
            <a:r>
              <a:rPr lang="cs-CZ" sz="2700" dirty="0" smtClean="0"/>
              <a:t>průmyslové školy a konzervatoře cizí jazyk zvolí</a:t>
            </a:r>
          </a:p>
          <a:p>
            <a:pPr lvl="1"/>
            <a:endParaRPr lang="cs-CZ" sz="2700" dirty="0" smtClean="0"/>
          </a:p>
        </p:txBody>
      </p:sp>
      <p:pic>
        <p:nvPicPr>
          <p:cNvPr id="4" name="Obrázek 3" descr="logo praha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001024" y="5857892"/>
            <a:ext cx="635884" cy="635884"/>
          </a:xfrm>
          <a:prstGeom prst="rect">
            <a:avLst/>
          </a:prstGeom>
        </p:spPr>
      </p:pic>
      <p:sp>
        <p:nvSpPr>
          <p:cNvPr id="7" name="Nadpis 1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</p:spPr>
        <p:txBody>
          <a:bodyPr>
            <a:normAutofit/>
          </a:bodyPr>
          <a:lstStyle/>
          <a:p>
            <a:r>
              <a:rPr lang="cs-CZ" sz="3200" dirty="0" smtClean="0"/>
              <a:t>PODPORA STŘEDOŠKOLSKÉ JAZYKOVÉ VÝUKY</a:t>
            </a:r>
            <a:endParaRPr lang="cs-CZ" sz="3200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4A58D2-282D-495C-975C-0F58841ACD3B}" type="slidenum">
              <a:rPr lang="cs-CZ" smtClean="0"/>
              <a:pPr/>
              <a:t>14</a:t>
            </a:fld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</p:nvPr>
        </p:nvGraphicFramePr>
        <p:xfrm>
          <a:off x="304800" y="1554163"/>
          <a:ext cx="8686800" cy="45259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5" name="Obrázek 4" descr="logo praha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8001024" y="5857892"/>
            <a:ext cx="635884" cy="635884"/>
          </a:xfrm>
          <a:prstGeom prst="rect">
            <a:avLst/>
          </a:prstGeom>
        </p:spPr>
      </p:pic>
      <p:sp>
        <p:nvSpPr>
          <p:cNvPr id="7" name="Nadpis 1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</p:spPr>
        <p:txBody>
          <a:bodyPr>
            <a:normAutofit/>
          </a:bodyPr>
          <a:lstStyle/>
          <a:p>
            <a:r>
              <a:rPr lang="cs-CZ" sz="3200" dirty="0" smtClean="0"/>
              <a:t>PODPORA STŘEDOŠKOLSKÉ JAZYKOVÉ VÝUKY</a:t>
            </a:r>
            <a:endParaRPr lang="cs-CZ" sz="3200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4A58D2-282D-495C-975C-0F58841ACD3B}" type="slidenum">
              <a:rPr lang="cs-CZ" smtClean="0"/>
              <a:pPr/>
              <a:t>15</a:t>
            </a:fld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04800" y="1554162"/>
            <a:ext cx="8553480" cy="4525963"/>
          </a:xfrm>
        </p:spPr>
        <p:txBody>
          <a:bodyPr>
            <a:normAutofit/>
          </a:bodyPr>
          <a:lstStyle/>
          <a:p>
            <a:r>
              <a:rPr lang="cs-CZ" sz="2700" b="1" dirty="0" smtClean="0"/>
              <a:t>rozpočtové opatření</a:t>
            </a:r>
            <a:r>
              <a:rPr lang="cs-CZ" sz="2700" dirty="0" smtClean="0"/>
              <a:t> – vytvoření rezervy v kap. školství, zahájení programu od školního roku 2010/2011</a:t>
            </a:r>
          </a:p>
          <a:p>
            <a:r>
              <a:rPr lang="cs-CZ" sz="2700" dirty="0" smtClean="0"/>
              <a:t>kalkulace celkových nákladů vychází z průměrných nákladů 2 hodin práce kvalifikovaného učitele cizího jazyka – </a:t>
            </a:r>
            <a:r>
              <a:rPr lang="cs-CZ" sz="2700" b="1" dirty="0" smtClean="0"/>
              <a:t>rodilého mluvčího</a:t>
            </a:r>
          </a:p>
          <a:p>
            <a:r>
              <a:rPr lang="cs-CZ" sz="2700" dirty="0" smtClean="0"/>
              <a:t>pro rok 2010 představuje objem prostředků na platy a zákonné odvody pedagogů celkem </a:t>
            </a:r>
            <a:r>
              <a:rPr lang="cs-CZ" sz="2700" b="1" dirty="0" smtClean="0"/>
              <a:t>20 733,7 tis. Kč</a:t>
            </a:r>
            <a:r>
              <a:rPr lang="cs-CZ" sz="2700" dirty="0" smtClean="0"/>
              <a:t>, které budou uvolněny z neúčelové rezervy primátora</a:t>
            </a:r>
          </a:p>
          <a:p>
            <a:r>
              <a:rPr lang="cs-CZ" sz="2700" dirty="0" smtClean="0"/>
              <a:t>v dalších kalendářních letech </a:t>
            </a:r>
            <a:r>
              <a:rPr lang="cs-CZ" sz="2700" b="1" dirty="0" smtClean="0"/>
              <a:t>62 201,1 tis. Kč</a:t>
            </a:r>
            <a:r>
              <a:rPr lang="cs-CZ" sz="2700" dirty="0" smtClean="0"/>
              <a:t> ročně</a:t>
            </a:r>
            <a:endParaRPr lang="cs-CZ" sz="2700" b="1" dirty="0"/>
          </a:p>
        </p:txBody>
      </p:sp>
      <p:pic>
        <p:nvPicPr>
          <p:cNvPr id="4" name="Obrázek 3" descr="logo praha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001024" y="5857892"/>
            <a:ext cx="635884" cy="635884"/>
          </a:xfrm>
          <a:prstGeom prst="rect">
            <a:avLst/>
          </a:prstGeom>
        </p:spPr>
      </p:pic>
      <p:sp>
        <p:nvSpPr>
          <p:cNvPr id="8" name="Nadpis 1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</p:spPr>
        <p:txBody>
          <a:bodyPr>
            <a:normAutofit/>
          </a:bodyPr>
          <a:lstStyle/>
          <a:p>
            <a:r>
              <a:rPr lang="cs-CZ" sz="3200" dirty="0" smtClean="0"/>
              <a:t>PODPORA STŘEDOŠKOLSKÉ JAZYKOVÉ VÝUKY</a:t>
            </a:r>
            <a:endParaRPr lang="cs-CZ" sz="3200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4A58D2-282D-495C-975C-0F58841ACD3B}" type="slidenum">
              <a:rPr lang="cs-CZ" smtClean="0"/>
              <a:pPr/>
              <a:t>16</a:t>
            </a:fld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PRIORITY ZAHRANIČNÍ POLITIKY hl. m. Prahy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700" dirty="0" smtClean="0"/>
              <a:t>bezproblémový průběh světové výstavy </a:t>
            </a:r>
            <a:r>
              <a:rPr lang="cs-CZ" sz="2700" b="1" dirty="0" smtClean="0"/>
              <a:t>Expo 2010</a:t>
            </a:r>
          </a:p>
          <a:p>
            <a:r>
              <a:rPr lang="cs-CZ" sz="2700" dirty="0" smtClean="0"/>
              <a:t>lepší spolupráce a koordinace v oblasti </a:t>
            </a:r>
            <a:r>
              <a:rPr lang="cs-CZ" sz="2700" b="1" dirty="0" smtClean="0"/>
              <a:t>cestovního ruchu</a:t>
            </a:r>
          </a:p>
          <a:p>
            <a:r>
              <a:rPr lang="cs-CZ" sz="2700" dirty="0" smtClean="0"/>
              <a:t>maximální využití kapacity</a:t>
            </a:r>
            <a:r>
              <a:rPr lang="cs-CZ" sz="2700" b="1" dirty="0" smtClean="0"/>
              <a:t> Výboru regionů EU</a:t>
            </a:r>
          </a:p>
          <a:p>
            <a:r>
              <a:rPr lang="cs-CZ" sz="2700" dirty="0" smtClean="0"/>
              <a:t>podpora rozvojového projektu </a:t>
            </a:r>
            <a:r>
              <a:rPr lang="cs-CZ" sz="2700" b="1" dirty="0" smtClean="0"/>
              <a:t>Praha pro Afriku</a:t>
            </a:r>
          </a:p>
          <a:p>
            <a:r>
              <a:rPr lang="cs-CZ" sz="2700" dirty="0" smtClean="0"/>
              <a:t>snaha o zisk jedné z evropských agentur (tzv. </a:t>
            </a:r>
            <a:r>
              <a:rPr lang="cs-CZ" sz="2700" b="1" dirty="0" smtClean="0"/>
              <a:t>Galileo</a:t>
            </a:r>
            <a:r>
              <a:rPr lang="cs-CZ" sz="2700" dirty="0" smtClean="0"/>
              <a:t>)</a:t>
            </a:r>
          </a:p>
          <a:p>
            <a:r>
              <a:rPr lang="cs-CZ" sz="2700" dirty="0" smtClean="0"/>
              <a:t>oslava výročí </a:t>
            </a:r>
            <a:r>
              <a:rPr lang="cs-CZ" sz="2700" b="1" dirty="0" smtClean="0"/>
              <a:t>20 let spolupráce</a:t>
            </a:r>
            <a:r>
              <a:rPr lang="cs-CZ" sz="2700" dirty="0" smtClean="0"/>
              <a:t> s partnerskými městy</a:t>
            </a:r>
          </a:p>
          <a:p>
            <a:pPr>
              <a:buNone/>
            </a:pPr>
            <a:r>
              <a:rPr lang="cs-CZ" sz="2700" dirty="0" smtClean="0"/>
              <a:t>	a</a:t>
            </a:r>
          </a:p>
          <a:p>
            <a:r>
              <a:rPr lang="cs-CZ" sz="2700" dirty="0" smtClean="0"/>
              <a:t>podpora </a:t>
            </a:r>
            <a:r>
              <a:rPr lang="cs-CZ" sz="2700" b="1" dirty="0" smtClean="0"/>
              <a:t>jazykové vzdělanosti</a:t>
            </a:r>
            <a:r>
              <a:rPr lang="cs-CZ" sz="2700" dirty="0" smtClean="0"/>
              <a:t> obyvatel metropole</a:t>
            </a:r>
            <a:endParaRPr lang="cs-CZ" dirty="0" smtClean="0"/>
          </a:p>
          <a:p>
            <a:endParaRPr lang="cs-CZ" dirty="0"/>
          </a:p>
        </p:txBody>
      </p:sp>
      <p:pic>
        <p:nvPicPr>
          <p:cNvPr id="4" name="Obrázek 3" descr="logo praha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001024" y="5857892"/>
            <a:ext cx="635884" cy="635884"/>
          </a:xfrm>
          <a:prstGeom prst="rect">
            <a:avLst/>
          </a:prstGeom>
        </p:spPr>
      </p:pic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4A58D2-282D-495C-975C-0F58841ACD3B}" type="slidenum">
              <a:rPr lang="cs-CZ" smtClean="0"/>
              <a:pPr/>
              <a:t>2</a:t>
            </a:fld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podpora středoškolské jazykové výuky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700" dirty="0" smtClean="0"/>
              <a:t>připravena </a:t>
            </a:r>
            <a:r>
              <a:rPr lang="cs-CZ" sz="2700" b="1" dirty="0" smtClean="0"/>
              <a:t>I. fáze</a:t>
            </a:r>
            <a:r>
              <a:rPr lang="cs-CZ" sz="2700" dirty="0" smtClean="0"/>
              <a:t>, na kterou naváže v dubnu 2010 </a:t>
            </a:r>
          </a:p>
          <a:p>
            <a:pPr>
              <a:buNone/>
            </a:pPr>
            <a:r>
              <a:rPr lang="cs-CZ" sz="2700" dirty="0" smtClean="0"/>
              <a:t>	II. fáze (zejm. podpora zahraničních studijních pobytů)</a:t>
            </a:r>
          </a:p>
          <a:p>
            <a:r>
              <a:rPr lang="cs-CZ" sz="2700" dirty="0" smtClean="0"/>
              <a:t>zlepšení </a:t>
            </a:r>
            <a:r>
              <a:rPr lang="cs-CZ" sz="2700" b="1" dirty="0" smtClean="0"/>
              <a:t>průměrné</a:t>
            </a:r>
            <a:r>
              <a:rPr lang="cs-CZ" sz="2700" dirty="0" smtClean="0"/>
              <a:t> kvality cizojazyčné výuky na pražských středních školách je dlouhodobou prioritou vedení města v oblasti školství:</a:t>
            </a:r>
          </a:p>
          <a:p>
            <a:pPr lvl="1"/>
            <a:r>
              <a:rPr lang="cs-CZ" sz="2700" dirty="0" smtClean="0"/>
              <a:t>jen s oblastí cestovního ruchu je na území                 hl. m. Prahy spjato cca </a:t>
            </a:r>
            <a:r>
              <a:rPr lang="cs-CZ" sz="2700" b="1" dirty="0" smtClean="0"/>
              <a:t>100 tis. pracovních míst</a:t>
            </a:r>
            <a:r>
              <a:rPr lang="cs-CZ" sz="2700" dirty="0" smtClean="0"/>
              <a:t> </a:t>
            </a:r>
          </a:p>
          <a:p>
            <a:pPr lvl="1"/>
            <a:r>
              <a:rPr lang="cs-CZ" sz="2700" dirty="0" smtClean="0"/>
              <a:t>cizinci tvoří přibližně </a:t>
            </a:r>
            <a:r>
              <a:rPr lang="cs-CZ" sz="2700" b="1" dirty="0" smtClean="0"/>
              <a:t>13 % pražské populace </a:t>
            </a:r>
            <a:r>
              <a:rPr lang="cs-CZ" sz="2700" dirty="0" smtClean="0"/>
              <a:t>(krátkodobě přítomní 5 %, dlouhodobě bydlící 8 %)</a:t>
            </a:r>
          </a:p>
          <a:p>
            <a:endParaRPr lang="cs-CZ" dirty="0" smtClean="0"/>
          </a:p>
          <a:p>
            <a:endParaRPr lang="cs-CZ" dirty="0"/>
          </a:p>
        </p:txBody>
      </p:sp>
      <p:pic>
        <p:nvPicPr>
          <p:cNvPr id="4" name="Obrázek 3" descr="logo praha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001024" y="5857892"/>
            <a:ext cx="635884" cy="635884"/>
          </a:xfrm>
          <a:prstGeom prst="rect">
            <a:avLst/>
          </a:prstGeom>
        </p:spPr>
      </p:pic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4A58D2-282D-495C-975C-0F58841ACD3B}" type="slidenum">
              <a:rPr lang="cs-CZ" smtClean="0"/>
              <a:pPr/>
              <a:t>3</a:t>
            </a:fld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200" dirty="0" smtClean="0"/>
              <a:t>Hlavní důvody a argumenty </a:t>
            </a:r>
            <a:endParaRPr lang="cs-CZ" sz="32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700" dirty="0" smtClean="0"/>
              <a:t>kvalita a hodinová dotace jazykové výuky na středních školách v Praze nedosahuje evropského </a:t>
            </a:r>
            <a:r>
              <a:rPr lang="cs-CZ" sz="2700" b="1" dirty="0" smtClean="0"/>
              <a:t>nadstandardu</a:t>
            </a:r>
            <a:r>
              <a:rPr lang="cs-CZ" sz="2700" dirty="0" smtClean="0"/>
              <a:t> (který představují státy Beneluxu a Skandinávie)</a:t>
            </a:r>
          </a:p>
          <a:p>
            <a:r>
              <a:rPr lang="cs-CZ" sz="2700" dirty="0" smtClean="0"/>
              <a:t>aktivní znalost min. 2 světových jazyků je důležitým předpokladem pro </a:t>
            </a:r>
            <a:r>
              <a:rPr lang="cs-CZ" sz="2700" b="1" dirty="0" smtClean="0"/>
              <a:t>úspěšné uplatnění</a:t>
            </a:r>
            <a:r>
              <a:rPr lang="cs-CZ" sz="2700" dirty="0" smtClean="0"/>
              <a:t> na domácím trhu práce a </a:t>
            </a:r>
            <a:r>
              <a:rPr lang="cs-CZ" sz="2700" b="1" dirty="0" smtClean="0"/>
              <a:t>komparativní výhodou</a:t>
            </a:r>
            <a:r>
              <a:rPr lang="cs-CZ" sz="2700" dirty="0" smtClean="0"/>
              <a:t> na nadnárodní úrovni</a:t>
            </a:r>
          </a:p>
          <a:p>
            <a:r>
              <a:rPr lang="cs-CZ" sz="2700" dirty="0" smtClean="0"/>
              <a:t>metropole výrazně </a:t>
            </a:r>
            <a:r>
              <a:rPr lang="cs-CZ" sz="2700" b="1" dirty="0" smtClean="0"/>
              <a:t>koncentruje</a:t>
            </a:r>
            <a:r>
              <a:rPr lang="cs-CZ" sz="2700" dirty="0" smtClean="0"/>
              <a:t> aktivity mezinárodního obchodu, nadnárodních korporací, diplomatických služeb a cestovního ruchu</a:t>
            </a:r>
          </a:p>
        </p:txBody>
      </p:sp>
      <p:pic>
        <p:nvPicPr>
          <p:cNvPr id="4" name="Obrázek 3" descr="logo praha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001024" y="5857892"/>
            <a:ext cx="635884" cy="635884"/>
          </a:xfrm>
          <a:prstGeom prst="rect">
            <a:avLst/>
          </a:prstGeom>
        </p:spPr>
      </p:pic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4A58D2-282D-495C-975C-0F58841ACD3B}" type="slidenum">
              <a:rPr lang="cs-CZ" smtClean="0"/>
              <a:pPr/>
              <a:t>4</a:t>
            </a:fld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04800" y="1571612"/>
            <a:ext cx="8410604" cy="4311649"/>
          </a:xfrm>
        </p:spPr>
        <p:txBody>
          <a:bodyPr>
            <a:normAutofit/>
          </a:bodyPr>
          <a:lstStyle/>
          <a:p>
            <a:r>
              <a:rPr lang="cs-CZ" sz="2700" dirty="0" smtClean="0"/>
              <a:t>kvalitní a všeobecná úroveň jazykových znalostí  přispívá k přílivu zahraničního kapitálu, který je důležitý </a:t>
            </a:r>
            <a:r>
              <a:rPr lang="cs-CZ" sz="2700" b="1" dirty="0" smtClean="0"/>
              <a:t>zvláště v čase</a:t>
            </a:r>
            <a:r>
              <a:rPr lang="cs-CZ" sz="2700" dirty="0" smtClean="0"/>
              <a:t> doznívající krize a recese</a:t>
            </a:r>
          </a:p>
          <a:p>
            <a:r>
              <a:rPr lang="cs-CZ" sz="2700" dirty="0" smtClean="0"/>
              <a:t>znalost jazyků je předpokladem nejen odborného, ale i </a:t>
            </a:r>
            <a:r>
              <a:rPr lang="cs-CZ" sz="2700" b="1" dirty="0" smtClean="0"/>
              <a:t>osobního růstu</a:t>
            </a:r>
            <a:r>
              <a:rPr lang="cs-CZ" sz="2700" dirty="0" smtClean="0"/>
              <a:t> středoškoláků a jejich všeobecných komunikačních dovedností (tzv. lidského kapitálu)</a:t>
            </a:r>
          </a:p>
          <a:p>
            <a:endParaRPr lang="cs-CZ" dirty="0"/>
          </a:p>
        </p:txBody>
      </p:sp>
      <p:pic>
        <p:nvPicPr>
          <p:cNvPr id="4" name="Obrázek 3" descr="logo praha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001024" y="5857892"/>
            <a:ext cx="635884" cy="635884"/>
          </a:xfrm>
          <a:prstGeom prst="rect">
            <a:avLst/>
          </a:prstGeom>
        </p:spPr>
      </p:pic>
      <p:sp>
        <p:nvSpPr>
          <p:cNvPr id="5" name="Nadpis 1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</p:spPr>
        <p:txBody>
          <a:bodyPr>
            <a:normAutofit/>
          </a:bodyPr>
          <a:lstStyle/>
          <a:p>
            <a:r>
              <a:rPr lang="cs-CZ" sz="3200" dirty="0" smtClean="0"/>
              <a:t>Hlavní důvody a argumenty </a:t>
            </a:r>
            <a:endParaRPr lang="cs-CZ" sz="3200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4A58D2-282D-495C-975C-0F58841ACD3B}" type="slidenum">
              <a:rPr lang="cs-CZ" smtClean="0"/>
              <a:pPr/>
              <a:t>5</a:t>
            </a:fld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200" dirty="0" smtClean="0"/>
              <a:t>Výchozí stav</a:t>
            </a:r>
            <a:endParaRPr lang="cs-CZ" sz="32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04800" y="1554162"/>
            <a:ext cx="8339166" cy="4525963"/>
          </a:xfrm>
        </p:spPr>
        <p:txBody>
          <a:bodyPr>
            <a:normAutofit/>
          </a:bodyPr>
          <a:lstStyle/>
          <a:p>
            <a:r>
              <a:rPr lang="cs-CZ" sz="2700" dirty="0" smtClean="0"/>
              <a:t>hl. m. Praha zřizuje gymnázia, střední odborné školy, konzervatoře a další střední školy realizující obory středního vzdělávání s maturitní zkouškou</a:t>
            </a:r>
          </a:p>
          <a:p>
            <a:r>
              <a:rPr lang="cs-CZ" sz="2700" dirty="0" smtClean="0"/>
              <a:t>v roce 2009/2010: cca </a:t>
            </a:r>
            <a:r>
              <a:rPr lang="cs-CZ" sz="2700" b="1" dirty="0" smtClean="0"/>
              <a:t>39 tisíc studentů</a:t>
            </a:r>
          </a:p>
          <a:p>
            <a:r>
              <a:rPr lang="cs-CZ" sz="2700" dirty="0" smtClean="0"/>
              <a:t>dotace vyučovacích hodin jazykové výuky činí:</a:t>
            </a:r>
          </a:p>
          <a:p>
            <a:pPr lvl="1">
              <a:buSzPct val="100000"/>
              <a:buFont typeface="Franklin Gothic Book" pitchFamily="34" charset="0"/>
              <a:buChar char="+"/>
            </a:pPr>
            <a:r>
              <a:rPr lang="cs-CZ" sz="2700" b="1" dirty="0" smtClean="0"/>
              <a:t>všeobecná zaměření </a:t>
            </a:r>
            <a:r>
              <a:rPr lang="cs-CZ" sz="2700" dirty="0" smtClean="0"/>
              <a:t>(gymnázia a lycea) 3-4 hodiny 1. jazyka týdně a 3-4  hodiny 2.jazyka týdně</a:t>
            </a:r>
          </a:p>
          <a:p>
            <a:pPr lvl="1">
              <a:buSzPct val="100000"/>
              <a:buFont typeface="Franklin Gothic Book" pitchFamily="34" charset="0"/>
              <a:buChar char="+"/>
            </a:pPr>
            <a:r>
              <a:rPr lang="cs-CZ" sz="2700" b="1" dirty="0" smtClean="0"/>
              <a:t>odborná zaměření </a:t>
            </a:r>
            <a:r>
              <a:rPr lang="cs-CZ" sz="2700" dirty="0" smtClean="0"/>
              <a:t>3-4 hodiny 1. jazyka týdně a 0-4 hodiny 2. jazyka týdně</a:t>
            </a:r>
          </a:p>
          <a:p>
            <a:pPr>
              <a:buFont typeface="Arial" pitchFamily="34" charset="0"/>
              <a:buChar char="•"/>
            </a:pPr>
            <a:endParaRPr lang="cs-CZ" dirty="0" smtClean="0"/>
          </a:p>
          <a:p>
            <a:pPr>
              <a:buFont typeface="Arial" pitchFamily="34" charset="0"/>
              <a:buChar char="•"/>
            </a:pPr>
            <a:endParaRPr lang="cs-CZ" dirty="0"/>
          </a:p>
        </p:txBody>
      </p:sp>
      <p:pic>
        <p:nvPicPr>
          <p:cNvPr id="4" name="Obrázek 3" descr="logo praha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001024" y="5857892"/>
            <a:ext cx="635884" cy="635884"/>
          </a:xfrm>
          <a:prstGeom prst="rect">
            <a:avLst/>
          </a:prstGeom>
        </p:spPr>
      </p:pic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4A58D2-282D-495C-975C-0F58841ACD3B}" type="slidenum">
              <a:rPr lang="cs-CZ" smtClean="0"/>
              <a:pPr/>
              <a:t>6</a:t>
            </a:fld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Jazykový základ středoškoláků ze ZŠ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700" dirty="0" smtClean="0"/>
              <a:t>Rámcový vzdělávací program pro základní vzdělávání stanovuje minimální časovou dotaci následovně:</a:t>
            </a:r>
          </a:p>
          <a:p>
            <a:pPr lvl="1">
              <a:buSzPct val="100000"/>
              <a:buFont typeface="Franklin Gothic Book" pitchFamily="34" charset="0"/>
              <a:buChar char="+"/>
            </a:pPr>
            <a:r>
              <a:rPr lang="cs-CZ" sz="2700" dirty="0" smtClean="0"/>
              <a:t>3 hodiny týdně od 3. do 9. ročníku (tzn. </a:t>
            </a:r>
            <a:r>
              <a:rPr lang="cs-CZ" sz="2700" b="1" dirty="0" smtClean="0"/>
              <a:t>minimálně 840 hodin</a:t>
            </a:r>
            <a:r>
              <a:rPr lang="cs-CZ" sz="2700" dirty="0" smtClean="0"/>
              <a:t> za celou povinnou školní docházku)</a:t>
            </a:r>
          </a:p>
          <a:p>
            <a:pPr lvl="1">
              <a:buSzPct val="100000"/>
              <a:buFont typeface="Franklin Gothic Book" pitchFamily="34" charset="0"/>
              <a:buChar char="+"/>
            </a:pPr>
            <a:r>
              <a:rPr lang="cs-CZ" sz="2700" dirty="0" smtClean="0"/>
              <a:t>výuka 2. cizího jazyka je pouze povinně volitelná (ZŠ musí jen nabídnout </a:t>
            </a:r>
            <a:r>
              <a:rPr lang="cs-CZ" sz="2700" b="1" dirty="0" smtClean="0"/>
              <a:t>minimálně 240 hodin </a:t>
            </a:r>
            <a:r>
              <a:rPr lang="cs-CZ" sz="2700" dirty="0" smtClean="0"/>
              <a:t>za celou povinnou školní docházku)</a:t>
            </a:r>
          </a:p>
          <a:p>
            <a:pPr lvl="1">
              <a:buSzPct val="100000"/>
              <a:buFont typeface="Franklin Gothic Book" pitchFamily="34" charset="0"/>
              <a:buChar char="+"/>
            </a:pPr>
            <a:r>
              <a:rPr lang="cs-CZ" sz="2700" dirty="0" smtClean="0"/>
              <a:t>povinně se 2 jazyky učí jen žáci škol s rozšířenou výukou cizích jazyků</a:t>
            </a:r>
          </a:p>
          <a:p>
            <a:endParaRPr lang="cs-CZ" dirty="0"/>
          </a:p>
        </p:txBody>
      </p:sp>
      <p:pic>
        <p:nvPicPr>
          <p:cNvPr id="4" name="Obrázek 3" descr="logo praha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001024" y="5857892"/>
            <a:ext cx="635884" cy="635884"/>
          </a:xfrm>
          <a:prstGeom prst="rect">
            <a:avLst/>
          </a:prstGeom>
        </p:spPr>
      </p:pic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4A58D2-282D-495C-975C-0F58841ACD3B}" type="slidenum">
              <a:rPr lang="cs-CZ" smtClean="0"/>
              <a:pPr/>
              <a:t>7</a:t>
            </a:fld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</p:nvPr>
        </p:nvGraphicFramePr>
        <p:xfrm>
          <a:off x="304800" y="1554163"/>
          <a:ext cx="8686800" cy="45259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5" name="Obrázek 4" descr="logo praha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8001024" y="5857892"/>
            <a:ext cx="635884" cy="635884"/>
          </a:xfrm>
          <a:prstGeom prst="rect">
            <a:avLst/>
          </a:prstGeom>
        </p:spPr>
      </p:pic>
      <p:sp>
        <p:nvSpPr>
          <p:cNvPr id="6" name="Nadpis 1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</p:spPr>
        <p:txBody>
          <a:bodyPr>
            <a:normAutofit fontScale="90000"/>
          </a:bodyPr>
          <a:lstStyle/>
          <a:p>
            <a:r>
              <a:rPr lang="cs-CZ" dirty="0" smtClean="0"/>
              <a:t>Jazykový základ středoškoláků ze ZŠ</a:t>
            </a:r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4A58D2-282D-495C-975C-0F58841ACD3B}" type="slidenum">
              <a:rPr lang="cs-CZ" smtClean="0"/>
              <a:pPr/>
              <a:t>8</a:t>
            </a:fld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cs-CZ" dirty="0" smtClean="0"/>
              <a:t>celkem </a:t>
            </a:r>
            <a:r>
              <a:rPr lang="cs-CZ" b="1" dirty="0" smtClean="0"/>
              <a:t>73 232 </a:t>
            </a:r>
            <a:r>
              <a:rPr lang="cs-CZ" dirty="0" smtClean="0"/>
              <a:t>žáků </a:t>
            </a:r>
            <a:r>
              <a:rPr lang="cs-CZ" dirty="0" smtClean="0"/>
              <a:t>pražských ZŠ (</a:t>
            </a:r>
            <a:r>
              <a:rPr lang="cs-CZ" dirty="0" err="1" smtClean="0"/>
              <a:t>šk</a:t>
            </a:r>
            <a:r>
              <a:rPr lang="cs-CZ" dirty="0" smtClean="0"/>
              <a:t>. rok 2009/2010)</a:t>
            </a:r>
            <a:endParaRPr lang="cs-CZ" dirty="0" smtClean="0"/>
          </a:p>
          <a:p>
            <a:r>
              <a:rPr lang="cs-CZ" dirty="0" smtClean="0"/>
              <a:t>alespoň 1 cizí řeč se učí </a:t>
            </a:r>
            <a:r>
              <a:rPr lang="cs-CZ" b="1" dirty="0" smtClean="0"/>
              <a:t>64 838</a:t>
            </a:r>
            <a:r>
              <a:rPr lang="cs-CZ" dirty="0" smtClean="0"/>
              <a:t> žáků (89 % celku)</a:t>
            </a:r>
          </a:p>
          <a:p>
            <a:r>
              <a:rPr lang="cs-CZ" dirty="0" smtClean="0"/>
              <a:t>více než jednomu cizímu jazyku se učí jen malá část</a:t>
            </a:r>
          </a:p>
          <a:p>
            <a:r>
              <a:rPr lang="cs-CZ" dirty="0" smtClean="0"/>
              <a:t>rozšířenou jazykovou výuku má </a:t>
            </a:r>
            <a:r>
              <a:rPr lang="cs-CZ" b="1" dirty="0" smtClean="0"/>
              <a:t>10 386 </a:t>
            </a:r>
            <a:r>
              <a:rPr lang="cs-CZ" dirty="0" smtClean="0"/>
              <a:t>žáků</a:t>
            </a:r>
          </a:p>
          <a:p>
            <a:r>
              <a:rPr lang="cs-CZ" dirty="0" smtClean="0"/>
              <a:t>další jazyk jako povinně volitelný předmět </a:t>
            </a:r>
            <a:r>
              <a:rPr lang="cs-CZ" b="1" dirty="0" smtClean="0"/>
              <a:t>2 133 </a:t>
            </a:r>
            <a:r>
              <a:rPr lang="cs-CZ" dirty="0" smtClean="0"/>
              <a:t>žáků</a:t>
            </a:r>
          </a:p>
          <a:p>
            <a:r>
              <a:rPr lang="cs-CZ" dirty="0" smtClean="0"/>
              <a:t>více cizím </a:t>
            </a:r>
            <a:r>
              <a:rPr lang="cs-CZ" dirty="0" smtClean="0"/>
              <a:t>řečem se učí 52 % žáků 8. ročníku, v 6., 7. a 9. ročníku jde o 25 </a:t>
            </a:r>
            <a:r>
              <a:rPr lang="cs-CZ" smtClean="0"/>
              <a:t>% (vždy cca </a:t>
            </a:r>
            <a:r>
              <a:rPr lang="cs-CZ" dirty="0" smtClean="0"/>
              <a:t>21 p.b. tvoří „</a:t>
            </a:r>
            <a:r>
              <a:rPr lang="cs-CZ" dirty="0" err="1" smtClean="0"/>
              <a:t>jazykovky</a:t>
            </a:r>
            <a:r>
              <a:rPr lang="cs-CZ" dirty="0" smtClean="0"/>
              <a:t>“)</a:t>
            </a:r>
            <a:endParaRPr lang="cs-CZ" dirty="0" smtClean="0"/>
          </a:p>
          <a:p>
            <a:r>
              <a:rPr lang="cs-CZ" dirty="0" smtClean="0"/>
              <a:t>velká část středoškoláků začíná s 2. cizím jazykem od začátku (jeho výuku na ZŠ </a:t>
            </a:r>
            <a:r>
              <a:rPr lang="cs-CZ" b="1" dirty="0" smtClean="0"/>
              <a:t>neabsolvovali</a:t>
            </a:r>
            <a:r>
              <a:rPr lang="cs-CZ" dirty="0" smtClean="0"/>
              <a:t> nebo jsou </a:t>
            </a:r>
            <a:r>
              <a:rPr lang="cs-CZ" b="1" dirty="0" smtClean="0"/>
              <a:t>nuceni se přizpůsobit</a:t>
            </a:r>
            <a:r>
              <a:rPr lang="cs-CZ" dirty="0" smtClean="0"/>
              <a:t> znalostem svých spolužáků)</a:t>
            </a:r>
          </a:p>
          <a:p>
            <a:endParaRPr lang="cs-CZ" b="1" dirty="0"/>
          </a:p>
        </p:txBody>
      </p:sp>
      <p:pic>
        <p:nvPicPr>
          <p:cNvPr id="4" name="Obrázek 3" descr="logo praha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001024" y="5857892"/>
            <a:ext cx="635884" cy="635884"/>
          </a:xfrm>
          <a:prstGeom prst="rect">
            <a:avLst/>
          </a:prstGeom>
        </p:spPr>
      </p:pic>
      <p:sp>
        <p:nvSpPr>
          <p:cNvPr id="5" name="Nadpis 1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</p:spPr>
        <p:txBody>
          <a:bodyPr>
            <a:normAutofit/>
          </a:bodyPr>
          <a:lstStyle/>
          <a:p>
            <a:r>
              <a:rPr lang="cs-CZ" sz="3200" dirty="0" smtClean="0"/>
              <a:t>VÝUKA DRUHÉHO CIZÍHO JAZYKA</a:t>
            </a:r>
            <a:endParaRPr lang="cs-CZ" sz="3200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4A58D2-282D-495C-975C-0F58841ACD3B}" type="slidenum">
              <a:rPr lang="cs-CZ" smtClean="0"/>
              <a:pPr/>
              <a:t>9</a:t>
            </a:fld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esta">
  <a:themeElements>
    <a:clrScheme name="Cesta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Cesta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Cesta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971</TotalTime>
  <Words>811</Words>
  <Application>Microsoft Office PowerPoint</Application>
  <PresentationFormat>Předvádění na obrazovce (4:3)</PresentationFormat>
  <Paragraphs>95</Paragraphs>
  <Slides>16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16</vt:i4>
      </vt:variant>
    </vt:vector>
  </HeadingPairs>
  <TitlesOfParts>
    <vt:vector size="17" baseType="lpstr">
      <vt:lpstr>Cesta</vt:lpstr>
      <vt:lpstr>METROPOLITNÍ PROGRAM PODPORY STŘEDOŠKOLSKÉ JAZYKOVÉ VÝUKY</vt:lpstr>
      <vt:lpstr>PRIORITY ZAHRANIČNÍ POLITIKY hl. m. Prahy</vt:lpstr>
      <vt:lpstr>podpora středoškolské jazykové výuky</vt:lpstr>
      <vt:lpstr>Hlavní důvody a argumenty </vt:lpstr>
      <vt:lpstr>Hlavní důvody a argumenty </vt:lpstr>
      <vt:lpstr>Výchozí stav</vt:lpstr>
      <vt:lpstr>Jazykový základ středoškoláků ze ZŠ</vt:lpstr>
      <vt:lpstr>Jazykový základ středoškoláků ze ZŠ</vt:lpstr>
      <vt:lpstr>VÝUKA DRUHÉHO CIZÍHO JAZYKA</vt:lpstr>
      <vt:lpstr>VÝUKA DRUHÉHO CIZÍHO JAZYKA</vt:lpstr>
      <vt:lpstr>VÝUKA DRUHÉHO CIZÍHO JAZYKA</vt:lpstr>
      <vt:lpstr>VÝUKA DRUHÉHO CIZÍHO JAZYKA</vt:lpstr>
      <vt:lpstr>PODPORA STŘEDOŠKOLSKÉ JAZYKOVÉ VÝUKY</vt:lpstr>
      <vt:lpstr>PODPORA STŘEDOŠKOLSKÉ JAZYKOVÉ VÝUKY</vt:lpstr>
      <vt:lpstr>PODPORA STŘEDOŠKOLSKÉ JAZYKOVÉ VÝUKY</vt:lpstr>
      <vt:lpstr>PODPORA STŘEDOŠKOLSKÉ JAZYKOVÉ VÝUKY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METROPOLITNÍ PROGRAM PODPORY STŘEDOŠKOLSKÉ JAZYKOVÉ VÝUKY</dc:title>
  <dc:creator>m000xz001667</dc:creator>
  <cp:lastModifiedBy>INF</cp:lastModifiedBy>
  <cp:revision>99</cp:revision>
  <dcterms:created xsi:type="dcterms:W3CDTF">2010-02-04T10:30:00Z</dcterms:created>
  <dcterms:modified xsi:type="dcterms:W3CDTF">2010-02-15T13:19:24Z</dcterms:modified>
</cp:coreProperties>
</file>