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tags/tag1.xml" ContentType="application/vnd.openxmlformats-officedocument.presentationml.tags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56" r:id="rId2"/>
    <p:sldId id="275" r:id="rId3"/>
    <p:sldId id="279" r:id="rId4"/>
    <p:sldId id="278" r:id="rId5"/>
    <p:sldId id="276" r:id="rId6"/>
    <p:sldId id="271" r:id="rId7"/>
    <p:sldId id="272" r:id="rId8"/>
    <p:sldId id="269" r:id="rId9"/>
    <p:sldId id="273" r:id="rId10"/>
    <p:sldId id="270" r:id="rId11"/>
    <p:sldId id="277" r:id="rId12"/>
    <p:sldId id="280" r:id="rId13"/>
    <p:sldId id="281" r:id="rId14"/>
    <p:sldId id="267" r:id="rId15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58" autoAdjust="0"/>
  </p:normalViewPr>
  <p:slideViewPr>
    <p:cSldViewPr>
      <p:cViewPr varScale="1">
        <p:scale>
          <a:sx n="70" d="100"/>
          <a:sy n="70" d="100"/>
        </p:scale>
        <p:origin x="-522" y="-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2B00943-8542-488E-95B2-C5044153F881}" type="datetimeFigureOut">
              <a:rPr lang="cs-CZ" smtClean="0"/>
              <a:pPr/>
              <a:t>17.2.2011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6602907-6469-4A3B-AC1E-541FD6F6CBA6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0260B9-D96A-40E9-B13A-AB5A079E4DC7}" type="slidenum">
              <a:rPr lang="cs-CZ" smtClean="0"/>
              <a:pPr/>
              <a:t>11</a:t>
            </a:fld>
            <a:endParaRPr lang="cs-CZ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Klepnutím lze upravit styl předlohy podnadpisů.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41518-9E2F-43CE-8AC5-9687AF6A9D51}" type="datetime1">
              <a:rPr lang="cs-CZ" smtClean="0"/>
              <a:pPr/>
              <a:t>17.2.2011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B05FCC-F536-47B3-A916-CE1DAEAC4816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78231F-1A18-437D-A7F8-298538D5EC32}" type="datetime1">
              <a:rPr lang="cs-CZ" smtClean="0"/>
              <a:pPr/>
              <a:t>17.2.2011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B05FCC-F536-47B3-A916-CE1DAEAC4816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62ED01-E6A2-4506-8BCE-BB9FD054A4DC}" type="datetime1">
              <a:rPr lang="cs-CZ" smtClean="0"/>
              <a:pPr/>
              <a:t>17.2.2011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B05FCC-F536-47B3-A916-CE1DAEAC4816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1D9988-16FC-4EE0-8681-1C23D19FA03B}" type="datetime1">
              <a:rPr lang="cs-CZ" smtClean="0"/>
              <a:pPr/>
              <a:t>17.2.2011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B05FCC-F536-47B3-A916-CE1DAEAC4816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8BB523-1892-4ED9-BC35-5AE9B6AA8070}" type="datetime1">
              <a:rPr lang="cs-CZ" smtClean="0"/>
              <a:pPr/>
              <a:t>17.2.2011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B05FCC-F536-47B3-A916-CE1DAEAC4816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1F9757-372C-4C74-8832-EDD86F788DB6}" type="datetime1">
              <a:rPr lang="cs-CZ" smtClean="0"/>
              <a:pPr/>
              <a:t>17.2.2011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B05FCC-F536-47B3-A916-CE1DAEAC4816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59AED6-E0A4-4F3E-9290-A38868693B2B}" type="datetime1">
              <a:rPr lang="cs-CZ" smtClean="0"/>
              <a:pPr/>
              <a:t>17.2.2011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B05FCC-F536-47B3-A916-CE1DAEAC4816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CC943D-95FF-43C4-B803-4D2C062A03BD}" type="datetime1">
              <a:rPr lang="cs-CZ" smtClean="0"/>
              <a:pPr/>
              <a:t>17.2.2011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B05FCC-F536-47B3-A916-CE1DAEAC4816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0A88B2-CA6F-4D26-98F6-71967F13CE3A}" type="datetime1">
              <a:rPr lang="cs-CZ" smtClean="0"/>
              <a:pPr/>
              <a:t>17.2.2011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B05FCC-F536-47B3-A916-CE1DAEAC4816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AF7F91-3F9F-4E32-9883-A08391E361C2}" type="datetime1">
              <a:rPr lang="cs-CZ" smtClean="0"/>
              <a:pPr/>
              <a:t>17.2.2011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B05FCC-F536-47B3-A916-CE1DAEAC4816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07B734-B777-443F-8050-20C4650FF233}" type="datetime1">
              <a:rPr lang="cs-CZ" smtClean="0"/>
              <a:pPr/>
              <a:t>17.2.2011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B05FCC-F536-47B3-A916-CE1DAEAC4816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EEBCC0-E854-4BC4-B3A2-A0F7AEA400C2}" type="datetime1">
              <a:rPr lang="cs-CZ" smtClean="0"/>
              <a:pPr/>
              <a:t>17.2.2011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B05FCC-F536-47B3-A916-CE1DAEAC4816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eg"/><Relationship Id="rId3" Type="http://schemas.openxmlformats.org/officeDocument/2006/relationships/notesSlide" Target="../notesSlides/notesSlide1.xml"/><Relationship Id="rId7" Type="http://schemas.openxmlformats.org/officeDocument/2006/relationships/image" Target="../media/image13.jpe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1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971600" y="3886200"/>
            <a:ext cx="7488832" cy="1752600"/>
          </a:xfrm>
        </p:spPr>
        <p:txBody>
          <a:bodyPr>
            <a:normAutofit/>
          </a:bodyPr>
          <a:lstStyle/>
          <a:p>
            <a:r>
              <a:rPr lang="cs-CZ" sz="4800" b="1" dirty="0" smtClean="0">
                <a:solidFill>
                  <a:srgbClr val="FF0000"/>
                </a:solidFill>
              </a:rPr>
              <a:t>Navržená technologie čištění</a:t>
            </a:r>
            <a:endParaRPr lang="cs-CZ" sz="4800" b="1" dirty="0">
              <a:solidFill>
                <a:srgbClr val="FF0000"/>
              </a:solidFill>
            </a:endParaRPr>
          </a:p>
        </p:txBody>
      </p:sp>
      <p:sp>
        <p:nvSpPr>
          <p:cNvPr id="4" name="Rectangle 9"/>
          <p:cNvSpPr>
            <a:spLocks noGrp="1" noChangeArrowheads="1"/>
          </p:cNvSpPr>
          <p:nvPr>
            <p:ph type="ctrTitle"/>
          </p:nvPr>
        </p:nvSpPr>
        <p:spPr bwMode="auto"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anchor="b">
            <a:normAutofit fontScale="90000"/>
          </a:bodyPr>
          <a:lstStyle/>
          <a:p>
            <a:pPr>
              <a:defRPr/>
            </a:pPr>
            <a:r>
              <a:rPr lang="cs-CZ" sz="4400" dirty="0">
                <a:solidFill>
                  <a:srgbClr val="002060"/>
                </a:solidFill>
                <a:latin typeface="Impact" pitchFamily="34" charset="0"/>
              </a:rPr>
              <a:t>Celková přestavba a rozšíření ÚČOV  Praha na Císařském ostrově               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B05FCC-F536-47B3-A916-CE1DAEAC4816}" type="slidenum">
              <a:rPr lang="cs-CZ" smtClean="0"/>
              <a:pPr/>
              <a:t>1</a:t>
            </a:fld>
            <a:endParaRPr lang="cs-CZ"/>
          </a:p>
        </p:txBody>
      </p:sp>
      <p:pic>
        <p:nvPicPr>
          <p:cNvPr id="2050" name="Picture 2" descr="Město se nadále snaží vyřešit stadion na Štvanici        &#10;&#10;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133928" y="260648"/>
            <a:ext cx="792088" cy="79208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číslo snímk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B05FCC-F536-47B3-A916-CE1DAEAC4816}" type="slidenum">
              <a:rPr lang="cs-CZ" smtClean="0"/>
              <a:pPr/>
              <a:t>10</a:t>
            </a:fld>
            <a:endParaRPr lang="cs-CZ"/>
          </a:p>
        </p:txBody>
      </p:sp>
      <p:pic>
        <p:nvPicPr>
          <p:cNvPr id="5" name="Picture 2" descr="Město se nadále snaží vyřešit stadion na Štvanici        &#10;&#10;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133928" y="260648"/>
            <a:ext cx="792088" cy="792088"/>
          </a:xfrm>
          <a:prstGeom prst="rect">
            <a:avLst/>
          </a:prstGeom>
          <a:noFill/>
        </p:spPr>
      </p:pic>
      <p:pic>
        <p:nvPicPr>
          <p:cNvPr id="2051" name="Picture 3" descr="nová%20vodní%20lin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8916" y="1268760"/>
            <a:ext cx="8639548" cy="45411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Obdélník 5"/>
          <p:cNvSpPr/>
          <p:nvPr/>
        </p:nvSpPr>
        <p:spPr>
          <a:xfrm>
            <a:off x="179512" y="116632"/>
            <a:ext cx="813690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2400" b="1" u="sng" dirty="0" smtClean="0">
                <a:latin typeface="Arial Black" pitchFamily="34" charset="0"/>
              </a:rPr>
              <a:t>Technologické schéma nové vodní linky pro rozšíření ÚČOV Praha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Skupina 79"/>
          <p:cNvGrpSpPr/>
          <p:nvPr/>
        </p:nvGrpSpPr>
        <p:grpSpPr>
          <a:xfrm>
            <a:off x="2483768" y="3637809"/>
            <a:ext cx="3721809" cy="2311471"/>
            <a:chOff x="1905000" y="3549650"/>
            <a:chExt cx="3662363" cy="2305050"/>
          </a:xfrm>
          <a:gradFill flip="none" rotWithShape="1">
            <a:gsLst>
              <a:gs pos="5000">
                <a:srgbClr val="984807">
                  <a:alpha val="50000"/>
                </a:srgbClr>
              </a:gs>
              <a:gs pos="50000">
                <a:srgbClr val="66CCFF">
                  <a:shade val="67500"/>
                  <a:satMod val="115000"/>
                </a:srgbClr>
              </a:gs>
              <a:gs pos="100000">
                <a:srgbClr val="66CCFF">
                  <a:shade val="100000"/>
                  <a:satMod val="115000"/>
                </a:srgbClr>
              </a:gs>
            </a:gsLst>
            <a:lin ang="16200000" scaled="1"/>
            <a:tileRect/>
          </a:gradFill>
        </p:grpSpPr>
        <p:sp>
          <p:nvSpPr>
            <p:cNvPr id="81" name="AutoShape 106"/>
            <p:cNvSpPr>
              <a:spLocks noChangeArrowheads="1"/>
            </p:cNvSpPr>
            <p:nvPr/>
          </p:nvSpPr>
          <p:spPr bwMode="auto">
            <a:xfrm>
              <a:off x="3581400" y="3549650"/>
              <a:ext cx="1985963" cy="615950"/>
            </a:xfrm>
            <a:prstGeom prst="cube">
              <a:avLst>
                <a:gd name="adj" fmla="val 14685"/>
              </a:avLst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cs-CZ">
                <a:latin typeface="Arial" pitchFamily="34" charset="0"/>
              </a:endParaRPr>
            </a:p>
          </p:txBody>
        </p:sp>
        <p:sp>
          <p:nvSpPr>
            <p:cNvPr id="82" name="AutoShape 106"/>
            <p:cNvSpPr>
              <a:spLocks noChangeArrowheads="1"/>
            </p:cNvSpPr>
            <p:nvPr/>
          </p:nvSpPr>
          <p:spPr bwMode="auto">
            <a:xfrm>
              <a:off x="3492500" y="3638550"/>
              <a:ext cx="1985963" cy="615950"/>
            </a:xfrm>
            <a:prstGeom prst="cube">
              <a:avLst>
                <a:gd name="adj" fmla="val 14685"/>
              </a:avLst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cs-CZ">
                <a:latin typeface="Arial" pitchFamily="34" charset="0"/>
              </a:endParaRPr>
            </a:p>
          </p:txBody>
        </p:sp>
        <p:sp>
          <p:nvSpPr>
            <p:cNvPr id="83" name="AutoShape 106"/>
            <p:cNvSpPr>
              <a:spLocks noChangeArrowheads="1"/>
            </p:cNvSpPr>
            <p:nvPr/>
          </p:nvSpPr>
          <p:spPr bwMode="auto">
            <a:xfrm>
              <a:off x="3403600" y="3727450"/>
              <a:ext cx="1985963" cy="615950"/>
            </a:xfrm>
            <a:prstGeom prst="cube">
              <a:avLst>
                <a:gd name="adj" fmla="val 14685"/>
              </a:avLst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cs-CZ">
                <a:latin typeface="Arial" pitchFamily="34" charset="0"/>
              </a:endParaRPr>
            </a:p>
          </p:txBody>
        </p:sp>
        <p:sp>
          <p:nvSpPr>
            <p:cNvPr id="84" name="AutoShape 106"/>
            <p:cNvSpPr>
              <a:spLocks noChangeArrowheads="1"/>
            </p:cNvSpPr>
            <p:nvPr/>
          </p:nvSpPr>
          <p:spPr bwMode="auto">
            <a:xfrm>
              <a:off x="3314700" y="3816350"/>
              <a:ext cx="1985963" cy="615950"/>
            </a:xfrm>
            <a:prstGeom prst="cube">
              <a:avLst>
                <a:gd name="adj" fmla="val 14685"/>
              </a:avLst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cs-CZ">
                <a:latin typeface="Arial" pitchFamily="34" charset="0"/>
              </a:endParaRPr>
            </a:p>
          </p:txBody>
        </p:sp>
        <p:sp>
          <p:nvSpPr>
            <p:cNvPr id="85" name="AutoShape 106"/>
            <p:cNvSpPr>
              <a:spLocks noChangeArrowheads="1"/>
            </p:cNvSpPr>
            <p:nvPr/>
          </p:nvSpPr>
          <p:spPr bwMode="auto">
            <a:xfrm>
              <a:off x="3225800" y="3905250"/>
              <a:ext cx="1985963" cy="615950"/>
            </a:xfrm>
            <a:prstGeom prst="cube">
              <a:avLst>
                <a:gd name="adj" fmla="val 14685"/>
              </a:avLst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cs-CZ">
                <a:latin typeface="Arial" pitchFamily="34" charset="0"/>
              </a:endParaRPr>
            </a:p>
          </p:txBody>
        </p:sp>
        <p:sp>
          <p:nvSpPr>
            <p:cNvPr id="86" name="AutoShape 106"/>
            <p:cNvSpPr>
              <a:spLocks noChangeArrowheads="1"/>
            </p:cNvSpPr>
            <p:nvPr/>
          </p:nvSpPr>
          <p:spPr bwMode="auto">
            <a:xfrm>
              <a:off x="3136900" y="3994150"/>
              <a:ext cx="1985963" cy="615950"/>
            </a:xfrm>
            <a:prstGeom prst="cube">
              <a:avLst>
                <a:gd name="adj" fmla="val 14685"/>
              </a:avLst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cs-CZ">
                <a:latin typeface="Arial" pitchFamily="34" charset="0"/>
              </a:endParaRPr>
            </a:p>
          </p:txBody>
        </p:sp>
        <p:sp>
          <p:nvSpPr>
            <p:cNvPr id="87" name="AutoShape 106"/>
            <p:cNvSpPr>
              <a:spLocks noChangeArrowheads="1"/>
            </p:cNvSpPr>
            <p:nvPr/>
          </p:nvSpPr>
          <p:spPr bwMode="auto">
            <a:xfrm>
              <a:off x="3048000" y="4083050"/>
              <a:ext cx="1985963" cy="615950"/>
            </a:xfrm>
            <a:prstGeom prst="cube">
              <a:avLst>
                <a:gd name="adj" fmla="val 14685"/>
              </a:avLst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cs-CZ">
                <a:latin typeface="Arial" pitchFamily="34" charset="0"/>
              </a:endParaRPr>
            </a:p>
          </p:txBody>
        </p:sp>
        <p:sp>
          <p:nvSpPr>
            <p:cNvPr id="88" name="AutoShape 106"/>
            <p:cNvSpPr>
              <a:spLocks noChangeArrowheads="1"/>
            </p:cNvSpPr>
            <p:nvPr/>
          </p:nvSpPr>
          <p:spPr bwMode="auto">
            <a:xfrm>
              <a:off x="2959100" y="4171950"/>
              <a:ext cx="1985963" cy="615950"/>
            </a:xfrm>
            <a:prstGeom prst="cube">
              <a:avLst>
                <a:gd name="adj" fmla="val 14685"/>
              </a:avLst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cs-CZ">
                <a:latin typeface="Arial" pitchFamily="34" charset="0"/>
              </a:endParaRPr>
            </a:p>
          </p:txBody>
        </p:sp>
        <p:sp>
          <p:nvSpPr>
            <p:cNvPr id="89" name="AutoShape 106"/>
            <p:cNvSpPr>
              <a:spLocks noChangeArrowheads="1"/>
            </p:cNvSpPr>
            <p:nvPr/>
          </p:nvSpPr>
          <p:spPr bwMode="auto">
            <a:xfrm>
              <a:off x="2870200" y="4260850"/>
              <a:ext cx="1985963" cy="615950"/>
            </a:xfrm>
            <a:prstGeom prst="cube">
              <a:avLst>
                <a:gd name="adj" fmla="val 14685"/>
              </a:avLst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cs-CZ">
                <a:latin typeface="Arial" pitchFamily="34" charset="0"/>
              </a:endParaRPr>
            </a:p>
          </p:txBody>
        </p:sp>
        <p:sp>
          <p:nvSpPr>
            <p:cNvPr id="90" name="AutoShape 106"/>
            <p:cNvSpPr>
              <a:spLocks noChangeArrowheads="1"/>
            </p:cNvSpPr>
            <p:nvPr/>
          </p:nvSpPr>
          <p:spPr bwMode="auto">
            <a:xfrm>
              <a:off x="2781300" y="4349750"/>
              <a:ext cx="1985963" cy="615950"/>
            </a:xfrm>
            <a:prstGeom prst="cube">
              <a:avLst>
                <a:gd name="adj" fmla="val 14685"/>
              </a:avLst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cs-CZ">
                <a:latin typeface="Arial" pitchFamily="34" charset="0"/>
              </a:endParaRPr>
            </a:p>
          </p:txBody>
        </p:sp>
        <p:sp>
          <p:nvSpPr>
            <p:cNvPr id="91" name="AutoShape 106"/>
            <p:cNvSpPr>
              <a:spLocks noChangeArrowheads="1"/>
            </p:cNvSpPr>
            <p:nvPr/>
          </p:nvSpPr>
          <p:spPr bwMode="auto">
            <a:xfrm>
              <a:off x="2705100" y="4438650"/>
              <a:ext cx="1985963" cy="615950"/>
            </a:xfrm>
            <a:prstGeom prst="cube">
              <a:avLst>
                <a:gd name="adj" fmla="val 14685"/>
              </a:avLst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cs-CZ">
                <a:latin typeface="Arial" pitchFamily="34" charset="0"/>
              </a:endParaRPr>
            </a:p>
          </p:txBody>
        </p:sp>
        <p:sp>
          <p:nvSpPr>
            <p:cNvPr id="92" name="AutoShape 106"/>
            <p:cNvSpPr>
              <a:spLocks noChangeArrowheads="1"/>
            </p:cNvSpPr>
            <p:nvPr/>
          </p:nvSpPr>
          <p:spPr bwMode="auto">
            <a:xfrm>
              <a:off x="2616200" y="4527550"/>
              <a:ext cx="1985963" cy="615950"/>
            </a:xfrm>
            <a:prstGeom prst="cube">
              <a:avLst>
                <a:gd name="adj" fmla="val 14685"/>
              </a:avLst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cs-CZ">
                <a:latin typeface="Arial" pitchFamily="34" charset="0"/>
              </a:endParaRPr>
            </a:p>
          </p:txBody>
        </p:sp>
        <p:sp>
          <p:nvSpPr>
            <p:cNvPr id="93" name="AutoShape 106"/>
            <p:cNvSpPr>
              <a:spLocks noChangeArrowheads="1"/>
            </p:cNvSpPr>
            <p:nvPr/>
          </p:nvSpPr>
          <p:spPr bwMode="auto">
            <a:xfrm>
              <a:off x="2527300" y="4616450"/>
              <a:ext cx="1985963" cy="615950"/>
            </a:xfrm>
            <a:prstGeom prst="cube">
              <a:avLst>
                <a:gd name="adj" fmla="val 14685"/>
              </a:avLst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cs-CZ">
                <a:latin typeface="Arial" pitchFamily="34" charset="0"/>
              </a:endParaRPr>
            </a:p>
          </p:txBody>
        </p:sp>
        <p:sp>
          <p:nvSpPr>
            <p:cNvPr id="94" name="AutoShape 106"/>
            <p:cNvSpPr>
              <a:spLocks noChangeArrowheads="1"/>
            </p:cNvSpPr>
            <p:nvPr/>
          </p:nvSpPr>
          <p:spPr bwMode="auto">
            <a:xfrm>
              <a:off x="2438400" y="4705350"/>
              <a:ext cx="1985963" cy="615950"/>
            </a:xfrm>
            <a:prstGeom prst="cube">
              <a:avLst>
                <a:gd name="adj" fmla="val 14685"/>
              </a:avLst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cs-CZ">
                <a:latin typeface="Arial" pitchFamily="34" charset="0"/>
              </a:endParaRPr>
            </a:p>
          </p:txBody>
        </p:sp>
        <p:sp>
          <p:nvSpPr>
            <p:cNvPr id="95" name="AutoShape 106"/>
            <p:cNvSpPr>
              <a:spLocks noChangeArrowheads="1"/>
            </p:cNvSpPr>
            <p:nvPr/>
          </p:nvSpPr>
          <p:spPr bwMode="auto">
            <a:xfrm>
              <a:off x="2349500" y="4794250"/>
              <a:ext cx="1985963" cy="615950"/>
            </a:xfrm>
            <a:prstGeom prst="cube">
              <a:avLst>
                <a:gd name="adj" fmla="val 14685"/>
              </a:avLst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cs-CZ">
                <a:latin typeface="Arial" pitchFamily="34" charset="0"/>
              </a:endParaRPr>
            </a:p>
          </p:txBody>
        </p:sp>
        <p:sp>
          <p:nvSpPr>
            <p:cNvPr id="96" name="AutoShape 106"/>
            <p:cNvSpPr>
              <a:spLocks noChangeArrowheads="1"/>
            </p:cNvSpPr>
            <p:nvPr/>
          </p:nvSpPr>
          <p:spPr bwMode="auto">
            <a:xfrm>
              <a:off x="2260600" y="4883150"/>
              <a:ext cx="1985963" cy="615950"/>
            </a:xfrm>
            <a:prstGeom prst="cube">
              <a:avLst>
                <a:gd name="adj" fmla="val 14685"/>
              </a:avLst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cs-CZ">
                <a:latin typeface="Arial" pitchFamily="34" charset="0"/>
              </a:endParaRPr>
            </a:p>
          </p:txBody>
        </p:sp>
        <p:sp>
          <p:nvSpPr>
            <p:cNvPr id="97" name="AutoShape 106"/>
            <p:cNvSpPr>
              <a:spLocks noChangeArrowheads="1"/>
            </p:cNvSpPr>
            <p:nvPr/>
          </p:nvSpPr>
          <p:spPr bwMode="auto">
            <a:xfrm>
              <a:off x="2171700" y="4972050"/>
              <a:ext cx="1985963" cy="615950"/>
            </a:xfrm>
            <a:prstGeom prst="cube">
              <a:avLst>
                <a:gd name="adj" fmla="val 14685"/>
              </a:avLst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cs-CZ">
                <a:latin typeface="Arial" pitchFamily="34" charset="0"/>
              </a:endParaRPr>
            </a:p>
          </p:txBody>
        </p:sp>
        <p:sp>
          <p:nvSpPr>
            <p:cNvPr id="98" name="AutoShape 106"/>
            <p:cNvSpPr>
              <a:spLocks noChangeArrowheads="1"/>
            </p:cNvSpPr>
            <p:nvPr/>
          </p:nvSpPr>
          <p:spPr bwMode="auto">
            <a:xfrm>
              <a:off x="2082800" y="5060950"/>
              <a:ext cx="1985963" cy="615950"/>
            </a:xfrm>
            <a:prstGeom prst="cube">
              <a:avLst>
                <a:gd name="adj" fmla="val 14685"/>
              </a:avLst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cs-CZ">
                <a:latin typeface="Arial" pitchFamily="34" charset="0"/>
              </a:endParaRPr>
            </a:p>
          </p:txBody>
        </p:sp>
        <p:sp>
          <p:nvSpPr>
            <p:cNvPr id="99" name="AutoShape 106"/>
            <p:cNvSpPr>
              <a:spLocks noChangeArrowheads="1"/>
            </p:cNvSpPr>
            <p:nvPr/>
          </p:nvSpPr>
          <p:spPr bwMode="auto">
            <a:xfrm>
              <a:off x="1993900" y="5149850"/>
              <a:ext cx="1985963" cy="615950"/>
            </a:xfrm>
            <a:prstGeom prst="cube">
              <a:avLst>
                <a:gd name="adj" fmla="val 14685"/>
              </a:avLst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cs-CZ">
                <a:latin typeface="Arial" pitchFamily="34" charset="0"/>
              </a:endParaRPr>
            </a:p>
          </p:txBody>
        </p:sp>
        <p:sp>
          <p:nvSpPr>
            <p:cNvPr id="100" name="AutoShape 106"/>
            <p:cNvSpPr>
              <a:spLocks noChangeArrowheads="1"/>
            </p:cNvSpPr>
            <p:nvPr/>
          </p:nvSpPr>
          <p:spPr bwMode="auto">
            <a:xfrm>
              <a:off x="1905000" y="5238750"/>
              <a:ext cx="1985963" cy="615950"/>
            </a:xfrm>
            <a:prstGeom prst="cube">
              <a:avLst>
                <a:gd name="adj" fmla="val 14685"/>
              </a:avLst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cs-CZ">
                <a:latin typeface="Arial" pitchFamily="34" charset="0"/>
              </a:endParaRPr>
            </a:p>
          </p:txBody>
        </p:sp>
      </p:grpSp>
      <p:grpSp>
        <p:nvGrpSpPr>
          <p:cNvPr id="3" name="Skupina 79"/>
          <p:cNvGrpSpPr/>
          <p:nvPr/>
        </p:nvGrpSpPr>
        <p:grpSpPr>
          <a:xfrm>
            <a:off x="346135" y="3645024"/>
            <a:ext cx="3721809" cy="2311471"/>
            <a:chOff x="1905000" y="3549650"/>
            <a:chExt cx="3662363" cy="2305050"/>
          </a:xfrm>
          <a:gradFill flip="none" rotWithShape="1">
            <a:gsLst>
              <a:gs pos="5000">
                <a:srgbClr val="984807">
                  <a:alpha val="50000"/>
                </a:srgbClr>
              </a:gs>
              <a:gs pos="50000">
                <a:srgbClr val="66CCFF">
                  <a:shade val="67500"/>
                  <a:satMod val="115000"/>
                </a:srgbClr>
              </a:gs>
              <a:gs pos="100000">
                <a:srgbClr val="66CCFF">
                  <a:shade val="100000"/>
                  <a:satMod val="115000"/>
                </a:srgbClr>
              </a:gs>
            </a:gsLst>
            <a:lin ang="16200000" scaled="1"/>
            <a:tileRect/>
          </a:gradFill>
        </p:grpSpPr>
        <p:sp>
          <p:nvSpPr>
            <p:cNvPr id="166" name="AutoShape 106"/>
            <p:cNvSpPr>
              <a:spLocks noChangeArrowheads="1"/>
            </p:cNvSpPr>
            <p:nvPr/>
          </p:nvSpPr>
          <p:spPr bwMode="auto">
            <a:xfrm>
              <a:off x="3581400" y="3549650"/>
              <a:ext cx="1985963" cy="615950"/>
            </a:xfrm>
            <a:prstGeom prst="cube">
              <a:avLst>
                <a:gd name="adj" fmla="val 14685"/>
              </a:avLst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cs-CZ">
                <a:latin typeface="Arial" pitchFamily="34" charset="0"/>
              </a:endParaRPr>
            </a:p>
          </p:txBody>
        </p:sp>
        <p:sp>
          <p:nvSpPr>
            <p:cNvPr id="167" name="AutoShape 106"/>
            <p:cNvSpPr>
              <a:spLocks noChangeArrowheads="1"/>
            </p:cNvSpPr>
            <p:nvPr/>
          </p:nvSpPr>
          <p:spPr bwMode="auto">
            <a:xfrm>
              <a:off x="3492500" y="3638550"/>
              <a:ext cx="1985963" cy="615950"/>
            </a:xfrm>
            <a:prstGeom prst="cube">
              <a:avLst>
                <a:gd name="adj" fmla="val 14685"/>
              </a:avLst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cs-CZ">
                <a:latin typeface="Arial" pitchFamily="34" charset="0"/>
              </a:endParaRPr>
            </a:p>
          </p:txBody>
        </p:sp>
        <p:sp>
          <p:nvSpPr>
            <p:cNvPr id="168" name="AutoShape 106"/>
            <p:cNvSpPr>
              <a:spLocks noChangeArrowheads="1"/>
            </p:cNvSpPr>
            <p:nvPr/>
          </p:nvSpPr>
          <p:spPr bwMode="auto">
            <a:xfrm>
              <a:off x="3403600" y="3727450"/>
              <a:ext cx="1985963" cy="615950"/>
            </a:xfrm>
            <a:prstGeom prst="cube">
              <a:avLst>
                <a:gd name="adj" fmla="val 14685"/>
              </a:avLst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cs-CZ">
                <a:latin typeface="Arial" pitchFamily="34" charset="0"/>
              </a:endParaRPr>
            </a:p>
          </p:txBody>
        </p:sp>
        <p:sp>
          <p:nvSpPr>
            <p:cNvPr id="169" name="AutoShape 106"/>
            <p:cNvSpPr>
              <a:spLocks noChangeArrowheads="1"/>
            </p:cNvSpPr>
            <p:nvPr/>
          </p:nvSpPr>
          <p:spPr bwMode="auto">
            <a:xfrm>
              <a:off x="3314700" y="3816350"/>
              <a:ext cx="1985963" cy="615950"/>
            </a:xfrm>
            <a:prstGeom prst="cube">
              <a:avLst>
                <a:gd name="adj" fmla="val 14685"/>
              </a:avLst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cs-CZ">
                <a:latin typeface="Arial" pitchFamily="34" charset="0"/>
              </a:endParaRPr>
            </a:p>
          </p:txBody>
        </p:sp>
        <p:sp>
          <p:nvSpPr>
            <p:cNvPr id="170" name="AutoShape 106"/>
            <p:cNvSpPr>
              <a:spLocks noChangeArrowheads="1"/>
            </p:cNvSpPr>
            <p:nvPr/>
          </p:nvSpPr>
          <p:spPr bwMode="auto">
            <a:xfrm>
              <a:off x="3225800" y="3905250"/>
              <a:ext cx="1985963" cy="615950"/>
            </a:xfrm>
            <a:prstGeom prst="cube">
              <a:avLst>
                <a:gd name="adj" fmla="val 14685"/>
              </a:avLst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cs-CZ">
                <a:latin typeface="Arial" pitchFamily="34" charset="0"/>
              </a:endParaRPr>
            </a:p>
          </p:txBody>
        </p:sp>
        <p:sp>
          <p:nvSpPr>
            <p:cNvPr id="171" name="AutoShape 106"/>
            <p:cNvSpPr>
              <a:spLocks noChangeArrowheads="1"/>
            </p:cNvSpPr>
            <p:nvPr/>
          </p:nvSpPr>
          <p:spPr bwMode="auto">
            <a:xfrm>
              <a:off x="3136900" y="3994150"/>
              <a:ext cx="1985963" cy="615950"/>
            </a:xfrm>
            <a:prstGeom prst="cube">
              <a:avLst>
                <a:gd name="adj" fmla="val 14685"/>
              </a:avLst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cs-CZ">
                <a:latin typeface="Arial" pitchFamily="34" charset="0"/>
              </a:endParaRPr>
            </a:p>
          </p:txBody>
        </p:sp>
        <p:sp>
          <p:nvSpPr>
            <p:cNvPr id="172" name="AutoShape 106"/>
            <p:cNvSpPr>
              <a:spLocks noChangeArrowheads="1"/>
            </p:cNvSpPr>
            <p:nvPr/>
          </p:nvSpPr>
          <p:spPr bwMode="auto">
            <a:xfrm>
              <a:off x="3048000" y="4083050"/>
              <a:ext cx="1985963" cy="615950"/>
            </a:xfrm>
            <a:prstGeom prst="cube">
              <a:avLst>
                <a:gd name="adj" fmla="val 14685"/>
              </a:avLst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cs-CZ">
                <a:latin typeface="Arial" pitchFamily="34" charset="0"/>
              </a:endParaRPr>
            </a:p>
          </p:txBody>
        </p:sp>
        <p:sp>
          <p:nvSpPr>
            <p:cNvPr id="194" name="AutoShape 106"/>
            <p:cNvSpPr>
              <a:spLocks noChangeArrowheads="1"/>
            </p:cNvSpPr>
            <p:nvPr/>
          </p:nvSpPr>
          <p:spPr bwMode="auto">
            <a:xfrm>
              <a:off x="2959100" y="4171950"/>
              <a:ext cx="1985963" cy="615950"/>
            </a:xfrm>
            <a:prstGeom prst="cube">
              <a:avLst>
                <a:gd name="adj" fmla="val 14685"/>
              </a:avLst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cs-CZ">
                <a:latin typeface="Arial" pitchFamily="34" charset="0"/>
              </a:endParaRPr>
            </a:p>
          </p:txBody>
        </p:sp>
        <p:sp>
          <p:nvSpPr>
            <p:cNvPr id="199" name="AutoShape 106"/>
            <p:cNvSpPr>
              <a:spLocks noChangeArrowheads="1"/>
            </p:cNvSpPr>
            <p:nvPr/>
          </p:nvSpPr>
          <p:spPr bwMode="auto">
            <a:xfrm>
              <a:off x="2870200" y="4260850"/>
              <a:ext cx="1985963" cy="615950"/>
            </a:xfrm>
            <a:prstGeom prst="cube">
              <a:avLst>
                <a:gd name="adj" fmla="val 14685"/>
              </a:avLst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cs-CZ">
                <a:latin typeface="Arial" pitchFamily="34" charset="0"/>
              </a:endParaRPr>
            </a:p>
          </p:txBody>
        </p:sp>
        <p:sp>
          <p:nvSpPr>
            <p:cNvPr id="200" name="AutoShape 106"/>
            <p:cNvSpPr>
              <a:spLocks noChangeArrowheads="1"/>
            </p:cNvSpPr>
            <p:nvPr/>
          </p:nvSpPr>
          <p:spPr bwMode="auto">
            <a:xfrm>
              <a:off x="2781300" y="4349750"/>
              <a:ext cx="1985963" cy="615950"/>
            </a:xfrm>
            <a:prstGeom prst="cube">
              <a:avLst>
                <a:gd name="adj" fmla="val 14685"/>
              </a:avLst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cs-CZ">
                <a:latin typeface="Arial" pitchFamily="34" charset="0"/>
              </a:endParaRPr>
            </a:p>
          </p:txBody>
        </p:sp>
        <p:sp>
          <p:nvSpPr>
            <p:cNvPr id="201" name="AutoShape 106"/>
            <p:cNvSpPr>
              <a:spLocks noChangeArrowheads="1"/>
            </p:cNvSpPr>
            <p:nvPr/>
          </p:nvSpPr>
          <p:spPr bwMode="auto">
            <a:xfrm>
              <a:off x="2705100" y="4438650"/>
              <a:ext cx="1985963" cy="615950"/>
            </a:xfrm>
            <a:prstGeom prst="cube">
              <a:avLst>
                <a:gd name="adj" fmla="val 14685"/>
              </a:avLst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cs-CZ">
                <a:latin typeface="Arial" pitchFamily="34" charset="0"/>
              </a:endParaRPr>
            </a:p>
          </p:txBody>
        </p:sp>
        <p:sp>
          <p:nvSpPr>
            <p:cNvPr id="204" name="AutoShape 106"/>
            <p:cNvSpPr>
              <a:spLocks noChangeArrowheads="1"/>
            </p:cNvSpPr>
            <p:nvPr/>
          </p:nvSpPr>
          <p:spPr bwMode="auto">
            <a:xfrm>
              <a:off x="2616200" y="4527550"/>
              <a:ext cx="1985963" cy="615950"/>
            </a:xfrm>
            <a:prstGeom prst="cube">
              <a:avLst>
                <a:gd name="adj" fmla="val 14685"/>
              </a:avLst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cs-CZ">
                <a:latin typeface="Arial" pitchFamily="34" charset="0"/>
              </a:endParaRPr>
            </a:p>
          </p:txBody>
        </p:sp>
        <p:sp>
          <p:nvSpPr>
            <p:cNvPr id="209" name="AutoShape 106"/>
            <p:cNvSpPr>
              <a:spLocks noChangeArrowheads="1"/>
            </p:cNvSpPr>
            <p:nvPr/>
          </p:nvSpPr>
          <p:spPr bwMode="auto">
            <a:xfrm>
              <a:off x="2527300" y="4616450"/>
              <a:ext cx="1985963" cy="615950"/>
            </a:xfrm>
            <a:prstGeom prst="cube">
              <a:avLst>
                <a:gd name="adj" fmla="val 14685"/>
              </a:avLst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cs-CZ">
                <a:latin typeface="Arial" pitchFamily="34" charset="0"/>
              </a:endParaRPr>
            </a:p>
          </p:txBody>
        </p:sp>
        <p:sp>
          <p:nvSpPr>
            <p:cNvPr id="216" name="AutoShape 106"/>
            <p:cNvSpPr>
              <a:spLocks noChangeArrowheads="1"/>
            </p:cNvSpPr>
            <p:nvPr/>
          </p:nvSpPr>
          <p:spPr bwMode="auto">
            <a:xfrm>
              <a:off x="2438400" y="4705350"/>
              <a:ext cx="1985963" cy="615950"/>
            </a:xfrm>
            <a:prstGeom prst="cube">
              <a:avLst>
                <a:gd name="adj" fmla="val 14685"/>
              </a:avLst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cs-CZ">
                <a:latin typeface="Arial" pitchFamily="34" charset="0"/>
              </a:endParaRPr>
            </a:p>
          </p:txBody>
        </p:sp>
        <p:sp>
          <p:nvSpPr>
            <p:cNvPr id="217" name="AutoShape 106"/>
            <p:cNvSpPr>
              <a:spLocks noChangeArrowheads="1"/>
            </p:cNvSpPr>
            <p:nvPr/>
          </p:nvSpPr>
          <p:spPr bwMode="auto">
            <a:xfrm>
              <a:off x="2349500" y="4794250"/>
              <a:ext cx="1985963" cy="615950"/>
            </a:xfrm>
            <a:prstGeom prst="cube">
              <a:avLst>
                <a:gd name="adj" fmla="val 14685"/>
              </a:avLst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cs-CZ">
                <a:latin typeface="Arial" pitchFamily="34" charset="0"/>
              </a:endParaRPr>
            </a:p>
          </p:txBody>
        </p:sp>
        <p:sp>
          <p:nvSpPr>
            <p:cNvPr id="218" name="AutoShape 106"/>
            <p:cNvSpPr>
              <a:spLocks noChangeArrowheads="1"/>
            </p:cNvSpPr>
            <p:nvPr/>
          </p:nvSpPr>
          <p:spPr bwMode="auto">
            <a:xfrm>
              <a:off x="2260600" y="4883150"/>
              <a:ext cx="1985963" cy="615950"/>
            </a:xfrm>
            <a:prstGeom prst="cube">
              <a:avLst>
                <a:gd name="adj" fmla="val 14685"/>
              </a:avLst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cs-CZ">
                <a:latin typeface="Arial" pitchFamily="34" charset="0"/>
              </a:endParaRPr>
            </a:p>
          </p:txBody>
        </p:sp>
        <p:sp>
          <p:nvSpPr>
            <p:cNvPr id="228" name="AutoShape 106"/>
            <p:cNvSpPr>
              <a:spLocks noChangeArrowheads="1"/>
            </p:cNvSpPr>
            <p:nvPr/>
          </p:nvSpPr>
          <p:spPr bwMode="auto">
            <a:xfrm>
              <a:off x="2171700" y="4972050"/>
              <a:ext cx="1985963" cy="615950"/>
            </a:xfrm>
            <a:prstGeom prst="cube">
              <a:avLst>
                <a:gd name="adj" fmla="val 14685"/>
              </a:avLst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cs-CZ">
                <a:latin typeface="Arial" pitchFamily="34" charset="0"/>
              </a:endParaRPr>
            </a:p>
          </p:txBody>
        </p:sp>
        <p:sp>
          <p:nvSpPr>
            <p:cNvPr id="229" name="AutoShape 106"/>
            <p:cNvSpPr>
              <a:spLocks noChangeArrowheads="1"/>
            </p:cNvSpPr>
            <p:nvPr/>
          </p:nvSpPr>
          <p:spPr bwMode="auto">
            <a:xfrm>
              <a:off x="2082800" y="5060950"/>
              <a:ext cx="1985963" cy="615950"/>
            </a:xfrm>
            <a:prstGeom prst="cube">
              <a:avLst>
                <a:gd name="adj" fmla="val 14685"/>
              </a:avLst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cs-CZ">
                <a:latin typeface="Arial" pitchFamily="34" charset="0"/>
              </a:endParaRPr>
            </a:p>
          </p:txBody>
        </p:sp>
        <p:sp>
          <p:nvSpPr>
            <p:cNvPr id="232" name="AutoShape 106"/>
            <p:cNvSpPr>
              <a:spLocks noChangeArrowheads="1"/>
            </p:cNvSpPr>
            <p:nvPr/>
          </p:nvSpPr>
          <p:spPr bwMode="auto">
            <a:xfrm>
              <a:off x="1993900" y="5149850"/>
              <a:ext cx="1985963" cy="615950"/>
            </a:xfrm>
            <a:prstGeom prst="cube">
              <a:avLst>
                <a:gd name="adj" fmla="val 14685"/>
              </a:avLst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cs-CZ">
                <a:latin typeface="Arial" pitchFamily="34" charset="0"/>
              </a:endParaRPr>
            </a:p>
          </p:txBody>
        </p:sp>
        <p:sp>
          <p:nvSpPr>
            <p:cNvPr id="233" name="AutoShape 106"/>
            <p:cNvSpPr>
              <a:spLocks noChangeArrowheads="1"/>
            </p:cNvSpPr>
            <p:nvPr/>
          </p:nvSpPr>
          <p:spPr bwMode="auto">
            <a:xfrm>
              <a:off x="1905000" y="5238750"/>
              <a:ext cx="1985963" cy="615950"/>
            </a:xfrm>
            <a:prstGeom prst="cube">
              <a:avLst>
                <a:gd name="adj" fmla="val 14685"/>
              </a:avLst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cs-CZ">
                <a:latin typeface="Arial" pitchFamily="34" charset="0"/>
              </a:endParaRPr>
            </a:p>
          </p:txBody>
        </p:sp>
      </p:grpSp>
      <p:sp>
        <p:nvSpPr>
          <p:cNvPr id="203" name="AutoShape 104"/>
          <p:cNvSpPr>
            <a:spLocks noChangeArrowheads="1"/>
          </p:cNvSpPr>
          <p:nvPr/>
        </p:nvSpPr>
        <p:spPr bwMode="auto">
          <a:xfrm>
            <a:off x="2627784" y="1556792"/>
            <a:ext cx="3960440" cy="3953225"/>
          </a:xfrm>
          <a:prstGeom prst="cube">
            <a:avLst>
              <a:gd name="adj" fmla="val 96536"/>
            </a:avLst>
          </a:prstGeom>
          <a:solidFill>
            <a:srgbClr val="33CCCC">
              <a:alpha val="49000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2391" tIns="46195" rIns="92391" bIns="46195" anchor="ctr"/>
          <a:lstStyle/>
          <a:p>
            <a:endParaRPr lang="cs-CZ"/>
          </a:p>
        </p:txBody>
      </p:sp>
      <p:sp>
        <p:nvSpPr>
          <p:cNvPr id="202" name="AutoShape 104"/>
          <p:cNvSpPr>
            <a:spLocks noChangeArrowheads="1"/>
          </p:cNvSpPr>
          <p:nvPr/>
        </p:nvSpPr>
        <p:spPr bwMode="auto">
          <a:xfrm>
            <a:off x="2267744" y="1556792"/>
            <a:ext cx="3960440" cy="3953225"/>
          </a:xfrm>
          <a:prstGeom prst="cube">
            <a:avLst>
              <a:gd name="adj" fmla="val 96536"/>
            </a:avLst>
          </a:prstGeom>
          <a:solidFill>
            <a:srgbClr val="33CCCC">
              <a:alpha val="49000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2391" tIns="46195" rIns="92391" bIns="46195" anchor="ctr"/>
          <a:lstStyle/>
          <a:p>
            <a:endParaRPr lang="cs-CZ"/>
          </a:p>
        </p:txBody>
      </p:sp>
      <p:grpSp>
        <p:nvGrpSpPr>
          <p:cNvPr id="4" name="Skupina 172"/>
          <p:cNvGrpSpPr/>
          <p:nvPr/>
        </p:nvGrpSpPr>
        <p:grpSpPr>
          <a:xfrm>
            <a:off x="4427984" y="757489"/>
            <a:ext cx="936104" cy="1080120"/>
            <a:chOff x="1342718" y="1628800"/>
            <a:chExt cx="792088" cy="1080120"/>
          </a:xfrm>
          <a:solidFill>
            <a:srgbClr val="FF9900">
              <a:alpha val="49804"/>
            </a:srgbClr>
          </a:solidFill>
        </p:grpSpPr>
        <p:sp>
          <p:nvSpPr>
            <p:cNvPr id="174" name="Krychle 173"/>
            <p:cNvSpPr/>
            <p:nvPr/>
          </p:nvSpPr>
          <p:spPr>
            <a:xfrm>
              <a:off x="1342718" y="1628800"/>
              <a:ext cx="792088" cy="792088"/>
            </a:xfrm>
            <a:prstGeom prst="cube">
              <a:avLst/>
            </a:prstGeom>
            <a:grp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175" name="Vývojový diagram: sloučení 174"/>
            <p:cNvSpPr/>
            <p:nvPr/>
          </p:nvSpPr>
          <p:spPr>
            <a:xfrm>
              <a:off x="1403648" y="2420888"/>
              <a:ext cx="576064" cy="288032"/>
            </a:xfrm>
            <a:prstGeom prst="flowChartMerge">
              <a:avLst/>
            </a:prstGeom>
            <a:grp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</p:grpSp>
      <p:grpSp>
        <p:nvGrpSpPr>
          <p:cNvPr id="5" name="Skupina 160"/>
          <p:cNvGrpSpPr/>
          <p:nvPr/>
        </p:nvGrpSpPr>
        <p:grpSpPr>
          <a:xfrm>
            <a:off x="5148064" y="757489"/>
            <a:ext cx="936104" cy="1080120"/>
            <a:chOff x="1403648" y="1628800"/>
            <a:chExt cx="792088" cy="1080120"/>
          </a:xfrm>
          <a:solidFill>
            <a:srgbClr val="FF9900">
              <a:alpha val="50196"/>
            </a:srgbClr>
          </a:solidFill>
        </p:grpSpPr>
        <p:sp>
          <p:nvSpPr>
            <p:cNvPr id="162" name="Krychle 161"/>
            <p:cNvSpPr/>
            <p:nvPr/>
          </p:nvSpPr>
          <p:spPr>
            <a:xfrm>
              <a:off x="1403648" y="1628800"/>
              <a:ext cx="792088" cy="792088"/>
            </a:xfrm>
            <a:prstGeom prst="cube">
              <a:avLst/>
            </a:prstGeom>
            <a:grp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163" name="Vývojový diagram: sloučení 162"/>
            <p:cNvSpPr/>
            <p:nvPr/>
          </p:nvSpPr>
          <p:spPr>
            <a:xfrm>
              <a:off x="1403648" y="2420888"/>
              <a:ext cx="576064" cy="288032"/>
            </a:xfrm>
            <a:prstGeom prst="flowChartMerge">
              <a:avLst/>
            </a:prstGeom>
            <a:grp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</p:grpSp>
      <p:grpSp>
        <p:nvGrpSpPr>
          <p:cNvPr id="6" name="Skupina 178"/>
          <p:cNvGrpSpPr/>
          <p:nvPr/>
        </p:nvGrpSpPr>
        <p:grpSpPr>
          <a:xfrm>
            <a:off x="6588224" y="757489"/>
            <a:ext cx="936104" cy="1080120"/>
            <a:chOff x="1342718" y="1628800"/>
            <a:chExt cx="792088" cy="1080120"/>
          </a:xfrm>
          <a:solidFill>
            <a:srgbClr val="FF9900">
              <a:alpha val="50196"/>
            </a:srgbClr>
          </a:solidFill>
        </p:grpSpPr>
        <p:sp>
          <p:nvSpPr>
            <p:cNvPr id="180" name="Krychle 179"/>
            <p:cNvSpPr/>
            <p:nvPr/>
          </p:nvSpPr>
          <p:spPr>
            <a:xfrm>
              <a:off x="1342718" y="1628800"/>
              <a:ext cx="792088" cy="792088"/>
            </a:xfrm>
            <a:prstGeom prst="cube">
              <a:avLst/>
            </a:prstGeom>
            <a:grp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181" name="Vývojový diagram: sloučení 180"/>
            <p:cNvSpPr/>
            <p:nvPr/>
          </p:nvSpPr>
          <p:spPr>
            <a:xfrm>
              <a:off x="1403648" y="2420888"/>
              <a:ext cx="576064" cy="288032"/>
            </a:xfrm>
            <a:prstGeom prst="flowChartMerge">
              <a:avLst/>
            </a:prstGeom>
            <a:grp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</p:grpSp>
      <p:grpSp>
        <p:nvGrpSpPr>
          <p:cNvPr id="7" name="Skupina 181"/>
          <p:cNvGrpSpPr/>
          <p:nvPr/>
        </p:nvGrpSpPr>
        <p:grpSpPr>
          <a:xfrm>
            <a:off x="7308304" y="757489"/>
            <a:ext cx="936104" cy="1080120"/>
            <a:chOff x="1403648" y="1628800"/>
            <a:chExt cx="792088" cy="1080120"/>
          </a:xfrm>
          <a:solidFill>
            <a:srgbClr val="FF9900">
              <a:alpha val="50196"/>
            </a:srgbClr>
          </a:solidFill>
        </p:grpSpPr>
        <p:sp>
          <p:nvSpPr>
            <p:cNvPr id="183" name="Krychle 182"/>
            <p:cNvSpPr/>
            <p:nvPr/>
          </p:nvSpPr>
          <p:spPr>
            <a:xfrm>
              <a:off x="1403648" y="1628800"/>
              <a:ext cx="792088" cy="792088"/>
            </a:xfrm>
            <a:prstGeom prst="cube">
              <a:avLst/>
            </a:prstGeom>
            <a:grp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184" name="Vývojový diagram: sloučení 183"/>
            <p:cNvSpPr/>
            <p:nvPr/>
          </p:nvSpPr>
          <p:spPr>
            <a:xfrm>
              <a:off x="1403648" y="2420888"/>
              <a:ext cx="576064" cy="288032"/>
            </a:xfrm>
            <a:prstGeom prst="flowChartMerge">
              <a:avLst/>
            </a:prstGeom>
            <a:grp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</p:grpSp>
      <p:sp>
        <p:nvSpPr>
          <p:cNvPr id="208" name="AutoShape 107"/>
          <p:cNvSpPr>
            <a:spLocks noChangeArrowheads="1"/>
          </p:cNvSpPr>
          <p:nvPr/>
        </p:nvSpPr>
        <p:spPr bwMode="auto">
          <a:xfrm>
            <a:off x="3059832" y="2413673"/>
            <a:ext cx="1440160" cy="792088"/>
          </a:xfrm>
          <a:prstGeom prst="cube">
            <a:avLst>
              <a:gd name="adj" fmla="val 30945"/>
            </a:avLst>
          </a:prstGeom>
          <a:solidFill>
            <a:srgbClr val="B3A2C7">
              <a:alpha val="50196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2391" tIns="46195" rIns="92391" bIns="46195" anchor="ctr"/>
          <a:lstStyle/>
          <a:p>
            <a:endParaRPr lang="cs-CZ"/>
          </a:p>
        </p:txBody>
      </p:sp>
      <p:sp>
        <p:nvSpPr>
          <p:cNvPr id="207" name="AutoShape 107"/>
          <p:cNvSpPr>
            <a:spLocks noChangeArrowheads="1"/>
          </p:cNvSpPr>
          <p:nvPr/>
        </p:nvSpPr>
        <p:spPr bwMode="auto">
          <a:xfrm>
            <a:off x="6012160" y="2413673"/>
            <a:ext cx="1440160" cy="792088"/>
          </a:xfrm>
          <a:prstGeom prst="cube">
            <a:avLst>
              <a:gd name="adj" fmla="val 30945"/>
            </a:avLst>
          </a:prstGeom>
          <a:solidFill>
            <a:srgbClr val="B3A2C7">
              <a:alpha val="50196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2391" tIns="46195" rIns="92391" bIns="46195" anchor="ctr"/>
          <a:lstStyle/>
          <a:p>
            <a:endParaRPr lang="cs-CZ"/>
          </a:p>
        </p:txBody>
      </p:sp>
      <p:grpSp>
        <p:nvGrpSpPr>
          <p:cNvPr id="8" name="Skupina 175"/>
          <p:cNvGrpSpPr/>
          <p:nvPr/>
        </p:nvGrpSpPr>
        <p:grpSpPr>
          <a:xfrm>
            <a:off x="5868144" y="757489"/>
            <a:ext cx="936104" cy="1080120"/>
            <a:chOff x="1403648" y="1628800"/>
            <a:chExt cx="792088" cy="1080120"/>
          </a:xfrm>
          <a:solidFill>
            <a:srgbClr val="FF9900">
              <a:alpha val="49804"/>
            </a:srgbClr>
          </a:solidFill>
        </p:grpSpPr>
        <p:sp>
          <p:nvSpPr>
            <p:cNvPr id="177" name="Krychle 176"/>
            <p:cNvSpPr/>
            <p:nvPr/>
          </p:nvSpPr>
          <p:spPr>
            <a:xfrm>
              <a:off x="1403648" y="1628800"/>
              <a:ext cx="792088" cy="792088"/>
            </a:xfrm>
            <a:prstGeom prst="cube">
              <a:avLst/>
            </a:prstGeom>
            <a:grp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178" name="Vývojový diagram: sloučení 177"/>
            <p:cNvSpPr/>
            <p:nvPr/>
          </p:nvSpPr>
          <p:spPr>
            <a:xfrm>
              <a:off x="1403648" y="2420888"/>
              <a:ext cx="576064" cy="288032"/>
            </a:xfrm>
            <a:prstGeom prst="flowChartMerge">
              <a:avLst/>
            </a:prstGeom>
            <a:grp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</p:grpSp>
      <p:sp>
        <p:nvSpPr>
          <p:cNvPr id="10" name="AutoShape 92"/>
          <p:cNvSpPr>
            <a:spLocks noChangeArrowheads="1"/>
          </p:cNvSpPr>
          <p:nvPr/>
        </p:nvSpPr>
        <p:spPr bwMode="auto">
          <a:xfrm>
            <a:off x="5004048" y="541465"/>
            <a:ext cx="1368152" cy="965766"/>
          </a:xfrm>
          <a:prstGeom prst="cube">
            <a:avLst>
              <a:gd name="adj" fmla="val 14835"/>
            </a:avLst>
          </a:prstGeom>
          <a:blipFill dpi="0" rotWithShape="1">
            <a:blip r:embed="rId4" cstate="print">
              <a:alphaModFix amt="17000"/>
            </a:blip>
            <a:srcRect/>
            <a:tile tx="0" ty="0" sx="100000" sy="100000" flip="none" algn="tl"/>
          </a:blip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2391" tIns="46195" rIns="92391" bIns="46195" anchor="ctr"/>
          <a:lstStyle/>
          <a:p>
            <a:endParaRPr lang="cs-CZ"/>
          </a:p>
        </p:txBody>
      </p:sp>
      <p:grpSp>
        <p:nvGrpSpPr>
          <p:cNvPr id="9" name="Skupina 113"/>
          <p:cNvGrpSpPr/>
          <p:nvPr/>
        </p:nvGrpSpPr>
        <p:grpSpPr>
          <a:xfrm>
            <a:off x="2051720" y="2701705"/>
            <a:ext cx="2952328" cy="1512168"/>
            <a:chOff x="2267744" y="2492896"/>
            <a:chExt cx="2952328" cy="1512168"/>
          </a:xfrm>
        </p:grpSpPr>
        <p:sp>
          <p:nvSpPr>
            <p:cNvPr id="58" name="AutoShape 107"/>
            <p:cNvSpPr>
              <a:spLocks noChangeArrowheads="1"/>
            </p:cNvSpPr>
            <p:nvPr/>
          </p:nvSpPr>
          <p:spPr bwMode="auto">
            <a:xfrm>
              <a:off x="2915816" y="2780928"/>
              <a:ext cx="1296144" cy="1224136"/>
            </a:xfrm>
            <a:prstGeom prst="cube">
              <a:avLst>
                <a:gd name="adj" fmla="val 56556"/>
              </a:avLst>
            </a:prstGeom>
            <a:blipFill dpi="0" rotWithShape="1">
              <a:blip r:embed="rId5" cstate="print">
                <a:alphaModFix amt="50000"/>
              </a:blip>
              <a:srcRect/>
              <a:tile tx="0" ty="0" sx="100000" sy="100000" flip="none" algn="tl"/>
            </a:blip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2391" tIns="46195" rIns="92391" bIns="46195" anchor="ctr"/>
            <a:lstStyle/>
            <a:p>
              <a:endParaRPr lang="cs-CZ"/>
            </a:p>
          </p:txBody>
        </p:sp>
        <p:grpSp>
          <p:nvGrpSpPr>
            <p:cNvPr id="11" name="Skupina 104"/>
            <p:cNvGrpSpPr/>
            <p:nvPr/>
          </p:nvGrpSpPr>
          <p:grpSpPr>
            <a:xfrm>
              <a:off x="2267744" y="2492896"/>
              <a:ext cx="2952328" cy="1512168"/>
              <a:chOff x="2267744" y="2492896"/>
              <a:chExt cx="2952328" cy="1512168"/>
            </a:xfrm>
          </p:grpSpPr>
          <p:sp>
            <p:nvSpPr>
              <p:cNvPr id="46083" name="AutoShape 104"/>
              <p:cNvSpPr>
                <a:spLocks noChangeArrowheads="1"/>
              </p:cNvSpPr>
              <p:nvPr/>
            </p:nvSpPr>
            <p:spPr bwMode="auto">
              <a:xfrm>
                <a:off x="3203848" y="2492896"/>
                <a:ext cx="2016224" cy="144016"/>
              </a:xfrm>
              <a:prstGeom prst="cube">
                <a:avLst>
                  <a:gd name="adj" fmla="val 25000"/>
                </a:avLst>
              </a:prstGeom>
              <a:solidFill>
                <a:srgbClr val="33CCCC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lIns="92391" tIns="46195" rIns="92391" bIns="46195" anchor="ctr"/>
              <a:lstStyle/>
              <a:p>
                <a:endParaRPr lang="cs-CZ"/>
              </a:p>
            </p:txBody>
          </p:sp>
          <p:sp>
            <p:nvSpPr>
              <p:cNvPr id="80" name="AutoShape 107"/>
              <p:cNvSpPr>
                <a:spLocks noChangeArrowheads="1"/>
              </p:cNvSpPr>
              <p:nvPr/>
            </p:nvSpPr>
            <p:spPr bwMode="auto">
              <a:xfrm>
                <a:off x="2987824" y="2492896"/>
                <a:ext cx="864096" cy="792088"/>
              </a:xfrm>
              <a:prstGeom prst="cube">
                <a:avLst>
                  <a:gd name="adj" fmla="val 30945"/>
                </a:avLst>
              </a:prstGeom>
              <a:blipFill dpi="0" rotWithShape="1">
                <a:blip r:embed="rId6" cstate="print">
                  <a:alphaModFix amt="51000"/>
                </a:blip>
                <a:srcRect/>
                <a:tile tx="0" ty="0" sx="100000" sy="100000" flip="none" algn="tl"/>
              </a:blip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lIns="92391" tIns="46195" rIns="92391" bIns="46195" anchor="ctr"/>
              <a:lstStyle/>
              <a:p>
                <a:endParaRPr lang="cs-CZ"/>
              </a:p>
            </p:txBody>
          </p:sp>
          <p:sp>
            <p:nvSpPr>
              <p:cNvPr id="103" name="AutoShape 107"/>
              <p:cNvSpPr>
                <a:spLocks noChangeArrowheads="1"/>
              </p:cNvSpPr>
              <p:nvPr/>
            </p:nvSpPr>
            <p:spPr bwMode="auto">
              <a:xfrm>
                <a:off x="3635896" y="2492896"/>
                <a:ext cx="864096" cy="792088"/>
              </a:xfrm>
              <a:prstGeom prst="cube">
                <a:avLst>
                  <a:gd name="adj" fmla="val 30945"/>
                </a:avLst>
              </a:prstGeom>
              <a:blipFill dpi="0" rotWithShape="1">
                <a:blip r:embed="rId6" cstate="print">
                  <a:alphaModFix amt="51000"/>
                </a:blip>
                <a:srcRect/>
                <a:tile tx="0" ty="0" sx="100000" sy="100000" flip="none" algn="tl"/>
              </a:blip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lIns="92391" tIns="46195" rIns="92391" bIns="46195" anchor="ctr"/>
              <a:lstStyle/>
              <a:p>
                <a:endParaRPr lang="cs-CZ"/>
              </a:p>
            </p:txBody>
          </p:sp>
          <p:sp>
            <p:nvSpPr>
              <p:cNvPr id="104" name="AutoShape 107"/>
              <p:cNvSpPr>
                <a:spLocks noChangeArrowheads="1"/>
              </p:cNvSpPr>
              <p:nvPr/>
            </p:nvSpPr>
            <p:spPr bwMode="auto">
              <a:xfrm>
                <a:off x="4283968" y="2492896"/>
                <a:ext cx="864096" cy="792088"/>
              </a:xfrm>
              <a:prstGeom prst="cube">
                <a:avLst>
                  <a:gd name="adj" fmla="val 30945"/>
                </a:avLst>
              </a:prstGeom>
              <a:blipFill dpi="0" rotWithShape="1">
                <a:blip r:embed="rId6" cstate="print">
                  <a:alphaModFix amt="51000"/>
                </a:blip>
                <a:srcRect/>
                <a:tile tx="0" ty="0" sx="100000" sy="100000" flip="none" algn="tl"/>
              </a:blip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lIns="92391" tIns="46195" rIns="92391" bIns="46195" anchor="ctr"/>
              <a:lstStyle/>
              <a:p>
                <a:endParaRPr lang="cs-CZ"/>
              </a:p>
            </p:txBody>
          </p:sp>
          <p:sp>
            <p:nvSpPr>
              <p:cNvPr id="53" name="AutoShape 107"/>
              <p:cNvSpPr>
                <a:spLocks noChangeArrowheads="1"/>
              </p:cNvSpPr>
              <p:nvPr/>
            </p:nvSpPr>
            <p:spPr bwMode="auto">
              <a:xfrm>
                <a:off x="2267744" y="2780928"/>
                <a:ext cx="1296144" cy="1224136"/>
              </a:xfrm>
              <a:prstGeom prst="cube">
                <a:avLst>
                  <a:gd name="adj" fmla="val 56556"/>
                </a:avLst>
              </a:prstGeom>
              <a:blipFill dpi="0" rotWithShape="1">
                <a:blip r:embed="rId5" cstate="print">
                  <a:alphaModFix amt="50000"/>
                </a:blip>
                <a:srcRect/>
                <a:tile tx="0" ty="0" sx="100000" sy="100000" flip="none" algn="tl"/>
              </a:blip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lIns="92391" tIns="46195" rIns="92391" bIns="46195" anchor="ctr"/>
              <a:lstStyle/>
              <a:p>
                <a:endParaRPr lang="cs-CZ"/>
              </a:p>
            </p:txBody>
          </p:sp>
          <p:sp>
            <p:nvSpPr>
              <p:cNvPr id="79" name="AutoShape 107"/>
              <p:cNvSpPr>
                <a:spLocks noChangeArrowheads="1"/>
              </p:cNvSpPr>
              <p:nvPr/>
            </p:nvSpPr>
            <p:spPr bwMode="auto">
              <a:xfrm>
                <a:off x="3563888" y="2780928"/>
                <a:ext cx="1296144" cy="1224136"/>
              </a:xfrm>
              <a:prstGeom prst="cube">
                <a:avLst>
                  <a:gd name="adj" fmla="val 56556"/>
                </a:avLst>
              </a:prstGeom>
              <a:blipFill dpi="0" rotWithShape="1">
                <a:blip r:embed="rId5" cstate="print">
                  <a:alphaModFix amt="50000"/>
                </a:blip>
                <a:srcRect/>
                <a:tile tx="0" ty="0" sx="100000" sy="100000" flip="none" algn="tl"/>
              </a:blip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lIns="92391" tIns="46195" rIns="92391" bIns="46195" anchor="ctr"/>
              <a:lstStyle/>
              <a:p>
                <a:endParaRPr lang="cs-CZ"/>
              </a:p>
            </p:txBody>
          </p:sp>
          <p:sp>
            <p:nvSpPr>
              <p:cNvPr id="102" name="AutoShape 104"/>
              <p:cNvSpPr>
                <a:spLocks noChangeArrowheads="1"/>
              </p:cNvSpPr>
              <p:nvPr/>
            </p:nvSpPr>
            <p:spPr bwMode="auto">
              <a:xfrm>
                <a:off x="2267744" y="3429000"/>
                <a:ext cx="2016224" cy="144016"/>
              </a:xfrm>
              <a:prstGeom prst="cube">
                <a:avLst>
                  <a:gd name="adj" fmla="val 25000"/>
                </a:avLst>
              </a:prstGeom>
              <a:solidFill>
                <a:srgbClr val="33CCCC">
                  <a:alpha val="49000"/>
                </a:srgbClr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lIns="92391" tIns="46195" rIns="92391" bIns="46195" anchor="ctr"/>
              <a:lstStyle/>
              <a:p>
                <a:endParaRPr lang="cs-CZ"/>
              </a:p>
            </p:txBody>
          </p:sp>
        </p:grpSp>
      </p:grpSp>
      <p:grpSp>
        <p:nvGrpSpPr>
          <p:cNvPr id="12" name="Skupina 114"/>
          <p:cNvGrpSpPr/>
          <p:nvPr/>
        </p:nvGrpSpPr>
        <p:grpSpPr>
          <a:xfrm>
            <a:off x="4283968" y="2701705"/>
            <a:ext cx="2952328" cy="1512168"/>
            <a:chOff x="2267744" y="2492896"/>
            <a:chExt cx="2952328" cy="1512168"/>
          </a:xfrm>
        </p:grpSpPr>
        <p:sp>
          <p:nvSpPr>
            <p:cNvPr id="116" name="AutoShape 107"/>
            <p:cNvSpPr>
              <a:spLocks noChangeArrowheads="1"/>
            </p:cNvSpPr>
            <p:nvPr/>
          </p:nvSpPr>
          <p:spPr bwMode="auto">
            <a:xfrm>
              <a:off x="2915816" y="2780928"/>
              <a:ext cx="1296144" cy="1224136"/>
            </a:xfrm>
            <a:prstGeom prst="cube">
              <a:avLst>
                <a:gd name="adj" fmla="val 56556"/>
              </a:avLst>
            </a:prstGeom>
            <a:blipFill dpi="0" rotWithShape="1">
              <a:blip r:embed="rId5" cstate="print">
                <a:alphaModFix amt="50000"/>
              </a:blip>
              <a:srcRect/>
              <a:tile tx="0" ty="0" sx="100000" sy="100000" flip="none" algn="tl"/>
            </a:blip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2391" tIns="46195" rIns="92391" bIns="46195" anchor="ctr"/>
            <a:lstStyle/>
            <a:p>
              <a:endParaRPr lang="cs-CZ"/>
            </a:p>
          </p:txBody>
        </p:sp>
        <p:grpSp>
          <p:nvGrpSpPr>
            <p:cNvPr id="13" name="Skupina 104"/>
            <p:cNvGrpSpPr/>
            <p:nvPr/>
          </p:nvGrpSpPr>
          <p:grpSpPr>
            <a:xfrm>
              <a:off x="2267744" y="2492896"/>
              <a:ext cx="2952328" cy="1512168"/>
              <a:chOff x="2267744" y="2492896"/>
              <a:chExt cx="2952328" cy="1512168"/>
            </a:xfrm>
          </p:grpSpPr>
          <p:sp>
            <p:nvSpPr>
              <p:cNvPr id="118" name="AutoShape 104"/>
              <p:cNvSpPr>
                <a:spLocks noChangeArrowheads="1"/>
              </p:cNvSpPr>
              <p:nvPr/>
            </p:nvSpPr>
            <p:spPr bwMode="auto">
              <a:xfrm>
                <a:off x="3203848" y="2492896"/>
                <a:ext cx="2016224" cy="144016"/>
              </a:xfrm>
              <a:prstGeom prst="cube">
                <a:avLst>
                  <a:gd name="adj" fmla="val 25000"/>
                </a:avLst>
              </a:prstGeom>
              <a:solidFill>
                <a:srgbClr val="33CCCC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lIns="92391" tIns="46195" rIns="92391" bIns="46195" anchor="ctr"/>
              <a:lstStyle/>
              <a:p>
                <a:endParaRPr lang="cs-CZ"/>
              </a:p>
            </p:txBody>
          </p:sp>
          <p:sp>
            <p:nvSpPr>
              <p:cNvPr id="119" name="AutoShape 107"/>
              <p:cNvSpPr>
                <a:spLocks noChangeArrowheads="1"/>
              </p:cNvSpPr>
              <p:nvPr/>
            </p:nvSpPr>
            <p:spPr bwMode="auto">
              <a:xfrm>
                <a:off x="2987824" y="2492896"/>
                <a:ext cx="864096" cy="792088"/>
              </a:xfrm>
              <a:prstGeom prst="cube">
                <a:avLst>
                  <a:gd name="adj" fmla="val 30945"/>
                </a:avLst>
              </a:prstGeom>
              <a:blipFill dpi="0" rotWithShape="1">
                <a:blip r:embed="rId6" cstate="print">
                  <a:alphaModFix amt="51000"/>
                </a:blip>
                <a:srcRect/>
                <a:tile tx="0" ty="0" sx="100000" sy="100000" flip="none" algn="tl"/>
              </a:blip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lIns="92391" tIns="46195" rIns="92391" bIns="46195" anchor="ctr"/>
              <a:lstStyle/>
              <a:p>
                <a:endParaRPr lang="cs-CZ"/>
              </a:p>
            </p:txBody>
          </p:sp>
          <p:sp>
            <p:nvSpPr>
              <p:cNvPr id="120" name="AutoShape 107"/>
              <p:cNvSpPr>
                <a:spLocks noChangeArrowheads="1"/>
              </p:cNvSpPr>
              <p:nvPr/>
            </p:nvSpPr>
            <p:spPr bwMode="auto">
              <a:xfrm>
                <a:off x="3635896" y="2492896"/>
                <a:ext cx="864096" cy="792088"/>
              </a:xfrm>
              <a:prstGeom prst="cube">
                <a:avLst>
                  <a:gd name="adj" fmla="val 30945"/>
                </a:avLst>
              </a:prstGeom>
              <a:blipFill dpi="0" rotWithShape="1">
                <a:blip r:embed="rId6" cstate="print">
                  <a:alphaModFix amt="51000"/>
                </a:blip>
                <a:srcRect/>
                <a:tile tx="0" ty="0" sx="100000" sy="100000" flip="none" algn="tl"/>
              </a:blip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lIns="92391" tIns="46195" rIns="92391" bIns="46195" anchor="ctr"/>
              <a:lstStyle/>
              <a:p>
                <a:endParaRPr lang="cs-CZ"/>
              </a:p>
            </p:txBody>
          </p:sp>
          <p:sp>
            <p:nvSpPr>
              <p:cNvPr id="121" name="AutoShape 107"/>
              <p:cNvSpPr>
                <a:spLocks noChangeArrowheads="1"/>
              </p:cNvSpPr>
              <p:nvPr/>
            </p:nvSpPr>
            <p:spPr bwMode="auto">
              <a:xfrm>
                <a:off x="4283968" y="2492896"/>
                <a:ext cx="864096" cy="792088"/>
              </a:xfrm>
              <a:prstGeom prst="cube">
                <a:avLst>
                  <a:gd name="adj" fmla="val 30945"/>
                </a:avLst>
              </a:prstGeom>
              <a:blipFill dpi="0" rotWithShape="1">
                <a:blip r:embed="rId6" cstate="print">
                  <a:alphaModFix amt="51000"/>
                </a:blip>
                <a:srcRect/>
                <a:tile tx="0" ty="0" sx="100000" sy="100000" flip="none" algn="tl"/>
              </a:blip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lIns="92391" tIns="46195" rIns="92391" bIns="46195" anchor="ctr"/>
              <a:lstStyle/>
              <a:p>
                <a:endParaRPr lang="cs-CZ"/>
              </a:p>
            </p:txBody>
          </p:sp>
          <p:sp>
            <p:nvSpPr>
              <p:cNvPr id="122" name="AutoShape 107"/>
              <p:cNvSpPr>
                <a:spLocks noChangeArrowheads="1"/>
              </p:cNvSpPr>
              <p:nvPr/>
            </p:nvSpPr>
            <p:spPr bwMode="auto">
              <a:xfrm>
                <a:off x="2267744" y="2780928"/>
                <a:ext cx="1296144" cy="1224136"/>
              </a:xfrm>
              <a:prstGeom prst="cube">
                <a:avLst>
                  <a:gd name="adj" fmla="val 56556"/>
                </a:avLst>
              </a:prstGeom>
              <a:blipFill dpi="0" rotWithShape="1">
                <a:blip r:embed="rId5" cstate="print">
                  <a:alphaModFix amt="50000"/>
                </a:blip>
                <a:srcRect/>
                <a:tile tx="0" ty="0" sx="100000" sy="100000" flip="none" algn="tl"/>
              </a:blip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lIns="92391" tIns="46195" rIns="92391" bIns="46195" anchor="ctr"/>
              <a:lstStyle/>
              <a:p>
                <a:endParaRPr lang="cs-CZ"/>
              </a:p>
            </p:txBody>
          </p:sp>
          <p:sp>
            <p:nvSpPr>
              <p:cNvPr id="123" name="AutoShape 107"/>
              <p:cNvSpPr>
                <a:spLocks noChangeArrowheads="1"/>
              </p:cNvSpPr>
              <p:nvPr/>
            </p:nvSpPr>
            <p:spPr bwMode="auto">
              <a:xfrm>
                <a:off x="3563888" y="2780928"/>
                <a:ext cx="1296144" cy="1224136"/>
              </a:xfrm>
              <a:prstGeom prst="cube">
                <a:avLst>
                  <a:gd name="adj" fmla="val 56556"/>
                </a:avLst>
              </a:prstGeom>
              <a:blipFill dpi="0" rotWithShape="1">
                <a:blip r:embed="rId5" cstate="print">
                  <a:alphaModFix amt="50000"/>
                </a:blip>
                <a:srcRect/>
                <a:tile tx="0" ty="0" sx="100000" sy="100000" flip="none" algn="tl"/>
              </a:blip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lIns="92391" tIns="46195" rIns="92391" bIns="46195" anchor="ctr"/>
              <a:lstStyle/>
              <a:p>
                <a:endParaRPr lang="cs-CZ"/>
              </a:p>
            </p:txBody>
          </p:sp>
          <p:sp>
            <p:nvSpPr>
              <p:cNvPr id="124" name="AutoShape 104"/>
              <p:cNvSpPr>
                <a:spLocks noChangeArrowheads="1"/>
              </p:cNvSpPr>
              <p:nvPr/>
            </p:nvSpPr>
            <p:spPr bwMode="auto">
              <a:xfrm>
                <a:off x="2267744" y="3429000"/>
                <a:ext cx="2016224" cy="144016"/>
              </a:xfrm>
              <a:prstGeom prst="cube">
                <a:avLst>
                  <a:gd name="adj" fmla="val 25000"/>
                </a:avLst>
              </a:prstGeom>
              <a:solidFill>
                <a:srgbClr val="33CCCC">
                  <a:alpha val="49000"/>
                </a:srgbClr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lIns="92391" tIns="46195" rIns="92391" bIns="46195" anchor="ctr"/>
              <a:lstStyle/>
              <a:p>
                <a:endParaRPr lang="cs-CZ"/>
              </a:p>
            </p:txBody>
          </p:sp>
        </p:grpSp>
      </p:grpSp>
      <p:grpSp>
        <p:nvGrpSpPr>
          <p:cNvPr id="14" name="Skupina 124"/>
          <p:cNvGrpSpPr/>
          <p:nvPr/>
        </p:nvGrpSpPr>
        <p:grpSpPr>
          <a:xfrm>
            <a:off x="5580112" y="1477569"/>
            <a:ext cx="2952328" cy="1512168"/>
            <a:chOff x="2267744" y="2492896"/>
            <a:chExt cx="2952328" cy="1512168"/>
          </a:xfrm>
        </p:grpSpPr>
        <p:sp>
          <p:nvSpPr>
            <p:cNvPr id="126" name="AutoShape 107"/>
            <p:cNvSpPr>
              <a:spLocks noChangeArrowheads="1"/>
            </p:cNvSpPr>
            <p:nvPr/>
          </p:nvSpPr>
          <p:spPr bwMode="auto">
            <a:xfrm>
              <a:off x="2915816" y="2780928"/>
              <a:ext cx="1296144" cy="1224136"/>
            </a:xfrm>
            <a:prstGeom prst="cube">
              <a:avLst>
                <a:gd name="adj" fmla="val 56556"/>
              </a:avLst>
            </a:prstGeom>
            <a:blipFill dpi="0" rotWithShape="1">
              <a:blip r:embed="rId5" cstate="print">
                <a:alphaModFix amt="50000"/>
              </a:blip>
              <a:srcRect/>
              <a:tile tx="0" ty="0" sx="100000" sy="100000" flip="none" algn="tl"/>
            </a:blip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2391" tIns="46195" rIns="92391" bIns="46195" anchor="ctr"/>
            <a:lstStyle/>
            <a:p>
              <a:endParaRPr lang="cs-CZ"/>
            </a:p>
          </p:txBody>
        </p:sp>
        <p:grpSp>
          <p:nvGrpSpPr>
            <p:cNvPr id="15" name="Skupina 104"/>
            <p:cNvGrpSpPr/>
            <p:nvPr/>
          </p:nvGrpSpPr>
          <p:grpSpPr>
            <a:xfrm>
              <a:off x="2267744" y="2492896"/>
              <a:ext cx="2952328" cy="1512168"/>
              <a:chOff x="2267744" y="2492896"/>
              <a:chExt cx="2952328" cy="1512168"/>
            </a:xfrm>
          </p:grpSpPr>
          <p:sp>
            <p:nvSpPr>
              <p:cNvPr id="128" name="AutoShape 104"/>
              <p:cNvSpPr>
                <a:spLocks noChangeArrowheads="1"/>
              </p:cNvSpPr>
              <p:nvPr/>
            </p:nvSpPr>
            <p:spPr bwMode="auto">
              <a:xfrm>
                <a:off x="3203848" y="2492896"/>
                <a:ext cx="2016224" cy="144016"/>
              </a:xfrm>
              <a:prstGeom prst="cube">
                <a:avLst>
                  <a:gd name="adj" fmla="val 25000"/>
                </a:avLst>
              </a:prstGeom>
              <a:solidFill>
                <a:srgbClr val="33CCCC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lIns="92391" tIns="46195" rIns="92391" bIns="46195" anchor="ctr"/>
              <a:lstStyle/>
              <a:p>
                <a:endParaRPr lang="cs-CZ"/>
              </a:p>
            </p:txBody>
          </p:sp>
          <p:sp>
            <p:nvSpPr>
              <p:cNvPr id="129" name="AutoShape 107"/>
              <p:cNvSpPr>
                <a:spLocks noChangeArrowheads="1"/>
              </p:cNvSpPr>
              <p:nvPr/>
            </p:nvSpPr>
            <p:spPr bwMode="auto">
              <a:xfrm>
                <a:off x="2987824" y="2492896"/>
                <a:ext cx="864096" cy="792088"/>
              </a:xfrm>
              <a:prstGeom prst="cube">
                <a:avLst>
                  <a:gd name="adj" fmla="val 30945"/>
                </a:avLst>
              </a:prstGeom>
              <a:blipFill dpi="0" rotWithShape="1">
                <a:blip r:embed="rId6" cstate="print">
                  <a:alphaModFix amt="51000"/>
                </a:blip>
                <a:srcRect/>
                <a:tile tx="0" ty="0" sx="100000" sy="100000" flip="none" algn="tl"/>
              </a:blip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lIns="92391" tIns="46195" rIns="92391" bIns="46195" anchor="ctr"/>
              <a:lstStyle/>
              <a:p>
                <a:endParaRPr lang="cs-CZ"/>
              </a:p>
            </p:txBody>
          </p:sp>
          <p:sp>
            <p:nvSpPr>
              <p:cNvPr id="130" name="AutoShape 107"/>
              <p:cNvSpPr>
                <a:spLocks noChangeArrowheads="1"/>
              </p:cNvSpPr>
              <p:nvPr/>
            </p:nvSpPr>
            <p:spPr bwMode="auto">
              <a:xfrm>
                <a:off x="3635896" y="2492896"/>
                <a:ext cx="864096" cy="792088"/>
              </a:xfrm>
              <a:prstGeom prst="cube">
                <a:avLst>
                  <a:gd name="adj" fmla="val 30945"/>
                </a:avLst>
              </a:prstGeom>
              <a:blipFill dpi="0" rotWithShape="1">
                <a:blip r:embed="rId6" cstate="print">
                  <a:alphaModFix amt="51000"/>
                </a:blip>
                <a:srcRect/>
                <a:tile tx="0" ty="0" sx="100000" sy="100000" flip="none" algn="tl"/>
              </a:blip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lIns="92391" tIns="46195" rIns="92391" bIns="46195" anchor="ctr"/>
              <a:lstStyle/>
              <a:p>
                <a:endParaRPr lang="cs-CZ"/>
              </a:p>
            </p:txBody>
          </p:sp>
          <p:sp>
            <p:nvSpPr>
              <p:cNvPr id="131" name="AutoShape 107"/>
              <p:cNvSpPr>
                <a:spLocks noChangeArrowheads="1"/>
              </p:cNvSpPr>
              <p:nvPr/>
            </p:nvSpPr>
            <p:spPr bwMode="auto">
              <a:xfrm>
                <a:off x="4283968" y="2492896"/>
                <a:ext cx="864096" cy="792088"/>
              </a:xfrm>
              <a:prstGeom prst="cube">
                <a:avLst>
                  <a:gd name="adj" fmla="val 30945"/>
                </a:avLst>
              </a:prstGeom>
              <a:blipFill dpi="0" rotWithShape="1">
                <a:blip r:embed="rId6" cstate="print">
                  <a:alphaModFix amt="51000"/>
                </a:blip>
                <a:srcRect/>
                <a:tile tx="0" ty="0" sx="100000" sy="100000" flip="none" algn="tl"/>
              </a:blip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lIns="92391" tIns="46195" rIns="92391" bIns="46195" anchor="ctr"/>
              <a:lstStyle/>
              <a:p>
                <a:endParaRPr lang="cs-CZ"/>
              </a:p>
            </p:txBody>
          </p:sp>
          <p:sp>
            <p:nvSpPr>
              <p:cNvPr id="132" name="AutoShape 107"/>
              <p:cNvSpPr>
                <a:spLocks noChangeArrowheads="1"/>
              </p:cNvSpPr>
              <p:nvPr/>
            </p:nvSpPr>
            <p:spPr bwMode="auto">
              <a:xfrm>
                <a:off x="2267744" y="2780928"/>
                <a:ext cx="1296144" cy="1224136"/>
              </a:xfrm>
              <a:prstGeom prst="cube">
                <a:avLst>
                  <a:gd name="adj" fmla="val 56556"/>
                </a:avLst>
              </a:prstGeom>
              <a:blipFill dpi="0" rotWithShape="1">
                <a:blip r:embed="rId5" cstate="print">
                  <a:alphaModFix amt="50000"/>
                </a:blip>
                <a:srcRect/>
                <a:tile tx="0" ty="0" sx="100000" sy="100000" flip="none" algn="tl"/>
              </a:blip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lIns="92391" tIns="46195" rIns="92391" bIns="46195" anchor="ctr"/>
              <a:lstStyle/>
              <a:p>
                <a:endParaRPr lang="cs-CZ"/>
              </a:p>
            </p:txBody>
          </p:sp>
          <p:sp>
            <p:nvSpPr>
              <p:cNvPr id="133" name="AutoShape 107"/>
              <p:cNvSpPr>
                <a:spLocks noChangeArrowheads="1"/>
              </p:cNvSpPr>
              <p:nvPr/>
            </p:nvSpPr>
            <p:spPr bwMode="auto">
              <a:xfrm>
                <a:off x="3563888" y="2780928"/>
                <a:ext cx="1296144" cy="1224136"/>
              </a:xfrm>
              <a:prstGeom prst="cube">
                <a:avLst>
                  <a:gd name="adj" fmla="val 56556"/>
                </a:avLst>
              </a:prstGeom>
              <a:blipFill dpi="0" rotWithShape="1">
                <a:blip r:embed="rId5" cstate="print">
                  <a:alphaModFix amt="50000"/>
                </a:blip>
                <a:srcRect/>
                <a:tile tx="0" ty="0" sx="100000" sy="100000" flip="none" algn="tl"/>
              </a:blip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lIns="92391" tIns="46195" rIns="92391" bIns="46195" anchor="ctr"/>
              <a:lstStyle/>
              <a:p>
                <a:endParaRPr lang="cs-CZ"/>
              </a:p>
            </p:txBody>
          </p:sp>
          <p:sp>
            <p:nvSpPr>
              <p:cNvPr id="134" name="AutoShape 104"/>
              <p:cNvSpPr>
                <a:spLocks noChangeArrowheads="1"/>
              </p:cNvSpPr>
              <p:nvPr/>
            </p:nvSpPr>
            <p:spPr bwMode="auto">
              <a:xfrm>
                <a:off x="2267744" y="3429000"/>
                <a:ext cx="2016224" cy="144016"/>
              </a:xfrm>
              <a:prstGeom prst="cube">
                <a:avLst>
                  <a:gd name="adj" fmla="val 25000"/>
                </a:avLst>
              </a:prstGeom>
              <a:solidFill>
                <a:srgbClr val="33CCCC">
                  <a:alpha val="49000"/>
                </a:srgbClr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lIns="92391" tIns="46195" rIns="92391" bIns="46195" anchor="ctr"/>
              <a:lstStyle/>
              <a:p>
                <a:endParaRPr lang="cs-CZ"/>
              </a:p>
            </p:txBody>
          </p:sp>
        </p:grpSp>
      </p:grpSp>
      <p:grpSp>
        <p:nvGrpSpPr>
          <p:cNvPr id="16" name="Skupina 134"/>
          <p:cNvGrpSpPr/>
          <p:nvPr/>
        </p:nvGrpSpPr>
        <p:grpSpPr>
          <a:xfrm>
            <a:off x="3275856" y="1477569"/>
            <a:ext cx="2952328" cy="1512168"/>
            <a:chOff x="2267744" y="2492896"/>
            <a:chExt cx="2952328" cy="1512168"/>
          </a:xfrm>
        </p:grpSpPr>
        <p:sp>
          <p:nvSpPr>
            <p:cNvPr id="136" name="AutoShape 107"/>
            <p:cNvSpPr>
              <a:spLocks noChangeArrowheads="1"/>
            </p:cNvSpPr>
            <p:nvPr/>
          </p:nvSpPr>
          <p:spPr bwMode="auto">
            <a:xfrm>
              <a:off x="2915816" y="2780928"/>
              <a:ext cx="1296144" cy="1224136"/>
            </a:xfrm>
            <a:prstGeom prst="cube">
              <a:avLst>
                <a:gd name="adj" fmla="val 56556"/>
              </a:avLst>
            </a:prstGeom>
            <a:blipFill dpi="0" rotWithShape="1">
              <a:blip r:embed="rId5" cstate="print">
                <a:alphaModFix amt="50000"/>
              </a:blip>
              <a:srcRect/>
              <a:tile tx="0" ty="0" sx="100000" sy="100000" flip="none" algn="tl"/>
            </a:blip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2391" tIns="46195" rIns="92391" bIns="46195" anchor="ctr"/>
            <a:lstStyle/>
            <a:p>
              <a:endParaRPr lang="cs-CZ"/>
            </a:p>
          </p:txBody>
        </p:sp>
        <p:grpSp>
          <p:nvGrpSpPr>
            <p:cNvPr id="17" name="Skupina 104"/>
            <p:cNvGrpSpPr/>
            <p:nvPr/>
          </p:nvGrpSpPr>
          <p:grpSpPr>
            <a:xfrm>
              <a:off x="2267744" y="2492896"/>
              <a:ext cx="2952328" cy="1512168"/>
              <a:chOff x="2267744" y="2492896"/>
              <a:chExt cx="2952328" cy="1512168"/>
            </a:xfrm>
          </p:grpSpPr>
          <p:sp>
            <p:nvSpPr>
              <p:cNvPr id="138" name="AutoShape 104"/>
              <p:cNvSpPr>
                <a:spLocks noChangeArrowheads="1"/>
              </p:cNvSpPr>
              <p:nvPr/>
            </p:nvSpPr>
            <p:spPr bwMode="auto">
              <a:xfrm>
                <a:off x="3203848" y="2492896"/>
                <a:ext cx="2016224" cy="144016"/>
              </a:xfrm>
              <a:prstGeom prst="cube">
                <a:avLst>
                  <a:gd name="adj" fmla="val 25000"/>
                </a:avLst>
              </a:prstGeom>
              <a:solidFill>
                <a:srgbClr val="33CCCC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lIns="92391" tIns="46195" rIns="92391" bIns="46195" anchor="ctr"/>
              <a:lstStyle/>
              <a:p>
                <a:endParaRPr lang="cs-CZ"/>
              </a:p>
            </p:txBody>
          </p:sp>
          <p:sp>
            <p:nvSpPr>
              <p:cNvPr id="139" name="AutoShape 107"/>
              <p:cNvSpPr>
                <a:spLocks noChangeArrowheads="1"/>
              </p:cNvSpPr>
              <p:nvPr/>
            </p:nvSpPr>
            <p:spPr bwMode="auto">
              <a:xfrm>
                <a:off x="2987824" y="2492896"/>
                <a:ext cx="864096" cy="792088"/>
              </a:xfrm>
              <a:prstGeom prst="cube">
                <a:avLst>
                  <a:gd name="adj" fmla="val 30945"/>
                </a:avLst>
              </a:prstGeom>
              <a:blipFill dpi="0" rotWithShape="1">
                <a:blip r:embed="rId6" cstate="print">
                  <a:alphaModFix amt="51000"/>
                </a:blip>
                <a:srcRect/>
                <a:tile tx="0" ty="0" sx="100000" sy="100000" flip="none" algn="tl"/>
              </a:blip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lIns="92391" tIns="46195" rIns="92391" bIns="46195" anchor="ctr"/>
              <a:lstStyle/>
              <a:p>
                <a:endParaRPr lang="cs-CZ"/>
              </a:p>
            </p:txBody>
          </p:sp>
          <p:sp>
            <p:nvSpPr>
              <p:cNvPr id="140" name="AutoShape 107"/>
              <p:cNvSpPr>
                <a:spLocks noChangeArrowheads="1"/>
              </p:cNvSpPr>
              <p:nvPr/>
            </p:nvSpPr>
            <p:spPr bwMode="auto">
              <a:xfrm>
                <a:off x="3635896" y="2492896"/>
                <a:ext cx="864096" cy="792088"/>
              </a:xfrm>
              <a:prstGeom prst="cube">
                <a:avLst>
                  <a:gd name="adj" fmla="val 30945"/>
                </a:avLst>
              </a:prstGeom>
              <a:blipFill dpi="0" rotWithShape="1">
                <a:blip r:embed="rId6" cstate="print">
                  <a:alphaModFix amt="51000"/>
                </a:blip>
                <a:srcRect/>
                <a:tile tx="0" ty="0" sx="100000" sy="100000" flip="none" algn="tl"/>
              </a:blip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lIns="92391" tIns="46195" rIns="92391" bIns="46195" anchor="ctr"/>
              <a:lstStyle/>
              <a:p>
                <a:endParaRPr lang="cs-CZ"/>
              </a:p>
            </p:txBody>
          </p:sp>
          <p:sp>
            <p:nvSpPr>
              <p:cNvPr id="141" name="AutoShape 107"/>
              <p:cNvSpPr>
                <a:spLocks noChangeArrowheads="1"/>
              </p:cNvSpPr>
              <p:nvPr/>
            </p:nvSpPr>
            <p:spPr bwMode="auto">
              <a:xfrm>
                <a:off x="4283968" y="2492896"/>
                <a:ext cx="864096" cy="792088"/>
              </a:xfrm>
              <a:prstGeom prst="cube">
                <a:avLst>
                  <a:gd name="adj" fmla="val 30945"/>
                </a:avLst>
              </a:prstGeom>
              <a:blipFill dpi="0" rotWithShape="1">
                <a:blip r:embed="rId6" cstate="print">
                  <a:alphaModFix amt="51000"/>
                </a:blip>
                <a:srcRect/>
                <a:tile tx="0" ty="0" sx="100000" sy="100000" flip="none" algn="tl"/>
              </a:blip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lIns="92391" tIns="46195" rIns="92391" bIns="46195" anchor="ctr"/>
              <a:lstStyle/>
              <a:p>
                <a:endParaRPr lang="cs-CZ"/>
              </a:p>
            </p:txBody>
          </p:sp>
          <p:sp>
            <p:nvSpPr>
              <p:cNvPr id="142" name="AutoShape 107"/>
              <p:cNvSpPr>
                <a:spLocks noChangeArrowheads="1"/>
              </p:cNvSpPr>
              <p:nvPr/>
            </p:nvSpPr>
            <p:spPr bwMode="auto">
              <a:xfrm>
                <a:off x="2267744" y="2780928"/>
                <a:ext cx="1296144" cy="1224136"/>
              </a:xfrm>
              <a:prstGeom prst="cube">
                <a:avLst>
                  <a:gd name="adj" fmla="val 56556"/>
                </a:avLst>
              </a:prstGeom>
              <a:blipFill dpi="0" rotWithShape="1">
                <a:blip r:embed="rId5" cstate="print">
                  <a:alphaModFix amt="50000"/>
                </a:blip>
                <a:srcRect/>
                <a:tile tx="0" ty="0" sx="100000" sy="100000" flip="none" algn="tl"/>
              </a:blip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lIns="92391" tIns="46195" rIns="92391" bIns="46195" anchor="ctr"/>
              <a:lstStyle/>
              <a:p>
                <a:endParaRPr lang="cs-CZ"/>
              </a:p>
            </p:txBody>
          </p:sp>
          <p:sp>
            <p:nvSpPr>
              <p:cNvPr id="143" name="AutoShape 107"/>
              <p:cNvSpPr>
                <a:spLocks noChangeArrowheads="1"/>
              </p:cNvSpPr>
              <p:nvPr/>
            </p:nvSpPr>
            <p:spPr bwMode="auto">
              <a:xfrm>
                <a:off x="3563888" y="2780928"/>
                <a:ext cx="1296144" cy="1224136"/>
              </a:xfrm>
              <a:prstGeom prst="cube">
                <a:avLst>
                  <a:gd name="adj" fmla="val 56556"/>
                </a:avLst>
              </a:prstGeom>
              <a:blipFill dpi="0" rotWithShape="1">
                <a:blip r:embed="rId5" cstate="print">
                  <a:alphaModFix amt="50000"/>
                </a:blip>
                <a:srcRect/>
                <a:tile tx="0" ty="0" sx="100000" sy="100000" flip="none" algn="tl"/>
              </a:blip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lIns="92391" tIns="46195" rIns="92391" bIns="46195" anchor="ctr"/>
              <a:lstStyle/>
              <a:p>
                <a:endParaRPr lang="cs-CZ"/>
              </a:p>
            </p:txBody>
          </p:sp>
          <p:sp>
            <p:nvSpPr>
              <p:cNvPr id="144" name="AutoShape 104"/>
              <p:cNvSpPr>
                <a:spLocks noChangeArrowheads="1"/>
              </p:cNvSpPr>
              <p:nvPr/>
            </p:nvSpPr>
            <p:spPr bwMode="auto">
              <a:xfrm>
                <a:off x="2267744" y="3429000"/>
                <a:ext cx="2016224" cy="144016"/>
              </a:xfrm>
              <a:prstGeom prst="cube">
                <a:avLst>
                  <a:gd name="adj" fmla="val 25000"/>
                </a:avLst>
              </a:prstGeom>
              <a:solidFill>
                <a:srgbClr val="33CCCC">
                  <a:alpha val="49000"/>
                </a:srgbClr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lIns="92391" tIns="46195" rIns="92391" bIns="46195" anchor="ctr"/>
              <a:lstStyle/>
              <a:p>
                <a:endParaRPr lang="cs-CZ"/>
              </a:p>
            </p:txBody>
          </p:sp>
        </p:grpSp>
      </p:grpSp>
      <p:sp>
        <p:nvSpPr>
          <p:cNvPr id="188" name="AutoShape 107"/>
          <p:cNvSpPr>
            <a:spLocks noChangeArrowheads="1"/>
          </p:cNvSpPr>
          <p:nvPr/>
        </p:nvSpPr>
        <p:spPr bwMode="auto">
          <a:xfrm>
            <a:off x="7524328" y="620688"/>
            <a:ext cx="216024" cy="792088"/>
          </a:xfrm>
          <a:prstGeom prst="cube">
            <a:avLst>
              <a:gd name="adj" fmla="val 30945"/>
            </a:avLst>
          </a:prstGeom>
          <a:blipFill dpi="0" rotWithShape="1">
            <a:blip r:embed="rId7" cstate="print">
              <a:alphaModFix amt="51000"/>
            </a:blip>
            <a:srcRect/>
            <a:tile tx="0" ty="0" sx="100000" sy="100000" flip="none" algn="tl"/>
          </a:blip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2391" tIns="46195" rIns="92391" bIns="46195" anchor="ctr"/>
          <a:lstStyle/>
          <a:p>
            <a:endParaRPr lang="cs-CZ"/>
          </a:p>
        </p:txBody>
      </p:sp>
      <p:sp>
        <p:nvSpPr>
          <p:cNvPr id="189" name="AutoShape 107"/>
          <p:cNvSpPr>
            <a:spLocks noChangeArrowheads="1"/>
          </p:cNvSpPr>
          <p:nvPr/>
        </p:nvSpPr>
        <p:spPr bwMode="auto">
          <a:xfrm>
            <a:off x="7596336" y="548680"/>
            <a:ext cx="216024" cy="792088"/>
          </a:xfrm>
          <a:prstGeom prst="cube">
            <a:avLst>
              <a:gd name="adj" fmla="val 30945"/>
            </a:avLst>
          </a:prstGeom>
          <a:blipFill dpi="0" rotWithShape="1">
            <a:blip r:embed="rId7" cstate="print">
              <a:alphaModFix amt="51000"/>
            </a:blip>
            <a:srcRect/>
            <a:tile tx="0" ty="0" sx="100000" sy="100000" flip="none" algn="tl"/>
          </a:blip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2391" tIns="46195" rIns="92391" bIns="46195" anchor="ctr"/>
          <a:lstStyle/>
          <a:p>
            <a:endParaRPr lang="cs-CZ"/>
          </a:p>
        </p:txBody>
      </p:sp>
      <p:sp>
        <p:nvSpPr>
          <p:cNvPr id="190" name="AutoShape 107"/>
          <p:cNvSpPr>
            <a:spLocks noChangeArrowheads="1"/>
          </p:cNvSpPr>
          <p:nvPr/>
        </p:nvSpPr>
        <p:spPr bwMode="auto">
          <a:xfrm>
            <a:off x="7668344" y="476672"/>
            <a:ext cx="216024" cy="792088"/>
          </a:xfrm>
          <a:prstGeom prst="cube">
            <a:avLst>
              <a:gd name="adj" fmla="val 30945"/>
            </a:avLst>
          </a:prstGeom>
          <a:blipFill dpi="0" rotWithShape="1">
            <a:blip r:embed="rId7" cstate="print">
              <a:alphaModFix amt="51000"/>
            </a:blip>
            <a:srcRect/>
            <a:tile tx="0" ty="0" sx="100000" sy="100000" flip="none" algn="tl"/>
          </a:blip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2391" tIns="46195" rIns="92391" bIns="46195" anchor="ctr"/>
          <a:lstStyle/>
          <a:p>
            <a:endParaRPr lang="cs-CZ"/>
          </a:p>
        </p:txBody>
      </p:sp>
      <p:sp>
        <p:nvSpPr>
          <p:cNvPr id="191" name="AutoShape 107"/>
          <p:cNvSpPr>
            <a:spLocks noChangeArrowheads="1"/>
          </p:cNvSpPr>
          <p:nvPr/>
        </p:nvSpPr>
        <p:spPr bwMode="auto">
          <a:xfrm>
            <a:off x="7740352" y="404664"/>
            <a:ext cx="216024" cy="792088"/>
          </a:xfrm>
          <a:prstGeom prst="cube">
            <a:avLst>
              <a:gd name="adj" fmla="val 30945"/>
            </a:avLst>
          </a:prstGeom>
          <a:blipFill dpi="0" rotWithShape="1">
            <a:blip r:embed="rId7" cstate="print">
              <a:alphaModFix amt="51000"/>
            </a:blip>
            <a:srcRect/>
            <a:tile tx="0" ty="0" sx="100000" sy="100000" flip="none" algn="tl"/>
          </a:blip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2391" tIns="46195" rIns="92391" bIns="46195" anchor="ctr"/>
          <a:lstStyle/>
          <a:p>
            <a:endParaRPr lang="cs-CZ"/>
          </a:p>
        </p:txBody>
      </p:sp>
      <p:sp>
        <p:nvSpPr>
          <p:cNvPr id="192" name="AutoShape 107"/>
          <p:cNvSpPr>
            <a:spLocks noChangeArrowheads="1"/>
          </p:cNvSpPr>
          <p:nvPr/>
        </p:nvSpPr>
        <p:spPr bwMode="auto">
          <a:xfrm>
            <a:off x="7812360" y="332656"/>
            <a:ext cx="216024" cy="792088"/>
          </a:xfrm>
          <a:prstGeom prst="cube">
            <a:avLst>
              <a:gd name="adj" fmla="val 30945"/>
            </a:avLst>
          </a:prstGeom>
          <a:blipFill dpi="0" rotWithShape="1">
            <a:blip r:embed="rId7" cstate="print">
              <a:alphaModFix amt="51000"/>
            </a:blip>
            <a:srcRect/>
            <a:tile tx="0" ty="0" sx="100000" sy="100000" flip="none" algn="tl"/>
          </a:blip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2391" tIns="46195" rIns="92391" bIns="46195" anchor="ctr"/>
          <a:lstStyle/>
          <a:p>
            <a:endParaRPr lang="cs-CZ"/>
          </a:p>
        </p:txBody>
      </p:sp>
      <p:sp>
        <p:nvSpPr>
          <p:cNvPr id="193" name="AutoShape 107"/>
          <p:cNvSpPr>
            <a:spLocks noChangeArrowheads="1"/>
          </p:cNvSpPr>
          <p:nvPr/>
        </p:nvSpPr>
        <p:spPr bwMode="auto">
          <a:xfrm>
            <a:off x="7884368" y="260648"/>
            <a:ext cx="216024" cy="792088"/>
          </a:xfrm>
          <a:prstGeom prst="cube">
            <a:avLst>
              <a:gd name="adj" fmla="val 30945"/>
            </a:avLst>
          </a:prstGeom>
          <a:blipFill dpi="0" rotWithShape="1">
            <a:blip r:embed="rId7" cstate="print">
              <a:alphaModFix amt="51000"/>
            </a:blip>
            <a:srcRect/>
            <a:tile tx="0" ty="0" sx="100000" sy="100000" flip="none" algn="tl"/>
          </a:blip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2391" tIns="46195" rIns="92391" bIns="46195" anchor="ctr"/>
          <a:lstStyle/>
          <a:p>
            <a:endParaRPr lang="cs-CZ"/>
          </a:p>
        </p:txBody>
      </p:sp>
      <p:sp>
        <p:nvSpPr>
          <p:cNvPr id="195" name="AutoShape 92"/>
          <p:cNvSpPr>
            <a:spLocks noChangeArrowheads="1"/>
          </p:cNvSpPr>
          <p:nvPr/>
        </p:nvSpPr>
        <p:spPr bwMode="auto">
          <a:xfrm>
            <a:off x="6228184" y="541465"/>
            <a:ext cx="1368152" cy="965766"/>
          </a:xfrm>
          <a:prstGeom prst="cube">
            <a:avLst>
              <a:gd name="adj" fmla="val 14835"/>
            </a:avLst>
          </a:prstGeom>
          <a:blipFill dpi="0" rotWithShape="1">
            <a:blip r:embed="rId4" cstate="print">
              <a:alphaModFix amt="17000"/>
            </a:blip>
            <a:srcRect/>
            <a:tile tx="0" ty="0" sx="100000" sy="100000" flip="none" algn="tl"/>
          </a:blip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2391" tIns="46195" rIns="92391" bIns="46195" anchor="ctr"/>
          <a:lstStyle/>
          <a:p>
            <a:endParaRPr lang="cs-CZ"/>
          </a:p>
        </p:txBody>
      </p:sp>
      <p:sp>
        <p:nvSpPr>
          <p:cNvPr id="196" name="AutoShape 92"/>
          <p:cNvSpPr>
            <a:spLocks noChangeArrowheads="1"/>
          </p:cNvSpPr>
          <p:nvPr/>
        </p:nvSpPr>
        <p:spPr bwMode="auto">
          <a:xfrm>
            <a:off x="5156448" y="397449"/>
            <a:ext cx="1368152" cy="965766"/>
          </a:xfrm>
          <a:prstGeom prst="cube">
            <a:avLst>
              <a:gd name="adj" fmla="val 14835"/>
            </a:avLst>
          </a:prstGeom>
          <a:blipFill dpi="0" rotWithShape="1">
            <a:blip r:embed="rId4" cstate="print">
              <a:alphaModFix amt="17000"/>
            </a:blip>
            <a:srcRect/>
            <a:tile tx="0" ty="0" sx="100000" sy="100000" flip="none" algn="tl"/>
          </a:blip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2391" tIns="46195" rIns="92391" bIns="46195" anchor="ctr"/>
          <a:lstStyle/>
          <a:p>
            <a:endParaRPr lang="cs-CZ"/>
          </a:p>
        </p:txBody>
      </p:sp>
      <p:sp>
        <p:nvSpPr>
          <p:cNvPr id="197" name="AutoShape 92"/>
          <p:cNvSpPr>
            <a:spLocks noChangeArrowheads="1"/>
          </p:cNvSpPr>
          <p:nvPr/>
        </p:nvSpPr>
        <p:spPr bwMode="auto">
          <a:xfrm>
            <a:off x="6372200" y="397449"/>
            <a:ext cx="1368152" cy="965766"/>
          </a:xfrm>
          <a:prstGeom prst="cube">
            <a:avLst>
              <a:gd name="adj" fmla="val 14835"/>
            </a:avLst>
          </a:prstGeom>
          <a:blipFill dpi="0" rotWithShape="1">
            <a:blip r:embed="rId4" cstate="print">
              <a:alphaModFix amt="17000"/>
            </a:blip>
            <a:srcRect/>
            <a:tile tx="0" ty="0" sx="100000" sy="100000" flip="none" algn="tl"/>
          </a:blip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2391" tIns="46195" rIns="92391" bIns="46195" anchor="ctr"/>
          <a:lstStyle/>
          <a:p>
            <a:endParaRPr lang="cs-CZ"/>
          </a:p>
        </p:txBody>
      </p:sp>
      <p:sp>
        <p:nvSpPr>
          <p:cNvPr id="198" name="AutoShape 104"/>
          <p:cNvSpPr>
            <a:spLocks noChangeArrowheads="1"/>
          </p:cNvSpPr>
          <p:nvPr/>
        </p:nvSpPr>
        <p:spPr bwMode="auto">
          <a:xfrm>
            <a:off x="7956376" y="404664"/>
            <a:ext cx="792088" cy="144016"/>
          </a:xfrm>
          <a:prstGeom prst="cube">
            <a:avLst>
              <a:gd name="adj" fmla="val 25000"/>
            </a:avLst>
          </a:prstGeom>
          <a:solidFill>
            <a:srgbClr val="33CCCC">
              <a:alpha val="49000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2391" tIns="46195" rIns="92391" bIns="46195" anchor="ctr"/>
          <a:lstStyle/>
          <a:p>
            <a:endParaRPr lang="cs-CZ"/>
          </a:p>
        </p:txBody>
      </p:sp>
      <p:sp>
        <p:nvSpPr>
          <p:cNvPr id="205" name="AutoShape 104"/>
          <p:cNvSpPr>
            <a:spLocks noChangeArrowheads="1"/>
          </p:cNvSpPr>
          <p:nvPr/>
        </p:nvSpPr>
        <p:spPr bwMode="auto">
          <a:xfrm>
            <a:off x="4644008" y="685481"/>
            <a:ext cx="4320480" cy="144016"/>
          </a:xfrm>
          <a:prstGeom prst="cube">
            <a:avLst>
              <a:gd name="adj" fmla="val 25000"/>
            </a:avLst>
          </a:prstGeom>
          <a:solidFill>
            <a:srgbClr val="33CCCC">
              <a:alpha val="49000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2391" tIns="46195" rIns="92391" bIns="46195" anchor="ctr"/>
          <a:lstStyle/>
          <a:p>
            <a:endParaRPr lang="cs-CZ"/>
          </a:p>
        </p:txBody>
      </p:sp>
      <p:sp>
        <p:nvSpPr>
          <p:cNvPr id="206" name="AutoShape 104"/>
          <p:cNvSpPr>
            <a:spLocks noChangeArrowheads="1"/>
          </p:cNvSpPr>
          <p:nvPr/>
        </p:nvSpPr>
        <p:spPr bwMode="auto">
          <a:xfrm>
            <a:off x="4427984" y="901505"/>
            <a:ext cx="4320480" cy="144016"/>
          </a:xfrm>
          <a:prstGeom prst="cube">
            <a:avLst>
              <a:gd name="adj" fmla="val 25000"/>
            </a:avLst>
          </a:prstGeom>
          <a:solidFill>
            <a:srgbClr val="33CCCC">
              <a:alpha val="49000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2391" tIns="46195" rIns="92391" bIns="46195" anchor="ctr"/>
          <a:lstStyle/>
          <a:p>
            <a:endParaRPr lang="cs-CZ"/>
          </a:p>
        </p:txBody>
      </p:sp>
      <p:grpSp>
        <p:nvGrpSpPr>
          <p:cNvPr id="18" name="Skupina 184"/>
          <p:cNvGrpSpPr/>
          <p:nvPr/>
        </p:nvGrpSpPr>
        <p:grpSpPr>
          <a:xfrm>
            <a:off x="8028384" y="757489"/>
            <a:ext cx="936104" cy="1080120"/>
            <a:chOff x="1403648" y="1628800"/>
            <a:chExt cx="792088" cy="1080120"/>
          </a:xfrm>
          <a:solidFill>
            <a:srgbClr val="FF9900">
              <a:alpha val="50196"/>
            </a:srgbClr>
          </a:solidFill>
        </p:grpSpPr>
        <p:sp>
          <p:nvSpPr>
            <p:cNvPr id="186" name="Krychle 185"/>
            <p:cNvSpPr/>
            <p:nvPr/>
          </p:nvSpPr>
          <p:spPr>
            <a:xfrm>
              <a:off x="1403648" y="1628800"/>
              <a:ext cx="792088" cy="792088"/>
            </a:xfrm>
            <a:prstGeom prst="cube">
              <a:avLst/>
            </a:prstGeom>
            <a:grp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187" name="Vývojový diagram: sloučení 186"/>
            <p:cNvSpPr/>
            <p:nvPr/>
          </p:nvSpPr>
          <p:spPr>
            <a:xfrm>
              <a:off x="1403648" y="2420888"/>
              <a:ext cx="576064" cy="288032"/>
            </a:xfrm>
            <a:prstGeom prst="flowChartMerge">
              <a:avLst/>
            </a:prstGeom>
            <a:grp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</p:grpSp>
      <p:sp>
        <p:nvSpPr>
          <p:cNvPr id="148" name="AutoShape 107"/>
          <p:cNvSpPr>
            <a:spLocks noChangeArrowheads="1"/>
          </p:cNvSpPr>
          <p:nvPr/>
        </p:nvSpPr>
        <p:spPr bwMode="auto">
          <a:xfrm>
            <a:off x="4283968" y="1333553"/>
            <a:ext cx="2016224" cy="792088"/>
          </a:xfrm>
          <a:prstGeom prst="cube">
            <a:avLst>
              <a:gd name="adj" fmla="val 14453"/>
            </a:avLst>
          </a:prstGeom>
          <a:solidFill>
            <a:srgbClr val="984807">
              <a:alpha val="47843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2391" tIns="46195" rIns="92391" bIns="46195" anchor="ctr"/>
          <a:lstStyle/>
          <a:p>
            <a:endParaRPr lang="cs-CZ"/>
          </a:p>
        </p:txBody>
      </p:sp>
      <p:sp>
        <p:nvSpPr>
          <p:cNvPr id="147" name="AutoShape 107"/>
          <p:cNvSpPr>
            <a:spLocks noChangeArrowheads="1"/>
          </p:cNvSpPr>
          <p:nvPr/>
        </p:nvSpPr>
        <p:spPr bwMode="auto">
          <a:xfrm>
            <a:off x="6588224" y="1268760"/>
            <a:ext cx="2016224" cy="792088"/>
          </a:xfrm>
          <a:prstGeom prst="cube">
            <a:avLst>
              <a:gd name="adj" fmla="val 14453"/>
            </a:avLst>
          </a:prstGeom>
          <a:solidFill>
            <a:srgbClr val="984807">
              <a:alpha val="47843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2391" tIns="46195" rIns="92391" bIns="46195" anchor="ctr"/>
          <a:lstStyle/>
          <a:p>
            <a:endParaRPr lang="cs-CZ"/>
          </a:p>
        </p:txBody>
      </p:sp>
      <p:sp>
        <p:nvSpPr>
          <p:cNvPr id="211" name="AutoShape 104"/>
          <p:cNvSpPr>
            <a:spLocks noChangeArrowheads="1"/>
          </p:cNvSpPr>
          <p:nvPr/>
        </p:nvSpPr>
        <p:spPr bwMode="auto">
          <a:xfrm>
            <a:off x="4427984" y="3709817"/>
            <a:ext cx="1800200" cy="1800200"/>
          </a:xfrm>
          <a:prstGeom prst="cube">
            <a:avLst>
              <a:gd name="adj" fmla="val 95297"/>
            </a:avLst>
          </a:prstGeom>
          <a:solidFill>
            <a:srgbClr val="33CCCC">
              <a:alpha val="49000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2391" tIns="46195" rIns="92391" bIns="46195" anchor="ctr"/>
          <a:lstStyle/>
          <a:p>
            <a:endParaRPr lang="cs-CZ"/>
          </a:p>
        </p:txBody>
      </p:sp>
      <p:sp>
        <p:nvSpPr>
          <p:cNvPr id="212" name="AutoShape 104"/>
          <p:cNvSpPr>
            <a:spLocks noChangeArrowheads="1"/>
          </p:cNvSpPr>
          <p:nvPr/>
        </p:nvSpPr>
        <p:spPr bwMode="auto">
          <a:xfrm>
            <a:off x="251520" y="3709817"/>
            <a:ext cx="1800200" cy="1800200"/>
          </a:xfrm>
          <a:prstGeom prst="cube">
            <a:avLst>
              <a:gd name="adj" fmla="val 95297"/>
            </a:avLst>
          </a:prstGeom>
          <a:solidFill>
            <a:srgbClr val="33CCCC">
              <a:alpha val="49000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2391" tIns="46195" rIns="92391" bIns="46195" anchor="ctr"/>
          <a:lstStyle/>
          <a:p>
            <a:endParaRPr lang="cs-CZ"/>
          </a:p>
        </p:txBody>
      </p:sp>
      <p:grpSp>
        <p:nvGrpSpPr>
          <p:cNvPr id="19" name="Skupina 212"/>
          <p:cNvGrpSpPr/>
          <p:nvPr/>
        </p:nvGrpSpPr>
        <p:grpSpPr>
          <a:xfrm>
            <a:off x="107504" y="5445224"/>
            <a:ext cx="792088" cy="1080120"/>
            <a:chOff x="1403648" y="1628800"/>
            <a:chExt cx="792088" cy="1080120"/>
          </a:xfrm>
          <a:solidFill>
            <a:srgbClr val="FF9900">
              <a:alpha val="50196"/>
            </a:srgbClr>
          </a:solidFill>
        </p:grpSpPr>
        <p:sp>
          <p:nvSpPr>
            <p:cNvPr id="214" name="Krychle 213"/>
            <p:cNvSpPr/>
            <p:nvPr/>
          </p:nvSpPr>
          <p:spPr>
            <a:xfrm>
              <a:off x="1403648" y="1628800"/>
              <a:ext cx="792088" cy="792088"/>
            </a:xfrm>
            <a:prstGeom prst="cube">
              <a:avLst/>
            </a:prstGeom>
            <a:grp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215" name="Vývojový diagram: sloučení 214"/>
            <p:cNvSpPr/>
            <p:nvPr/>
          </p:nvSpPr>
          <p:spPr>
            <a:xfrm>
              <a:off x="1403648" y="2420888"/>
              <a:ext cx="576064" cy="288032"/>
            </a:xfrm>
            <a:prstGeom prst="flowChartMerge">
              <a:avLst/>
            </a:prstGeom>
            <a:grp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</p:grpSp>
      <p:grpSp>
        <p:nvGrpSpPr>
          <p:cNvPr id="20" name="Skupina 218"/>
          <p:cNvGrpSpPr/>
          <p:nvPr/>
        </p:nvGrpSpPr>
        <p:grpSpPr>
          <a:xfrm>
            <a:off x="755576" y="5445224"/>
            <a:ext cx="792088" cy="1080120"/>
            <a:chOff x="1403648" y="1628800"/>
            <a:chExt cx="792088" cy="1080120"/>
          </a:xfrm>
          <a:solidFill>
            <a:srgbClr val="FF9900">
              <a:alpha val="50196"/>
            </a:srgbClr>
          </a:solidFill>
        </p:grpSpPr>
        <p:sp>
          <p:nvSpPr>
            <p:cNvPr id="220" name="Krychle 219"/>
            <p:cNvSpPr/>
            <p:nvPr/>
          </p:nvSpPr>
          <p:spPr>
            <a:xfrm>
              <a:off x="1403648" y="1628800"/>
              <a:ext cx="792088" cy="792088"/>
            </a:xfrm>
            <a:prstGeom prst="cube">
              <a:avLst/>
            </a:prstGeom>
            <a:grp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221" name="Vývojový diagram: sloučení 220"/>
            <p:cNvSpPr/>
            <p:nvPr/>
          </p:nvSpPr>
          <p:spPr>
            <a:xfrm>
              <a:off x="1403648" y="2420888"/>
              <a:ext cx="576064" cy="288032"/>
            </a:xfrm>
            <a:prstGeom prst="flowChartMerge">
              <a:avLst/>
            </a:prstGeom>
            <a:grp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</p:grpSp>
      <p:grpSp>
        <p:nvGrpSpPr>
          <p:cNvPr id="21" name="Skupina 221"/>
          <p:cNvGrpSpPr/>
          <p:nvPr/>
        </p:nvGrpSpPr>
        <p:grpSpPr>
          <a:xfrm>
            <a:off x="1403648" y="5445224"/>
            <a:ext cx="792088" cy="1080120"/>
            <a:chOff x="1403648" y="1628800"/>
            <a:chExt cx="792088" cy="1080120"/>
          </a:xfrm>
          <a:solidFill>
            <a:srgbClr val="FF9900">
              <a:alpha val="50196"/>
            </a:srgbClr>
          </a:solidFill>
        </p:grpSpPr>
        <p:sp>
          <p:nvSpPr>
            <p:cNvPr id="223" name="Krychle 222"/>
            <p:cNvSpPr/>
            <p:nvPr/>
          </p:nvSpPr>
          <p:spPr>
            <a:xfrm>
              <a:off x="1403648" y="1628800"/>
              <a:ext cx="792088" cy="792088"/>
            </a:xfrm>
            <a:prstGeom prst="cube">
              <a:avLst/>
            </a:prstGeom>
            <a:grp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224" name="Vývojový diagram: sloučení 223"/>
            <p:cNvSpPr/>
            <p:nvPr/>
          </p:nvSpPr>
          <p:spPr>
            <a:xfrm>
              <a:off x="1403648" y="2420888"/>
              <a:ext cx="576064" cy="288032"/>
            </a:xfrm>
            <a:prstGeom prst="flowChartMerge">
              <a:avLst/>
            </a:prstGeom>
            <a:grp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</p:grpSp>
      <p:sp>
        <p:nvSpPr>
          <p:cNvPr id="225" name="AutoShape 104"/>
          <p:cNvSpPr>
            <a:spLocks noChangeArrowheads="1"/>
          </p:cNvSpPr>
          <p:nvPr/>
        </p:nvSpPr>
        <p:spPr bwMode="auto">
          <a:xfrm>
            <a:off x="288032" y="5445224"/>
            <a:ext cx="4211960" cy="72008"/>
          </a:xfrm>
          <a:prstGeom prst="cube">
            <a:avLst>
              <a:gd name="adj" fmla="val 25000"/>
            </a:avLst>
          </a:prstGeom>
          <a:solidFill>
            <a:srgbClr val="33CCCC">
              <a:alpha val="49000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2391" tIns="46195" rIns="92391" bIns="46195" anchor="ctr"/>
          <a:lstStyle/>
          <a:p>
            <a:endParaRPr lang="cs-CZ"/>
          </a:p>
        </p:txBody>
      </p:sp>
      <p:sp>
        <p:nvSpPr>
          <p:cNvPr id="226" name="AutoShape 104"/>
          <p:cNvSpPr>
            <a:spLocks noChangeArrowheads="1"/>
          </p:cNvSpPr>
          <p:nvPr/>
        </p:nvSpPr>
        <p:spPr bwMode="auto">
          <a:xfrm>
            <a:off x="72008" y="5733256"/>
            <a:ext cx="7236296" cy="216024"/>
          </a:xfrm>
          <a:prstGeom prst="cube">
            <a:avLst>
              <a:gd name="adj" fmla="val 25000"/>
            </a:avLst>
          </a:prstGeom>
          <a:solidFill>
            <a:srgbClr val="33CCCC">
              <a:alpha val="49000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2391" tIns="46195" rIns="92391" bIns="46195" anchor="ctr"/>
          <a:lstStyle/>
          <a:p>
            <a:endParaRPr lang="cs-CZ"/>
          </a:p>
        </p:txBody>
      </p:sp>
      <p:sp>
        <p:nvSpPr>
          <p:cNvPr id="227" name="AutoShape 107"/>
          <p:cNvSpPr>
            <a:spLocks noChangeArrowheads="1"/>
          </p:cNvSpPr>
          <p:nvPr/>
        </p:nvSpPr>
        <p:spPr bwMode="auto">
          <a:xfrm>
            <a:off x="2987824" y="5517232"/>
            <a:ext cx="864096" cy="792088"/>
          </a:xfrm>
          <a:prstGeom prst="cube">
            <a:avLst>
              <a:gd name="adj" fmla="val 30945"/>
            </a:avLst>
          </a:prstGeom>
          <a:solidFill>
            <a:srgbClr val="DCE6F2">
              <a:alpha val="50980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2391" tIns="46195" rIns="92391" bIns="46195" anchor="ctr"/>
          <a:lstStyle/>
          <a:p>
            <a:endParaRPr lang="cs-CZ"/>
          </a:p>
        </p:txBody>
      </p:sp>
      <p:sp>
        <p:nvSpPr>
          <p:cNvPr id="231" name="AutoShape 107"/>
          <p:cNvSpPr>
            <a:spLocks noChangeArrowheads="1"/>
          </p:cNvSpPr>
          <p:nvPr/>
        </p:nvSpPr>
        <p:spPr bwMode="auto">
          <a:xfrm>
            <a:off x="4211960" y="260648"/>
            <a:ext cx="4752528" cy="2232248"/>
          </a:xfrm>
          <a:prstGeom prst="cube">
            <a:avLst>
              <a:gd name="adj" fmla="val 37777"/>
            </a:avLst>
          </a:prstGeom>
          <a:solidFill>
            <a:srgbClr val="00B050">
              <a:alpha val="47843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2391" tIns="46195" rIns="92391" bIns="46195" anchor="ctr"/>
          <a:lstStyle/>
          <a:p>
            <a:endParaRPr lang="cs-CZ"/>
          </a:p>
        </p:txBody>
      </p:sp>
      <p:sp>
        <p:nvSpPr>
          <p:cNvPr id="145" name="AutoShape 104"/>
          <p:cNvSpPr>
            <a:spLocks noChangeArrowheads="1"/>
          </p:cNvSpPr>
          <p:nvPr/>
        </p:nvSpPr>
        <p:spPr bwMode="auto">
          <a:xfrm rot="8083844">
            <a:off x="7458166" y="520675"/>
            <a:ext cx="792088" cy="144016"/>
          </a:xfrm>
          <a:prstGeom prst="cube">
            <a:avLst>
              <a:gd name="adj" fmla="val 25000"/>
            </a:avLst>
          </a:prstGeom>
          <a:solidFill>
            <a:srgbClr val="33CCCC">
              <a:alpha val="49000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2391" tIns="46195" rIns="92391" bIns="46195" anchor="ctr"/>
          <a:lstStyle/>
          <a:p>
            <a:endParaRPr lang="cs-CZ"/>
          </a:p>
        </p:txBody>
      </p:sp>
      <p:sp>
        <p:nvSpPr>
          <p:cNvPr id="146" name="AutoShape 107"/>
          <p:cNvSpPr>
            <a:spLocks noChangeArrowheads="1"/>
          </p:cNvSpPr>
          <p:nvPr/>
        </p:nvSpPr>
        <p:spPr bwMode="auto">
          <a:xfrm>
            <a:off x="4211960" y="260648"/>
            <a:ext cx="4752528" cy="2232248"/>
          </a:xfrm>
          <a:prstGeom prst="cube">
            <a:avLst>
              <a:gd name="adj" fmla="val 37777"/>
            </a:avLst>
          </a:prstGeom>
          <a:solidFill>
            <a:schemeClr val="bg1">
              <a:lumMod val="85000"/>
              <a:alpha val="47843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2391" tIns="46195" rIns="92391" bIns="46195" anchor="ctr"/>
          <a:lstStyle/>
          <a:p>
            <a:endParaRPr lang="cs-CZ"/>
          </a:p>
        </p:txBody>
      </p:sp>
      <p:sp>
        <p:nvSpPr>
          <p:cNvPr id="230" name="AutoShape 107"/>
          <p:cNvSpPr>
            <a:spLocks noChangeArrowheads="1"/>
          </p:cNvSpPr>
          <p:nvPr/>
        </p:nvSpPr>
        <p:spPr bwMode="auto">
          <a:xfrm>
            <a:off x="35496" y="980728"/>
            <a:ext cx="8712968" cy="5544616"/>
          </a:xfrm>
          <a:prstGeom prst="cube">
            <a:avLst>
              <a:gd name="adj" fmla="val 84340"/>
            </a:avLst>
          </a:prstGeom>
          <a:solidFill>
            <a:srgbClr val="00B050">
              <a:alpha val="47843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2391" tIns="46195" rIns="92391" bIns="46195" anchor="ctr"/>
          <a:lstStyle/>
          <a:p>
            <a:endParaRPr lang="cs-CZ"/>
          </a:p>
        </p:txBody>
      </p:sp>
      <p:sp>
        <p:nvSpPr>
          <p:cNvPr id="149" name="Text Box 60"/>
          <p:cNvSpPr txBox="1">
            <a:spLocks noChangeArrowheads="1"/>
          </p:cNvSpPr>
          <p:nvPr/>
        </p:nvSpPr>
        <p:spPr bwMode="auto">
          <a:xfrm>
            <a:off x="323528" y="1268760"/>
            <a:ext cx="2484432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defTabSz="452331">
              <a:spcBef>
                <a:spcPct val="50000"/>
              </a:spcBef>
            </a:pPr>
            <a:r>
              <a:rPr lang="cs-CZ" sz="1200" b="1" u="sng" dirty="0" smtClean="0"/>
              <a:t>Jemné česle</a:t>
            </a:r>
            <a:endParaRPr lang="en-GB" sz="1200" b="1" i="1" u="sng" dirty="0"/>
          </a:p>
        </p:txBody>
      </p:sp>
      <p:sp>
        <p:nvSpPr>
          <p:cNvPr id="150" name="Text Box 60"/>
          <p:cNvSpPr txBox="1">
            <a:spLocks noChangeArrowheads="1"/>
          </p:cNvSpPr>
          <p:nvPr/>
        </p:nvSpPr>
        <p:spPr bwMode="auto">
          <a:xfrm>
            <a:off x="323528" y="1475975"/>
            <a:ext cx="2484432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defTabSz="452331">
              <a:spcBef>
                <a:spcPct val="50000"/>
              </a:spcBef>
            </a:pPr>
            <a:r>
              <a:rPr lang="cs-CZ" sz="1200" b="1" u="sng" dirty="0" smtClean="0"/>
              <a:t>Lapáky písku a tuku</a:t>
            </a:r>
            <a:endParaRPr lang="en-GB" sz="1200" b="1" i="1" u="sng" dirty="0"/>
          </a:p>
        </p:txBody>
      </p:sp>
      <p:sp>
        <p:nvSpPr>
          <p:cNvPr id="151" name="Text Box 60"/>
          <p:cNvSpPr txBox="1">
            <a:spLocks noChangeArrowheads="1"/>
          </p:cNvSpPr>
          <p:nvPr/>
        </p:nvSpPr>
        <p:spPr bwMode="auto">
          <a:xfrm>
            <a:off x="323528" y="1660158"/>
            <a:ext cx="2484432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defTabSz="452331">
              <a:spcBef>
                <a:spcPct val="50000"/>
              </a:spcBef>
            </a:pPr>
            <a:r>
              <a:rPr lang="cs-CZ" sz="1200" b="1" u="sng" dirty="0" smtClean="0"/>
              <a:t>Lamelové usazovací nádrže</a:t>
            </a:r>
            <a:endParaRPr lang="en-GB" sz="1200" b="1" i="1" u="sng" dirty="0"/>
          </a:p>
        </p:txBody>
      </p:sp>
      <p:sp>
        <p:nvSpPr>
          <p:cNvPr id="152" name="Text Box 60"/>
          <p:cNvSpPr txBox="1">
            <a:spLocks noChangeArrowheads="1"/>
          </p:cNvSpPr>
          <p:nvPr/>
        </p:nvSpPr>
        <p:spPr bwMode="auto">
          <a:xfrm>
            <a:off x="323528" y="1844824"/>
            <a:ext cx="2484432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defTabSz="452331">
              <a:spcBef>
                <a:spcPct val="50000"/>
              </a:spcBef>
            </a:pPr>
            <a:r>
              <a:rPr lang="cs-CZ" sz="1200" b="1" u="sng" dirty="0" smtClean="0"/>
              <a:t>Regenerační nádrže</a:t>
            </a:r>
            <a:endParaRPr lang="en-GB" sz="1200" b="1" i="1" u="sng" dirty="0"/>
          </a:p>
        </p:txBody>
      </p:sp>
      <p:sp>
        <p:nvSpPr>
          <p:cNvPr id="153" name="Text Box 60"/>
          <p:cNvSpPr txBox="1">
            <a:spLocks noChangeArrowheads="1"/>
          </p:cNvSpPr>
          <p:nvPr/>
        </p:nvSpPr>
        <p:spPr bwMode="auto">
          <a:xfrm>
            <a:off x="323528" y="2020198"/>
            <a:ext cx="2484432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defTabSz="452331">
              <a:spcBef>
                <a:spcPct val="50000"/>
              </a:spcBef>
            </a:pPr>
            <a:r>
              <a:rPr lang="cs-CZ" sz="1200" b="1" u="sng" dirty="0" smtClean="0"/>
              <a:t>3stupňové </a:t>
            </a:r>
            <a:r>
              <a:rPr lang="cs-CZ" sz="1200" b="1" u="sng" dirty="0" smtClean="0"/>
              <a:t>oběhové aktivační nádrže</a:t>
            </a:r>
            <a:endParaRPr lang="en-GB" sz="1200" b="1" i="1" u="sng" dirty="0"/>
          </a:p>
        </p:txBody>
      </p:sp>
      <p:sp>
        <p:nvSpPr>
          <p:cNvPr id="154" name="Text Box 60"/>
          <p:cNvSpPr txBox="1">
            <a:spLocks noChangeArrowheads="1"/>
          </p:cNvSpPr>
          <p:nvPr/>
        </p:nvSpPr>
        <p:spPr bwMode="auto">
          <a:xfrm>
            <a:off x="323528" y="2420888"/>
            <a:ext cx="2484432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defTabSz="452331">
              <a:spcBef>
                <a:spcPct val="50000"/>
              </a:spcBef>
            </a:pPr>
            <a:r>
              <a:rPr lang="cs-CZ" sz="1200" b="1" u="sng" dirty="0" smtClean="0"/>
              <a:t>Dosazovací nádrže podélné</a:t>
            </a:r>
            <a:endParaRPr lang="en-GB" sz="1200" b="1" i="1" u="sng" dirty="0"/>
          </a:p>
        </p:txBody>
      </p:sp>
      <p:sp>
        <p:nvSpPr>
          <p:cNvPr id="155" name="Text Box 60"/>
          <p:cNvSpPr txBox="1">
            <a:spLocks noChangeArrowheads="1"/>
          </p:cNvSpPr>
          <p:nvPr/>
        </p:nvSpPr>
        <p:spPr bwMode="auto">
          <a:xfrm>
            <a:off x="323528" y="2236222"/>
            <a:ext cx="2484432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defTabSz="452331">
              <a:spcBef>
                <a:spcPct val="50000"/>
              </a:spcBef>
            </a:pPr>
            <a:r>
              <a:rPr lang="cs-CZ" sz="1200" b="1" u="sng" dirty="0" err="1" smtClean="0"/>
              <a:t>Dmychárny</a:t>
            </a:r>
            <a:r>
              <a:rPr lang="cs-CZ" sz="1200" b="1" u="sng" dirty="0" smtClean="0"/>
              <a:t> a trafostanice</a:t>
            </a:r>
            <a:endParaRPr lang="en-GB" sz="1200" b="1" i="1" u="sng" dirty="0"/>
          </a:p>
        </p:txBody>
      </p:sp>
      <p:sp>
        <p:nvSpPr>
          <p:cNvPr id="156" name="Text Box 60"/>
          <p:cNvSpPr txBox="1">
            <a:spLocks noChangeArrowheads="1"/>
          </p:cNvSpPr>
          <p:nvPr/>
        </p:nvSpPr>
        <p:spPr bwMode="auto">
          <a:xfrm>
            <a:off x="323528" y="2596262"/>
            <a:ext cx="2484432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defTabSz="452331">
              <a:spcBef>
                <a:spcPct val="50000"/>
              </a:spcBef>
            </a:pPr>
            <a:r>
              <a:rPr lang="cs-CZ" sz="1200" b="1" u="sng" dirty="0" smtClean="0"/>
              <a:t>3.st.čištění - lamelové usazovací nádrže</a:t>
            </a:r>
            <a:endParaRPr lang="en-GB" sz="1200" b="1" i="1" u="sng" dirty="0"/>
          </a:p>
        </p:txBody>
      </p:sp>
      <p:sp>
        <p:nvSpPr>
          <p:cNvPr id="157" name="Text Box 60"/>
          <p:cNvSpPr txBox="1">
            <a:spLocks noChangeArrowheads="1"/>
          </p:cNvSpPr>
          <p:nvPr/>
        </p:nvSpPr>
        <p:spPr bwMode="auto">
          <a:xfrm>
            <a:off x="323528" y="2780928"/>
            <a:ext cx="2484432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defTabSz="452331">
              <a:spcBef>
                <a:spcPct val="50000"/>
              </a:spcBef>
            </a:pPr>
            <a:r>
              <a:rPr lang="cs-CZ" sz="1200" b="1" u="sng" dirty="0" smtClean="0"/>
              <a:t>Hygienické zabezpečení UV záření</a:t>
            </a:r>
            <a:endParaRPr lang="en-GB" sz="1200" b="1" i="1" u="sng" dirty="0"/>
          </a:p>
        </p:txBody>
      </p:sp>
      <p:pic>
        <p:nvPicPr>
          <p:cNvPr id="158" name="Picture 2" descr="Město se nadále snaží vyřešit stadion na Štvanici        &#10;&#10;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79512" y="188640"/>
            <a:ext cx="792088" cy="792088"/>
          </a:xfrm>
          <a:prstGeom prst="rect">
            <a:avLst/>
          </a:prstGeom>
          <a:noFill/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500"/>
                            </p:stCondLst>
                            <p:childTnLst>
                              <p:par>
                                <p:cTn id="29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000"/>
                            </p:stCondLst>
                            <p:childTnLst>
                              <p:par>
                                <p:cTn id="34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500"/>
                            </p:stCondLst>
                            <p:childTnLst>
                              <p:par>
                                <p:cTn id="39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3000"/>
                            </p:stCondLst>
                            <p:childTnLst>
                              <p:par>
                                <p:cTn id="44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00"/>
                            </p:stCondLst>
                            <p:childTnLst>
                              <p:par>
                                <p:cTn id="53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000"/>
                            </p:stCondLst>
                            <p:childTnLst>
                              <p:par>
                                <p:cTn id="57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9" dur="500"/>
                                        <p:tgtEl>
                                          <p:spTgt spid="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1500"/>
                            </p:stCondLst>
                            <p:childTnLst>
                              <p:par>
                                <p:cTn id="61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3" dur="500"/>
                                        <p:tgtEl>
                                          <p:spTgt spid="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2000"/>
                            </p:stCondLst>
                            <p:childTnLst>
                              <p:par>
                                <p:cTn id="65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7" dur="500"/>
                                        <p:tgtEl>
                                          <p:spTgt spid="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2500"/>
                            </p:stCondLst>
                            <p:childTnLst>
                              <p:par>
                                <p:cTn id="69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2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2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500"/>
                            </p:stCondLst>
                            <p:childTnLst>
                              <p:par>
                                <p:cTn id="78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8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1000"/>
                            </p:stCondLst>
                            <p:childTnLst>
                              <p:par>
                                <p:cTn id="82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8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1500"/>
                            </p:stCondLst>
                            <p:childTnLst>
                              <p:par>
                                <p:cTn id="86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8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2000"/>
                            </p:stCondLst>
                            <p:childTnLst>
                              <p:par>
                                <p:cTn id="90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9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2500"/>
                            </p:stCondLst>
                            <p:childTnLst>
                              <p:par>
                                <p:cTn id="94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9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3000"/>
                            </p:stCondLst>
                            <p:childTnLst>
                              <p:par>
                                <p:cTn id="98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0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3500"/>
                            </p:stCondLst>
                            <p:childTnLst>
                              <p:par>
                                <p:cTn id="102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2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5" dur="500" fill="hold"/>
                                        <p:tgtEl>
                                          <p:spTgt spid="2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4000"/>
                            </p:stCondLst>
                            <p:childTnLst>
                              <p:par>
                                <p:cTn id="107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9" dur="3000" fill="hold"/>
                                        <p:tgtEl>
                                          <p:spTgt spid="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0" dur="3000" fill="hold"/>
                                        <p:tgtEl>
                                          <p:spTgt spid="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500"/>
                            </p:stCondLst>
                            <p:childTnLst>
                              <p:par>
                                <p:cTn id="116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18" dur="5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>
                            <p:stCondLst>
                              <p:cond delay="1000"/>
                            </p:stCondLst>
                            <p:childTnLst>
                              <p:par>
                                <p:cTn id="120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22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7" fill="hold">
                            <p:stCondLst>
                              <p:cond delay="500"/>
                            </p:stCondLst>
                            <p:childTnLst>
                              <p:par>
                                <p:cTn id="128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0" dur="3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3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2" dur="3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3" fill="hold">
                            <p:stCondLst>
                              <p:cond delay="3500"/>
                            </p:stCondLst>
                            <p:childTnLst>
                              <p:par>
                                <p:cTn id="134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6" dur="3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3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8" dur="3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9" fill="hold">
                            <p:stCondLst>
                              <p:cond delay="6500"/>
                            </p:stCondLst>
                            <p:childTnLst>
                              <p:par>
                                <p:cTn id="14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2" fill="hold">
                            <p:stCondLst>
                              <p:cond delay="7000"/>
                            </p:stCondLst>
                            <p:childTnLst>
                              <p:par>
                                <p:cTn id="143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5" dur="3000" fill="hold"/>
                                        <p:tgtEl>
                                          <p:spTgt spid="2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6" dur="3000" fill="hold"/>
                                        <p:tgtEl>
                                          <p:spTgt spid="2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7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9" dur="3000" fill="hold"/>
                                        <p:tgtEl>
                                          <p:spTgt spid="2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0" dur="3000" fill="hold"/>
                                        <p:tgtEl>
                                          <p:spTgt spid="2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1" fill="hold">
                            <p:stCondLst>
                              <p:cond delay="10000"/>
                            </p:stCondLst>
                            <p:childTnLst>
                              <p:par>
                                <p:cTn id="152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4" dur="3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" dur="3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6" dur="3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7" fill="hold">
                            <p:stCondLst>
                              <p:cond delay="13000"/>
                            </p:stCondLst>
                            <p:childTnLst>
                              <p:par>
                                <p:cTn id="158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0" dur="3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1" dur="3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2" dur="3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3" fill="hold">
                            <p:stCondLst>
                              <p:cond delay="16000"/>
                            </p:stCondLst>
                            <p:childTnLst>
                              <p:par>
                                <p:cTn id="164" presetID="2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6" dur="1000" fill="hold"/>
                                        <p:tgtEl>
                                          <p:spTgt spid="2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7" dur="1000" fill="hold"/>
                                        <p:tgtEl>
                                          <p:spTgt spid="2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8" presetID="2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0" dur="1000" fill="hold"/>
                                        <p:tgtEl>
                                          <p:spTgt spid="2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1" dur="1000" fill="hold"/>
                                        <p:tgtEl>
                                          <p:spTgt spid="2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2" fill="hold">
                      <p:stCondLst>
                        <p:cond delay="indefinite"/>
                      </p:stCondLst>
                      <p:childTnLst>
                        <p:par>
                          <p:cTn id="173" fill="hold">
                            <p:stCondLst>
                              <p:cond delay="0"/>
                            </p:stCondLst>
                            <p:childTnLst>
                              <p:par>
                                <p:cTn id="17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6" fill="hold">
                            <p:stCondLst>
                              <p:cond delay="500"/>
                            </p:stCondLst>
                            <p:childTnLst>
                              <p:par>
                                <p:cTn id="177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79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0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82" dur="3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3" fill="hold">
                            <p:stCondLst>
                              <p:cond delay="3500"/>
                            </p:stCondLst>
                            <p:childTnLst>
                              <p:par>
                                <p:cTn id="184" presetID="2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6" dur="2000" fill="hold"/>
                                        <p:tgtEl>
                                          <p:spTgt spid="2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7" dur="2000" fill="hold"/>
                                        <p:tgtEl>
                                          <p:spTgt spid="2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8" presetID="2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0" dur="2000" fill="hold"/>
                                        <p:tgtEl>
                                          <p:spTgt spid="2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1" dur="2000" fill="hold"/>
                                        <p:tgtEl>
                                          <p:spTgt spid="2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2" fill="hold">
                            <p:stCondLst>
                              <p:cond delay="5500"/>
                            </p:stCondLst>
                            <p:childTnLst>
                              <p:par>
                                <p:cTn id="193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5" dur="500" fill="hold"/>
                                        <p:tgtEl>
                                          <p:spTgt spid="2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6" dur="500" fill="hold"/>
                                        <p:tgtEl>
                                          <p:spTgt spid="2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7" fill="hold">
                      <p:stCondLst>
                        <p:cond delay="indefinite"/>
                      </p:stCondLst>
                      <p:childTnLst>
                        <p:par>
                          <p:cTn id="198" fill="hold">
                            <p:stCondLst>
                              <p:cond delay="0"/>
                            </p:stCondLst>
                            <p:childTnLst>
                              <p:par>
                                <p:cTn id="19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1" fill="hold">
                            <p:stCondLst>
                              <p:cond delay="500"/>
                            </p:stCondLst>
                            <p:childTnLst>
                              <p:par>
                                <p:cTn id="202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0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5" fill="hold">
                            <p:stCondLst>
                              <p:cond delay="1000"/>
                            </p:stCondLst>
                            <p:childTnLst>
                              <p:par>
                                <p:cTn id="206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0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9" fill="hold">
                            <p:stCondLst>
                              <p:cond delay="1500"/>
                            </p:stCondLst>
                            <p:childTnLst>
                              <p:par>
                                <p:cTn id="210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3" fill="hold">
                            <p:stCondLst>
                              <p:cond delay="2000"/>
                            </p:stCondLst>
                            <p:childTnLst>
                              <p:par>
                                <p:cTn id="214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6" dur="2000" fill="hold"/>
                                        <p:tgtEl>
                                          <p:spTgt spid="2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7" dur="2000" fill="hold"/>
                                        <p:tgtEl>
                                          <p:spTgt spid="2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8" fill="hold">
                      <p:stCondLst>
                        <p:cond delay="indefinite"/>
                      </p:stCondLst>
                      <p:childTnLst>
                        <p:par>
                          <p:cTn id="219" fill="hold">
                            <p:stCondLst>
                              <p:cond delay="0"/>
                            </p:stCondLst>
                            <p:childTnLst>
                              <p:par>
                                <p:cTn id="2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2" fill="hold">
                            <p:stCondLst>
                              <p:cond delay="500"/>
                            </p:stCondLst>
                            <p:childTnLst>
                              <p:par>
                                <p:cTn id="223" presetID="39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5" dur="5000" fill="hold"/>
                                        <p:tgtEl>
                                          <p:spTgt spid="2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6" dur="5000" fill="hold"/>
                                        <p:tgtEl>
                                          <p:spTgt spid="2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7" dur="5000" fill="hold"/>
                                        <p:tgtEl>
                                          <p:spTgt spid="2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8" dur="5000" fill="hold"/>
                                        <p:tgtEl>
                                          <p:spTgt spid="2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9" fill="hold">
                      <p:stCondLst>
                        <p:cond delay="indefinite"/>
                      </p:stCondLst>
                      <p:childTnLst>
                        <p:par>
                          <p:cTn id="230" fill="hold">
                            <p:stCondLst>
                              <p:cond delay="0"/>
                            </p:stCondLst>
                            <p:childTnLst>
                              <p:par>
                                <p:cTn id="23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3" dur="5000"/>
                                        <p:tgtEl>
                                          <p:spTgt spid="2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4" fill="hold">
                            <p:stCondLst>
                              <p:cond delay="5000"/>
                            </p:stCondLst>
                            <p:childTnLst>
                              <p:par>
                                <p:cTn id="23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7" dur="5000"/>
                                        <p:tgtEl>
                                          <p:spTgt spid="2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3" grpId="0" animBg="1"/>
      <p:bldP spid="202" grpId="0" animBg="1"/>
      <p:bldP spid="208" grpId="0" animBg="1"/>
      <p:bldP spid="207" grpId="0" animBg="1"/>
      <p:bldP spid="10" grpId="0" animBg="1"/>
      <p:bldP spid="188" grpId="0" animBg="1"/>
      <p:bldP spid="189" grpId="0" animBg="1"/>
      <p:bldP spid="190" grpId="0" animBg="1"/>
      <p:bldP spid="191" grpId="0" animBg="1"/>
      <p:bldP spid="192" grpId="0" animBg="1"/>
      <p:bldP spid="193" grpId="0" animBg="1"/>
      <p:bldP spid="195" grpId="0" animBg="1"/>
      <p:bldP spid="196" grpId="0" animBg="1"/>
      <p:bldP spid="197" grpId="0" animBg="1"/>
      <p:bldP spid="198" grpId="0" animBg="1"/>
      <p:bldP spid="205" grpId="0" animBg="1"/>
      <p:bldP spid="206" grpId="0" animBg="1"/>
      <p:bldP spid="148" grpId="0" animBg="1"/>
      <p:bldP spid="147" grpId="0" animBg="1"/>
      <p:bldP spid="211" grpId="0" animBg="1"/>
      <p:bldP spid="212" grpId="0" animBg="1"/>
      <p:bldP spid="225" grpId="0" animBg="1"/>
      <p:bldP spid="226" grpId="0" animBg="1"/>
      <p:bldP spid="227" grpId="0" animBg="1"/>
      <p:bldP spid="231" grpId="0" animBg="1"/>
      <p:bldP spid="145" grpId="0" animBg="1"/>
      <p:bldP spid="146" grpId="0" animBg="1"/>
      <p:bldP spid="230" grpId="0" animBg="1"/>
      <p:bldP spid="149" grpId="0" autoUpdateAnimBg="0"/>
      <p:bldP spid="150" grpId="0" autoUpdateAnimBg="0"/>
      <p:bldP spid="151" grpId="0" autoUpdateAnimBg="0"/>
      <p:bldP spid="152" grpId="0" autoUpdateAnimBg="0"/>
      <p:bldP spid="153" grpId="0" autoUpdateAnimBg="0"/>
      <p:bldP spid="154" grpId="0" autoUpdateAnimBg="0"/>
      <p:bldP spid="155" grpId="0" autoUpdateAnimBg="0"/>
      <p:bldP spid="156" grpId="0" autoUpdateAnimBg="0"/>
      <p:bldP spid="157" grpId="0" autoUpdateAnimBg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B05FCC-F536-47B3-A916-CE1DAEAC4816}" type="slidenum">
              <a:rPr lang="cs-CZ" smtClean="0"/>
              <a:pPr/>
              <a:t>12</a:t>
            </a:fld>
            <a:endParaRPr lang="cs-CZ"/>
          </a:p>
        </p:txBody>
      </p:sp>
      <p:sp>
        <p:nvSpPr>
          <p:cNvPr id="9" name="Nadpis 1"/>
          <p:cNvSpPr>
            <a:spLocks noGrp="1"/>
          </p:cNvSpPr>
          <p:nvPr>
            <p:ph type="title"/>
          </p:nvPr>
        </p:nvSpPr>
        <p:spPr>
          <a:xfrm>
            <a:off x="179512" y="-18256"/>
            <a:ext cx="8280920" cy="1143000"/>
          </a:xfrm>
        </p:spPr>
        <p:txBody>
          <a:bodyPr>
            <a:normAutofit/>
          </a:bodyPr>
          <a:lstStyle/>
          <a:p>
            <a:pPr algn="l"/>
            <a:r>
              <a:rPr lang="cs-CZ" sz="2400" u="sng" dirty="0" smtClean="0">
                <a:solidFill>
                  <a:srgbClr val="002060"/>
                </a:solidFill>
                <a:latin typeface="Arial Black" pitchFamily="34" charset="0"/>
              </a:rPr>
              <a:t>Specifikace podle ÚR</a:t>
            </a:r>
            <a:endParaRPr lang="cs-CZ" sz="2400" u="sng" dirty="0">
              <a:solidFill>
                <a:srgbClr val="002060"/>
              </a:solidFill>
              <a:latin typeface="Arial Black" pitchFamily="34" charset="0"/>
            </a:endParaRPr>
          </a:p>
        </p:txBody>
      </p:sp>
      <p:pic>
        <p:nvPicPr>
          <p:cNvPr id="10" name="Picture 2" descr="Město se nadále snaží vyřešit stadion na Štvanici        &#10;&#10;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133928" y="260648"/>
            <a:ext cx="792088" cy="792088"/>
          </a:xfrm>
          <a:prstGeom prst="rect">
            <a:avLst/>
          </a:prstGeom>
          <a:noFill/>
        </p:spPr>
      </p:pic>
      <p:pic>
        <p:nvPicPr>
          <p:cNvPr id="10241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4016" y="1550823"/>
            <a:ext cx="8892480" cy="4254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B05FCC-F536-47B3-A916-CE1DAEAC4816}" type="slidenum">
              <a:rPr lang="cs-CZ" smtClean="0"/>
              <a:pPr/>
              <a:t>13</a:t>
            </a:fld>
            <a:endParaRPr lang="cs-CZ" dirty="0"/>
          </a:p>
        </p:txBody>
      </p:sp>
      <p:sp>
        <p:nvSpPr>
          <p:cNvPr id="9" name="Nadpis 1"/>
          <p:cNvSpPr>
            <a:spLocks noGrp="1"/>
          </p:cNvSpPr>
          <p:nvPr>
            <p:ph type="title"/>
          </p:nvPr>
        </p:nvSpPr>
        <p:spPr>
          <a:xfrm>
            <a:off x="179512" y="-18256"/>
            <a:ext cx="8280920" cy="1143000"/>
          </a:xfrm>
        </p:spPr>
        <p:txBody>
          <a:bodyPr>
            <a:normAutofit/>
          </a:bodyPr>
          <a:lstStyle/>
          <a:p>
            <a:pPr algn="l"/>
            <a:r>
              <a:rPr lang="cs-CZ" sz="2400" u="sng" dirty="0" smtClean="0">
                <a:solidFill>
                  <a:srgbClr val="002060"/>
                </a:solidFill>
                <a:latin typeface="Arial Black" pitchFamily="34" charset="0"/>
              </a:rPr>
              <a:t>Co lze při návrhu technologie řešit variantně</a:t>
            </a:r>
            <a:endParaRPr lang="cs-CZ" sz="2400" u="sng" dirty="0">
              <a:solidFill>
                <a:srgbClr val="002060"/>
              </a:solidFill>
              <a:latin typeface="Arial Black" pitchFamily="34" charset="0"/>
            </a:endParaRPr>
          </a:p>
        </p:txBody>
      </p:sp>
      <p:pic>
        <p:nvPicPr>
          <p:cNvPr id="10" name="Picture 2" descr="Město se nadále snaží vyřešit stadion na Štvanici        &#10;&#10;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133928" y="260648"/>
            <a:ext cx="792088" cy="792088"/>
          </a:xfrm>
          <a:prstGeom prst="rect">
            <a:avLst/>
          </a:prstGeom>
          <a:noFill/>
        </p:spPr>
      </p:pic>
      <p:sp>
        <p:nvSpPr>
          <p:cNvPr id="6" name="Zástupný symbol pro obsah 2"/>
          <p:cNvSpPr>
            <a:spLocks noGrp="1"/>
          </p:cNvSpPr>
          <p:nvPr>
            <p:ph idx="1"/>
          </p:nvPr>
        </p:nvSpPr>
        <p:spPr>
          <a:xfrm>
            <a:off x="179512" y="1124744"/>
            <a:ext cx="8640960" cy="4929411"/>
          </a:xfrm>
        </p:spPr>
        <p:txBody>
          <a:bodyPr>
            <a:noAutofit/>
          </a:bodyPr>
          <a:lstStyle/>
          <a:p>
            <a:pPr>
              <a:spcBef>
                <a:spcPts val="1200"/>
              </a:spcBef>
              <a:buClr>
                <a:srgbClr val="FF0000"/>
              </a:buClr>
              <a:buSzPct val="150000"/>
            </a:pPr>
            <a:r>
              <a:rPr lang="sq-AL" sz="2000" dirty="0" smtClean="0">
                <a:latin typeface="Arial Black" pitchFamily="34" charset="0"/>
              </a:rPr>
              <a:t>Počet jednotek – v ZD řešeno jako minimální požadavek </a:t>
            </a:r>
            <a:r>
              <a:rPr lang="sq-AL" sz="1600" dirty="0" smtClean="0">
                <a:solidFill>
                  <a:srgbClr val="FF0000"/>
                </a:solidFill>
                <a:latin typeface="Arial Black" pitchFamily="34" charset="0"/>
              </a:rPr>
              <a:t>“</a:t>
            </a:r>
            <a:r>
              <a:rPr lang="pt-BR" sz="1600" dirty="0" smtClean="0">
                <a:solidFill>
                  <a:srgbClr val="FF0000"/>
                </a:solidFill>
                <a:latin typeface="Arial Black" pitchFamily="34" charset="0"/>
              </a:rPr>
              <a:t>Zadavatel požaduje navržení minimálně </a:t>
            </a:r>
            <a:r>
              <a:rPr lang="cs-CZ" sz="1600" dirty="0" smtClean="0">
                <a:solidFill>
                  <a:srgbClr val="FF0000"/>
                </a:solidFill>
                <a:latin typeface="Arial Black" pitchFamily="34" charset="0"/>
              </a:rPr>
              <a:t>X</a:t>
            </a:r>
            <a:r>
              <a:rPr lang="pt-BR" sz="1600" dirty="0" smtClean="0">
                <a:solidFill>
                  <a:srgbClr val="FF0000"/>
                </a:solidFill>
                <a:latin typeface="Arial Black" pitchFamily="34" charset="0"/>
              </a:rPr>
              <a:t> paralelních linek</a:t>
            </a:r>
            <a:r>
              <a:rPr lang="cs-CZ" sz="1600" dirty="0" smtClean="0">
                <a:solidFill>
                  <a:srgbClr val="FF0000"/>
                </a:solidFill>
                <a:latin typeface="Arial Black" pitchFamily="34" charset="0"/>
              </a:rPr>
              <a:t>„</a:t>
            </a:r>
            <a:endParaRPr lang="sq-AL" sz="1600" dirty="0" smtClean="0">
              <a:solidFill>
                <a:srgbClr val="FF0000"/>
              </a:solidFill>
              <a:latin typeface="Arial Black" pitchFamily="34" charset="0"/>
            </a:endParaRPr>
          </a:p>
          <a:p>
            <a:pPr>
              <a:spcBef>
                <a:spcPts val="1200"/>
              </a:spcBef>
              <a:buClr>
                <a:srgbClr val="FF0000"/>
              </a:buClr>
              <a:buSzPct val="150000"/>
            </a:pPr>
            <a:r>
              <a:rPr lang="sq-AL" sz="2000" dirty="0" smtClean="0">
                <a:latin typeface="Arial Black" pitchFamily="34" charset="0"/>
              </a:rPr>
              <a:t>Typ kontrétní technologie – ZD nestanovuje konstrukční parametry</a:t>
            </a:r>
          </a:p>
          <a:p>
            <a:pPr>
              <a:spcBef>
                <a:spcPts val="1200"/>
              </a:spcBef>
              <a:buClr>
                <a:srgbClr val="FF0000"/>
              </a:buClr>
              <a:buSzPct val="150000"/>
            </a:pPr>
            <a:r>
              <a:rPr lang="sq-AL" sz="2000" dirty="0" smtClean="0">
                <a:latin typeface="Arial Black" pitchFamily="34" charset="0"/>
              </a:rPr>
              <a:t>ZD nestanovuje dispozici technologických objektů </a:t>
            </a:r>
          </a:p>
          <a:p>
            <a:pPr>
              <a:spcBef>
                <a:spcPts val="1200"/>
              </a:spcBef>
              <a:buClr>
                <a:srgbClr val="FF0000"/>
              </a:buClr>
              <a:buSzPct val="150000"/>
            </a:pPr>
            <a:r>
              <a:rPr lang="sq-AL" sz="2000" dirty="0" smtClean="0">
                <a:latin typeface="Arial Black" pitchFamily="34" charset="0"/>
              </a:rPr>
              <a:t>ZD v některých případech nestanovuje druh technologie v detailu, např. dosazovací nádrže			           </a:t>
            </a:r>
            <a:r>
              <a:rPr lang="sq-AL" sz="1600" b="1" dirty="0" smtClean="0">
                <a:solidFill>
                  <a:srgbClr val="FF0000"/>
                </a:solidFill>
                <a:latin typeface="Arial Black" pitchFamily="34" charset="0"/>
              </a:rPr>
              <a:t>“</a:t>
            </a:r>
            <a:r>
              <a:rPr lang="cs-CZ" sz="1600" b="1" dirty="0" smtClean="0">
                <a:solidFill>
                  <a:srgbClr val="FF0000"/>
                </a:solidFill>
                <a:latin typeface="Arial Black" pitchFamily="34" charset="0"/>
              </a:rPr>
              <a:t>K separaci biologického kalu musí být použity podélné dosazovací nádrže„</a:t>
            </a:r>
            <a:endParaRPr lang="sq-AL" sz="1600" b="1" dirty="0" smtClean="0">
              <a:solidFill>
                <a:srgbClr val="FF0000"/>
              </a:solidFill>
              <a:latin typeface="Arial Black" pitchFamily="34" charset="0"/>
            </a:endParaRPr>
          </a:p>
          <a:p>
            <a:pPr>
              <a:spcBef>
                <a:spcPts val="1200"/>
              </a:spcBef>
              <a:buClr>
                <a:srgbClr val="FF0000"/>
              </a:buClr>
              <a:buSzPct val="150000"/>
            </a:pPr>
            <a:r>
              <a:rPr lang="sq-AL" sz="2000" dirty="0" smtClean="0">
                <a:latin typeface="Arial Black" pitchFamily="34" charset="0"/>
              </a:rPr>
              <a:t> ZD nestanovuje provozní paramety technologií, pouze požaduje dodržení požadavků norem a kvality odtoku</a:t>
            </a:r>
          </a:p>
          <a:p>
            <a:pPr>
              <a:spcBef>
                <a:spcPts val="1200"/>
              </a:spcBef>
              <a:buClr>
                <a:srgbClr val="FF0000"/>
              </a:buClr>
              <a:buSzPct val="150000"/>
            </a:pPr>
            <a:r>
              <a:rPr lang="sq-AL" sz="2000" dirty="0" smtClean="0">
                <a:latin typeface="Arial Black" pitchFamily="34" charset="0"/>
              </a:rPr>
              <a:t>ZD nepožaduje typ technologie a zařízení, např.</a:t>
            </a:r>
            <a:r>
              <a:rPr lang="cs-CZ" sz="2000" dirty="0" smtClean="0"/>
              <a:t>                       </a:t>
            </a:r>
            <a:r>
              <a:rPr lang="cs-CZ" sz="1600" b="1" dirty="0" smtClean="0">
                <a:solidFill>
                  <a:srgbClr val="FF0000"/>
                </a:solidFill>
                <a:latin typeface="Arial Black" pitchFamily="34" charset="0"/>
              </a:rPr>
              <a:t>„Zadavatel požaduje z důvodu flexibility provozu minimálně 3 paralelní linky zahuštění kalu včetně kompletního vybavení kalovými čerpadly“ </a:t>
            </a:r>
            <a:r>
              <a:rPr lang="sq-AL" sz="1600" b="1" dirty="0" smtClean="0">
                <a:solidFill>
                  <a:srgbClr val="FF0000"/>
                </a:solidFill>
                <a:latin typeface="Arial Black" pitchFamily="34" charset="0"/>
              </a:rPr>
              <a:t> </a:t>
            </a:r>
            <a:endParaRPr lang="cs-CZ" sz="1600" b="1" dirty="0">
              <a:solidFill>
                <a:srgbClr val="FF0000"/>
              </a:solidFill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B05FCC-F536-47B3-A916-CE1DAEAC4816}" type="slidenum">
              <a:rPr lang="cs-CZ" smtClean="0"/>
              <a:pPr/>
              <a:t>14</a:t>
            </a:fld>
            <a:endParaRPr lang="cs-CZ"/>
          </a:p>
        </p:txBody>
      </p:sp>
      <p:sp>
        <p:nvSpPr>
          <p:cNvPr id="10" name="Text Box 4"/>
          <p:cNvSpPr txBox="1">
            <a:spLocks noChangeArrowheads="1"/>
          </p:cNvSpPr>
          <p:nvPr/>
        </p:nvSpPr>
        <p:spPr bwMode="auto">
          <a:xfrm>
            <a:off x="0" y="4474027"/>
            <a:ext cx="9144000" cy="861774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marL="342900" indent="-342900" algn="ctr" defTabSz="762000">
              <a:spcBef>
                <a:spcPct val="50000"/>
              </a:spcBef>
              <a:defRPr/>
            </a:pPr>
            <a:endParaRPr lang="cs-CZ" sz="2000" b="1" dirty="0" smtClean="0">
              <a:latin typeface="Arial" pitchFamily="34" charset="0"/>
              <a:cs typeface="Arial" pitchFamily="34" charset="0"/>
            </a:endParaRPr>
          </a:p>
          <a:p>
            <a:pPr marL="342900" indent="-342900" algn="ctr" defTabSz="762000">
              <a:spcBef>
                <a:spcPct val="50000"/>
              </a:spcBef>
              <a:defRPr/>
            </a:pPr>
            <a:r>
              <a:rPr lang="cs-CZ" sz="2000" b="1" dirty="0" smtClean="0">
                <a:latin typeface="Arial" pitchFamily="34" charset="0"/>
                <a:cs typeface="Arial" pitchFamily="34" charset="0"/>
              </a:rPr>
              <a:t>Děkuji za pozornost!</a:t>
            </a:r>
            <a:endParaRPr lang="cs-CZ" sz="20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Picture 2" descr="Město se nadále snaží vyřešit stadion na Štvanici        &#10;&#10;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133928" y="260648"/>
            <a:ext cx="792088" cy="792088"/>
          </a:xfrm>
          <a:prstGeom prst="rect">
            <a:avLst/>
          </a:prstGeom>
          <a:noFill/>
        </p:spPr>
      </p:pic>
      <p:pic>
        <p:nvPicPr>
          <p:cNvPr id="7" name="Obrázek 6" descr="Water+On+Leaf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51520" y="1178691"/>
            <a:ext cx="8640960" cy="354645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číslo snímk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B05FCC-F536-47B3-A916-CE1DAEAC4816}" type="slidenum">
              <a:rPr lang="cs-CZ" smtClean="0"/>
              <a:pPr/>
              <a:t>2</a:t>
            </a:fld>
            <a:endParaRPr lang="cs-CZ"/>
          </a:p>
        </p:txBody>
      </p:sp>
      <p:sp>
        <p:nvSpPr>
          <p:cNvPr id="3" name="Obdélník 2"/>
          <p:cNvSpPr/>
          <p:nvPr/>
        </p:nvSpPr>
        <p:spPr>
          <a:xfrm>
            <a:off x="395536" y="764704"/>
            <a:ext cx="8208911" cy="57554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2400" b="1" u="sng" dirty="0" smtClean="0">
                <a:latin typeface="Arial Black" pitchFamily="34" charset="0"/>
              </a:rPr>
              <a:t>Požadavky na volbu technologie:</a:t>
            </a:r>
          </a:p>
          <a:p>
            <a:endParaRPr lang="cs-CZ" b="1" dirty="0" smtClean="0">
              <a:latin typeface="Arial Black" pitchFamily="34" charset="0"/>
            </a:endParaRPr>
          </a:p>
          <a:p>
            <a:pPr marL="360000" indent="-360000">
              <a:spcBef>
                <a:spcPts val="1200"/>
              </a:spcBef>
              <a:buClr>
                <a:srgbClr val="C00000"/>
              </a:buClr>
              <a:buSzPct val="150000"/>
              <a:buFont typeface="Arial Black" pitchFamily="34" charset="0"/>
              <a:buChar char="•"/>
            </a:pPr>
            <a:r>
              <a:rPr lang="cs-CZ" b="1" spc="20" dirty="0" smtClean="0">
                <a:latin typeface="Arial Black" pitchFamily="34" charset="0"/>
              </a:rPr>
              <a:t>Naprosto ověřená technologie pro obdobné velikosti ČOV</a:t>
            </a:r>
          </a:p>
          <a:p>
            <a:pPr marL="360000" indent="-360000">
              <a:spcBef>
                <a:spcPts val="1200"/>
              </a:spcBef>
              <a:buClr>
                <a:srgbClr val="C00000"/>
              </a:buClr>
              <a:buSzPct val="150000"/>
              <a:buFont typeface="Arial Black" pitchFamily="34" charset="0"/>
              <a:buChar char="•"/>
            </a:pPr>
            <a:r>
              <a:rPr lang="cs-CZ" b="1" spc="20" dirty="0" smtClean="0">
                <a:latin typeface="Arial Black" pitchFamily="34" charset="0"/>
              </a:rPr>
              <a:t>Zahrnují nejmodernější prvky dílčích provozních celků</a:t>
            </a:r>
          </a:p>
          <a:p>
            <a:pPr marL="360000" indent="-360000">
              <a:spcBef>
                <a:spcPts val="1200"/>
              </a:spcBef>
              <a:buClr>
                <a:srgbClr val="C00000"/>
              </a:buClr>
              <a:buSzPct val="150000"/>
              <a:buFont typeface="Arial Black" pitchFamily="34" charset="0"/>
              <a:buChar char="•"/>
            </a:pPr>
            <a:r>
              <a:rPr lang="cs-CZ" b="1" spc="20" dirty="0" smtClean="0">
                <a:latin typeface="Arial Black" pitchFamily="34" charset="0"/>
              </a:rPr>
              <a:t>Kompatibilní se stávajícím aktivačním systémem</a:t>
            </a:r>
          </a:p>
          <a:p>
            <a:pPr marL="360000" indent="-360000">
              <a:spcBef>
                <a:spcPts val="1200"/>
              </a:spcBef>
              <a:buClr>
                <a:srgbClr val="C00000"/>
              </a:buClr>
              <a:buSzPct val="150000"/>
              <a:buFont typeface="Arial Black" pitchFamily="34" charset="0"/>
              <a:buChar char="•"/>
            </a:pPr>
            <a:r>
              <a:rPr lang="cs-CZ" b="1" spc="20" dirty="0" smtClean="0">
                <a:latin typeface="Arial Black" pitchFamily="34" charset="0"/>
              </a:rPr>
              <a:t>Kompaktní s ohledem na prostorové požadavky území</a:t>
            </a:r>
          </a:p>
          <a:p>
            <a:pPr marL="360000" indent="-360000">
              <a:spcBef>
                <a:spcPts val="1200"/>
              </a:spcBef>
              <a:buClr>
                <a:srgbClr val="C00000"/>
              </a:buClr>
              <a:buSzPct val="150000"/>
              <a:buFont typeface="Arial Black" pitchFamily="34" charset="0"/>
              <a:buChar char="•"/>
            </a:pPr>
            <a:r>
              <a:rPr lang="cs-CZ" b="1" spc="20" dirty="0" smtClean="0">
                <a:latin typeface="Arial Black" pitchFamily="34" charset="0"/>
              </a:rPr>
              <a:t>Řešená s ohledem na dezodorizaci prostor celé ČOV</a:t>
            </a:r>
          </a:p>
          <a:p>
            <a:pPr marL="360000" indent="-360000">
              <a:spcBef>
                <a:spcPts val="1200"/>
              </a:spcBef>
              <a:buClr>
                <a:srgbClr val="C00000"/>
              </a:buClr>
              <a:buSzPct val="150000"/>
              <a:buFont typeface="Arial Black" pitchFamily="34" charset="0"/>
              <a:buChar char="•"/>
            </a:pPr>
            <a:r>
              <a:rPr lang="cs-CZ" b="1" spc="20" dirty="0" smtClean="0">
                <a:latin typeface="Arial Black" pitchFamily="34" charset="0"/>
              </a:rPr>
              <a:t>S přímou provozní zkušeností v ČR</a:t>
            </a:r>
          </a:p>
          <a:p>
            <a:pPr marL="360000" indent="-360000">
              <a:spcBef>
                <a:spcPts val="1200"/>
              </a:spcBef>
              <a:buClr>
                <a:srgbClr val="C00000"/>
              </a:buClr>
              <a:buSzPct val="150000"/>
              <a:buFont typeface="Arial Black" pitchFamily="34" charset="0"/>
              <a:buChar char="•"/>
            </a:pPr>
            <a:r>
              <a:rPr lang="cs-CZ" b="1" spc="20" dirty="0" smtClean="0">
                <a:latin typeface="Arial Black" pitchFamily="34" charset="0"/>
              </a:rPr>
              <a:t>Vlastní proces ověřen přímým provozem na velké ČOV</a:t>
            </a:r>
          </a:p>
          <a:p>
            <a:pPr marL="360000" indent="-360000">
              <a:spcBef>
                <a:spcPts val="1200"/>
              </a:spcBef>
              <a:buClr>
                <a:srgbClr val="C00000"/>
              </a:buClr>
              <a:buSzPct val="150000"/>
              <a:buFont typeface="Arial Black" pitchFamily="34" charset="0"/>
              <a:buChar char="•"/>
            </a:pPr>
            <a:r>
              <a:rPr lang="cs-CZ" b="1" spc="20" dirty="0" smtClean="0">
                <a:latin typeface="Arial Black" pitchFamily="34" charset="0"/>
              </a:rPr>
              <a:t>Vysoce účinná na odstraňování N </a:t>
            </a:r>
          </a:p>
          <a:p>
            <a:pPr marL="360000" indent="-360000">
              <a:spcBef>
                <a:spcPts val="1200"/>
              </a:spcBef>
              <a:buClr>
                <a:srgbClr val="C00000"/>
              </a:buClr>
              <a:buSzPct val="150000"/>
              <a:buFont typeface="Arial Black" pitchFamily="34" charset="0"/>
              <a:buChar char="•"/>
            </a:pPr>
            <a:r>
              <a:rPr lang="cs-CZ" b="1" spc="20" dirty="0" smtClean="0">
                <a:latin typeface="Arial Black" pitchFamily="34" charset="0"/>
              </a:rPr>
              <a:t>Provedení s minimálními nároky na provoz (míchání nádrží  nádrže, cirkulace)</a:t>
            </a:r>
          </a:p>
          <a:p>
            <a:pPr marL="360000" indent="-360000">
              <a:spcBef>
                <a:spcPts val="1200"/>
              </a:spcBef>
              <a:buClr>
                <a:srgbClr val="C00000"/>
              </a:buClr>
              <a:buSzPct val="150000"/>
              <a:buFont typeface="Arial Black" pitchFamily="34" charset="0"/>
              <a:buChar char="•"/>
            </a:pPr>
            <a:r>
              <a:rPr lang="cs-CZ" b="1" spc="20" dirty="0" smtClean="0">
                <a:latin typeface="Arial Black" pitchFamily="34" charset="0"/>
              </a:rPr>
              <a:t>Velmi vysoký stupeň flexibility provozu (start-stop aerace)</a:t>
            </a:r>
          </a:p>
          <a:p>
            <a:pPr>
              <a:spcBef>
                <a:spcPts val="1200"/>
              </a:spcBef>
            </a:pPr>
            <a:endParaRPr lang="cs-CZ" b="1" dirty="0" smtClean="0">
              <a:latin typeface="Arial Black" pitchFamily="34" charset="0"/>
            </a:endParaRPr>
          </a:p>
        </p:txBody>
      </p:sp>
      <p:pic>
        <p:nvPicPr>
          <p:cNvPr id="4" name="Picture 2" descr="Město se nadále snaží vyřešit stadion na Štvanici        &#10;&#10;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133928" y="260648"/>
            <a:ext cx="792088" cy="79208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číslo snímk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B05FCC-F536-47B3-A916-CE1DAEAC4816}" type="slidenum">
              <a:rPr lang="cs-CZ" smtClean="0"/>
              <a:pPr/>
              <a:t>3</a:t>
            </a:fld>
            <a:endParaRPr lang="cs-CZ"/>
          </a:p>
        </p:txBody>
      </p:sp>
      <p:sp>
        <p:nvSpPr>
          <p:cNvPr id="3" name="Obdélník 2"/>
          <p:cNvSpPr/>
          <p:nvPr/>
        </p:nvSpPr>
        <p:spPr>
          <a:xfrm>
            <a:off x="395536" y="165402"/>
            <a:ext cx="8208911" cy="66479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2400" b="1" u="sng" dirty="0" smtClean="0">
                <a:latin typeface="Arial Black" pitchFamily="34" charset="0"/>
              </a:rPr>
              <a:t>Zdůvodnění volby technologie:</a:t>
            </a:r>
            <a:r>
              <a:rPr lang="cs-CZ" dirty="0" smtClean="0"/>
              <a:t> </a:t>
            </a:r>
          </a:p>
          <a:p>
            <a:pPr marL="360000" indent="-360000">
              <a:spcBef>
                <a:spcPts val="1200"/>
              </a:spcBef>
              <a:buClr>
                <a:srgbClr val="C00000"/>
              </a:buClr>
              <a:buSzPct val="150000"/>
              <a:buFont typeface="Arial Black" pitchFamily="34" charset="0"/>
              <a:buChar char="•"/>
            </a:pPr>
            <a:r>
              <a:rPr lang="cs-CZ" b="1" dirty="0" smtClean="0"/>
              <a:t>Při návrhu technologie čištění použité pro NVL se vycházelo z požadavků legislativy na dosažení koncentrace 10 mg/l celkového N na odtoku. </a:t>
            </a:r>
          </a:p>
          <a:p>
            <a:pPr marL="360000" indent="-360000">
              <a:spcBef>
                <a:spcPts val="1200"/>
              </a:spcBef>
              <a:buClr>
                <a:srgbClr val="C00000"/>
              </a:buClr>
              <a:buSzPct val="150000"/>
              <a:buFont typeface="Arial Black" pitchFamily="34" charset="0"/>
              <a:buChar char="•"/>
            </a:pPr>
            <a:r>
              <a:rPr lang="cs-CZ" b="1" dirty="0" smtClean="0"/>
              <a:t>Byla posouzena max. kapacita stávající  ÚČOV, prověřeny podmínky a možnost rekonstrukce, pak rozhodnuto o NVL.</a:t>
            </a:r>
          </a:p>
          <a:p>
            <a:pPr marL="360000" indent="-360000">
              <a:spcBef>
                <a:spcPts val="1200"/>
              </a:spcBef>
              <a:buClr>
                <a:srgbClr val="C00000"/>
              </a:buClr>
              <a:buSzPct val="150000"/>
              <a:buFont typeface="Arial Black" pitchFamily="34" charset="0"/>
              <a:buChar char="•"/>
            </a:pPr>
            <a:r>
              <a:rPr lang="cs-CZ" b="1" dirty="0" smtClean="0"/>
              <a:t>Filosofie návrhu čištění odpadních vod pro Prahu vychází z předpokladu minimalizace výše investičních nákladů. Proto bylo rozhodnuto postavit NVL na cca 1/2 produkce odpadních vod a následně rekonstruovat stávající ÚČOV tak, aby odtoky z obou částí vyhověly požadavkům legislativy ČR a EU.</a:t>
            </a:r>
            <a:r>
              <a:rPr lang="cs-CZ" b="1" spc="20" dirty="0" smtClean="0">
                <a:latin typeface="Arial Black" pitchFamily="34" charset="0"/>
              </a:rPr>
              <a:t> </a:t>
            </a:r>
          </a:p>
          <a:p>
            <a:pPr marL="360000" indent="-360000">
              <a:spcBef>
                <a:spcPts val="1200"/>
              </a:spcBef>
              <a:buClr>
                <a:srgbClr val="C00000"/>
              </a:buClr>
              <a:buSzPct val="150000"/>
              <a:buFont typeface="Arial Black" pitchFamily="34" charset="0"/>
              <a:buChar char="•"/>
            </a:pPr>
            <a:r>
              <a:rPr lang="cs-CZ" b="1" dirty="0" smtClean="0"/>
              <a:t>Vzhledem ke koncentraci surové splaškové vody přitékající na stávající ÚČOV a požadované koncentraci celkového N na odtoku je potřeba dosáhnout efekt čištění nad 80 %.</a:t>
            </a:r>
          </a:p>
          <a:p>
            <a:pPr marL="360000" indent="-360000">
              <a:spcBef>
                <a:spcPts val="1200"/>
              </a:spcBef>
              <a:buClr>
                <a:srgbClr val="C00000"/>
              </a:buClr>
              <a:buSzPct val="150000"/>
              <a:buFont typeface="Arial Black" pitchFamily="34" charset="0"/>
              <a:buChar char="•"/>
            </a:pPr>
            <a:r>
              <a:rPr lang="cs-CZ" b="1" dirty="0" smtClean="0"/>
              <a:t>Požadovaný vysoký efekt na odstranění N vyžaduje použití vysokého stupně interní recirkulace, což zvyšuje požadovaný objem aktivačních nádrží a tím i zvýšené investiční náklady a větší plochu potřebnou pro realizaci NVL. Z tohoto důvodu jsou systémy založené na interní recirkulaci nevhodné (D – N, R-D-N, </a:t>
            </a:r>
            <a:r>
              <a:rPr lang="cs-CZ" b="1" dirty="0" err="1" smtClean="0"/>
              <a:t>An</a:t>
            </a:r>
            <a:r>
              <a:rPr lang="cs-CZ" b="1" dirty="0" smtClean="0"/>
              <a:t>-D-N apod.)</a:t>
            </a:r>
          </a:p>
          <a:p>
            <a:pPr marL="360000" indent="-360000">
              <a:spcBef>
                <a:spcPts val="1200"/>
              </a:spcBef>
              <a:buClr>
                <a:srgbClr val="C00000"/>
              </a:buClr>
              <a:buSzPct val="150000"/>
              <a:buFont typeface="Arial Black" pitchFamily="34" charset="0"/>
              <a:buChar char="•"/>
            </a:pPr>
            <a:r>
              <a:rPr lang="cs-CZ" b="1" dirty="0" smtClean="0"/>
              <a:t>Byla proto zvolena 3 stupňová kaskádová aktivace se střídanými denitrifikačními a nitrifikačními zónami, přičemž mechanicky předčištěná odpadní voda je zavedena vždy do denitrifikační zóny.</a:t>
            </a:r>
            <a:endParaRPr lang="cs-CZ" b="1" spc="20" dirty="0" smtClean="0">
              <a:latin typeface="Arial Black" pitchFamily="34" charset="0"/>
            </a:endParaRPr>
          </a:p>
        </p:txBody>
      </p:sp>
      <p:pic>
        <p:nvPicPr>
          <p:cNvPr id="4" name="Picture 2" descr="Město se nadále snaží vyřešit stadion na Štvanici        &#10;&#10;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133928" y="260648"/>
            <a:ext cx="792088" cy="79208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číslo snímk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B05FCC-F536-47B3-A916-CE1DAEAC4816}" type="slidenum">
              <a:rPr lang="cs-CZ" smtClean="0"/>
              <a:pPr/>
              <a:t>4</a:t>
            </a:fld>
            <a:endParaRPr lang="cs-CZ"/>
          </a:p>
        </p:txBody>
      </p:sp>
      <p:sp>
        <p:nvSpPr>
          <p:cNvPr id="3" name="Obdélník 2"/>
          <p:cNvSpPr/>
          <p:nvPr/>
        </p:nvSpPr>
        <p:spPr>
          <a:xfrm>
            <a:off x="395536" y="188640"/>
            <a:ext cx="8208911" cy="62170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2400" b="1" u="sng" dirty="0" smtClean="0">
                <a:latin typeface="Arial Black" pitchFamily="34" charset="0"/>
              </a:rPr>
              <a:t>Zdůvodnění volby technologie (</a:t>
            </a:r>
            <a:r>
              <a:rPr lang="cs-CZ" sz="2400" b="1" u="sng" dirty="0" err="1" smtClean="0">
                <a:latin typeface="Arial Black" pitchFamily="34" charset="0"/>
              </a:rPr>
              <a:t>pokrač</a:t>
            </a:r>
            <a:r>
              <a:rPr lang="cs-CZ" sz="2400" b="1" u="sng" dirty="0" smtClean="0">
                <a:latin typeface="Arial Black" pitchFamily="34" charset="0"/>
              </a:rPr>
              <a:t>.):</a:t>
            </a:r>
          </a:p>
          <a:p>
            <a:r>
              <a:rPr lang="cs-CZ" dirty="0" smtClean="0"/>
              <a:t> </a:t>
            </a:r>
          </a:p>
          <a:p>
            <a:pPr marL="360000" indent="-360000">
              <a:spcBef>
                <a:spcPts val="1200"/>
              </a:spcBef>
              <a:buClr>
                <a:srgbClr val="C00000"/>
              </a:buClr>
              <a:buSzPct val="150000"/>
              <a:buFont typeface="Arial Black" pitchFamily="34" charset="0"/>
              <a:buChar char="•"/>
            </a:pPr>
            <a:r>
              <a:rPr lang="cs-CZ" b="1" dirty="0" smtClean="0"/>
              <a:t>Tento typ technologie čištění je provozně ověřen na větších čistírnách především v Německu (ČOV </a:t>
            </a:r>
            <a:r>
              <a:rPr lang="cs-CZ" b="1" dirty="0" err="1" smtClean="0"/>
              <a:t>Bottrop</a:t>
            </a:r>
            <a:r>
              <a:rPr lang="cs-CZ" b="1" dirty="0" smtClean="0"/>
              <a:t>), kde běžně dosahuje odtokové koncentrace pod 10 mg/l celkového N.</a:t>
            </a:r>
          </a:p>
          <a:p>
            <a:pPr marL="360000" indent="-360000">
              <a:spcBef>
                <a:spcPts val="1200"/>
              </a:spcBef>
              <a:buClr>
                <a:srgbClr val="C00000"/>
              </a:buClr>
              <a:buSzPct val="150000"/>
              <a:buFont typeface="Arial Black" pitchFamily="34" charset="0"/>
              <a:buChar char="•"/>
            </a:pPr>
            <a:r>
              <a:rPr lang="cs-CZ" b="1" dirty="0" smtClean="0"/>
              <a:t>Vzhledem k možnosti budoucích oprav a rovněž i z dalších důvodů je biologický stupeň navržen v min. 4linkovém uspořádání.</a:t>
            </a:r>
          </a:p>
          <a:p>
            <a:pPr marL="360000" indent="-360000">
              <a:spcBef>
                <a:spcPts val="1200"/>
              </a:spcBef>
              <a:buClr>
                <a:srgbClr val="C00000"/>
              </a:buClr>
              <a:buSzPct val="150000"/>
              <a:buFont typeface="Arial Black" pitchFamily="34" charset="0"/>
              <a:buChar char="•"/>
            </a:pPr>
            <a:r>
              <a:rPr lang="cs-CZ" b="1" dirty="0" smtClean="0"/>
              <a:t>Za dosazovacími nádržemi je zařazen třetí stupeň čištění pomocí chemického srážení fosforu s cílem minimalizovat ovlivnění Vltavy fosforem vypouštěným ve vyčištěných odpadních vodách. Z hlediska nedostatku místa jsou k separaci chemického kalu použity lamelové usazovací nádrže.</a:t>
            </a:r>
          </a:p>
          <a:p>
            <a:pPr marL="360000" indent="-360000">
              <a:spcBef>
                <a:spcPts val="1200"/>
              </a:spcBef>
              <a:buClr>
                <a:srgbClr val="C00000"/>
              </a:buClr>
              <a:buSzPct val="150000"/>
              <a:buFont typeface="Arial Black" pitchFamily="34" charset="0"/>
              <a:buChar char="•"/>
            </a:pPr>
            <a:r>
              <a:rPr lang="cs-CZ" b="1" dirty="0" smtClean="0"/>
              <a:t>Rovněž z nedostatku místa jsou použity lamelové usazovací nádrže jako primární sedimentace. Kapacita primární sedimentace v cílovém stavu (po rekonstrukci stávající ÚČOV) bude dostatečná pro mechanicko-chemické vyčištění až 3,0 m</a:t>
            </a:r>
            <a:r>
              <a:rPr lang="cs-CZ" b="1" baseline="30000" dirty="0" smtClean="0"/>
              <a:t>3</a:t>
            </a:r>
            <a:r>
              <a:rPr lang="cs-CZ" b="1" dirty="0" smtClean="0"/>
              <a:t>/s srážkových vod.</a:t>
            </a:r>
          </a:p>
          <a:p>
            <a:pPr marL="360000" indent="-360000">
              <a:spcBef>
                <a:spcPts val="1200"/>
              </a:spcBef>
              <a:buClr>
                <a:srgbClr val="C00000"/>
              </a:buClr>
              <a:buSzPct val="150000"/>
              <a:buFont typeface="Arial Black" pitchFamily="34" charset="0"/>
              <a:buChar char="•"/>
            </a:pPr>
            <a:r>
              <a:rPr lang="cs-CZ" b="1" dirty="0" smtClean="0"/>
              <a:t>Po dobu rekonstrukce stávající ÚČOV zvládne navrhovaná NVL průtok splaškových vod až do výše 6,0 m</a:t>
            </a:r>
            <a:r>
              <a:rPr lang="cs-CZ" b="1" baseline="30000" dirty="0" smtClean="0"/>
              <a:t>3</a:t>
            </a:r>
            <a:r>
              <a:rPr lang="cs-CZ" b="1" dirty="0" smtClean="0"/>
              <a:t>/s, tj. budou biologicky čištěny veškeré splaškové vody bez naředění srážkovými vodami. V tomto období však samozřejmě nebude dosaženo cílových parametrů odtoku.</a:t>
            </a:r>
          </a:p>
        </p:txBody>
      </p:sp>
      <p:pic>
        <p:nvPicPr>
          <p:cNvPr id="4" name="Picture 2" descr="Město se nadále snaží vyřešit stadion na Štvanici        &#10;&#10;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133928" y="260648"/>
            <a:ext cx="792088" cy="79208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číslo snímk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B05FCC-F536-47B3-A916-CE1DAEAC4816}" type="slidenum">
              <a:rPr lang="cs-CZ" smtClean="0"/>
              <a:pPr/>
              <a:t>5</a:t>
            </a:fld>
            <a:endParaRPr lang="cs-CZ"/>
          </a:p>
        </p:txBody>
      </p:sp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61170" y="4901902"/>
            <a:ext cx="5391150" cy="1695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1268760"/>
            <a:ext cx="8319128" cy="36724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 descr="Město se nadále snaží vyřešit stadion na Štvanici        &#10;&#10;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133928" y="260648"/>
            <a:ext cx="792088" cy="792088"/>
          </a:xfrm>
          <a:prstGeom prst="rect">
            <a:avLst/>
          </a:prstGeom>
          <a:noFill/>
        </p:spPr>
      </p:pic>
      <p:sp>
        <p:nvSpPr>
          <p:cNvPr id="7" name="Obdélník 6"/>
          <p:cNvSpPr/>
          <p:nvPr/>
        </p:nvSpPr>
        <p:spPr>
          <a:xfrm>
            <a:off x="179512" y="188640"/>
            <a:ext cx="813690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2400" b="1" u="sng" dirty="0" smtClean="0">
                <a:latin typeface="Arial Black" pitchFamily="34" charset="0"/>
              </a:rPr>
              <a:t>Kaskádová aktivace v sestavě ALPHA</a:t>
            </a:r>
          </a:p>
          <a:p>
            <a:r>
              <a:rPr lang="cs-CZ" sz="2400" b="1" u="sng" dirty="0" smtClean="0">
                <a:latin typeface="Arial Black" pitchFamily="34" charset="0"/>
              </a:rPr>
              <a:t>Základ technologie čištění pro NVL Praha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číslo snímk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B05FCC-F536-47B3-A916-CE1DAEAC4816}" type="slidenum">
              <a:rPr lang="cs-CZ" smtClean="0"/>
              <a:pPr/>
              <a:t>6</a:t>
            </a:fld>
            <a:endParaRPr lang="cs-CZ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7624" y="1268685"/>
            <a:ext cx="6715125" cy="540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 descr="Město se nadále snaží vyřešit stadion na Štvanici        &#10;&#10;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133928" y="260648"/>
            <a:ext cx="792088" cy="792088"/>
          </a:xfrm>
          <a:prstGeom prst="rect">
            <a:avLst/>
          </a:prstGeom>
          <a:noFill/>
        </p:spPr>
      </p:pic>
      <p:sp>
        <p:nvSpPr>
          <p:cNvPr id="6" name="Obdélník 5"/>
          <p:cNvSpPr/>
          <p:nvPr/>
        </p:nvSpPr>
        <p:spPr>
          <a:xfrm>
            <a:off x="35496" y="221739"/>
            <a:ext cx="813690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2400" b="1" u="sng" dirty="0" smtClean="0">
                <a:latin typeface="Arial Black" pitchFamily="34" charset="0"/>
              </a:rPr>
              <a:t>Kaskádová aktivace v sestavě ALPHA</a:t>
            </a:r>
          </a:p>
          <a:p>
            <a:r>
              <a:rPr lang="cs-CZ" sz="2400" b="1" u="sng" dirty="0" smtClean="0">
                <a:latin typeface="Arial Black" pitchFamily="34" charset="0"/>
              </a:rPr>
              <a:t>Srovnání se systémem předřazené denitrifikace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číslo snímk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B05FCC-F536-47B3-A916-CE1DAEAC4816}" type="slidenum">
              <a:rPr lang="cs-CZ" smtClean="0"/>
              <a:pPr/>
              <a:t>7</a:t>
            </a:fld>
            <a:endParaRPr lang="cs-CZ"/>
          </a:p>
        </p:txBody>
      </p:sp>
      <p:sp>
        <p:nvSpPr>
          <p:cNvPr id="3" name="Obdélník 2"/>
          <p:cNvSpPr/>
          <p:nvPr/>
        </p:nvSpPr>
        <p:spPr>
          <a:xfrm>
            <a:off x="179512" y="1196752"/>
            <a:ext cx="8568952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b="1" dirty="0" smtClean="0">
                <a:latin typeface="Arial Black" pitchFamily="34" charset="0"/>
              </a:rPr>
              <a:t>Kaskádová aktivace má výrazně vyšší účinnost na odstranění dusíku než systém předřazené denitrifikace. </a:t>
            </a:r>
          </a:p>
          <a:p>
            <a:endParaRPr lang="cs-CZ" b="1" dirty="0" smtClean="0"/>
          </a:p>
          <a:p>
            <a:r>
              <a:rPr lang="cs-CZ" b="1" dirty="0" smtClean="0"/>
              <a:t>Vyšší účinnost</a:t>
            </a:r>
          </a:p>
          <a:p>
            <a:r>
              <a:rPr lang="cs-CZ" dirty="0" smtClean="0"/>
              <a:t>předřazená denitrifikace je dána vztahem ED = </a:t>
            </a:r>
            <a:r>
              <a:rPr lang="cs-CZ" dirty="0" err="1" smtClean="0"/>
              <a:t>Rc</a:t>
            </a:r>
            <a:r>
              <a:rPr lang="cs-CZ" dirty="0" smtClean="0"/>
              <a:t>/(</a:t>
            </a:r>
            <a:r>
              <a:rPr lang="cs-CZ" dirty="0" err="1" smtClean="0"/>
              <a:t>Rc</a:t>
            </a:r>
            <a:r>
              <a:rPr lang="cs-CZ" dirty="0" smtClean="0"/>
              <a:t>+1), u 4stupňové kaskády je N v prvních třech proudech odpadní vody nitrifikován i denitrifikován téměř úplně a teprve pro poslední kaskádu platí stejný vztah jako pro předřazenou denitrifikaci. Tzn., že při </a:t>
            </a:r>
            <a:r>
              <a:rPr lang="cs-CZ" dirty="0" err="1" smtClean="0"/>
              <a:t>Rc</a:t>
            </a:r>
            <a:r>
              <a:rPr lang="cs-CZ" dirty="0" smtClean="0"/>
              <a:t> = 100% Q bude u předřazené denitrifikace účinnost denitrifikace 50%, zatímco u 4° kaskády 87,5%. Aby předřazená denitrifikace dosáhla stejnou účinnost, musela by být celková recirkulace 700%.</a:t>
            </a:r>
          </a:p>
          <a:p>
            <a:endParaRPr lang="cs-CZ" dirty="0" smtClean="0"/>
          </a:p>
          <a:p>
            <a:r>
              <a:rPr lang="cs-CZ" b="1" dirty="0" smtClean="0"/>
              <a:t>Vyšší zásoba kalu v systému</a:t>
            </a:r>
          </a:p>
          <a:p>
            <a:r>
              <a:rPr lang="cs-CZ" dirty="0" smtClean="0"/>
              <a:t>vracený kal se ředí postupně. Z tohoto důvodu je v prvních sekcích kaskády vyšší koncentrace kalu. Vysoká zásoba kalu je nutná pro dodržení potřebného stáří kalu v aktivaci, a celkově je tak systém vysoce stabilní z hlediska nitrifikace. </a:t>
            </a:r>
          </a:p>
          <a:p>
            <a:endParaRPr lang="cs-CZ" dirty="0" smtClean="0"/>
          </a:p>
          <a:p>
            <a:r>
              <a:rPr lang="cs-CZ" b="1" dirty="0" smtClean="0"/>
              <a:t>Vyšší odolnost proti riziku inhibice aciditou vznikající v nitrifikaci</a:t>
            </a:r>
          </a:p>
          <a:p>
            <a:r>
              <a:rPr lang="cs-CZ" dirty="0" smtClean="0"/>
              <a:t>protože dusičnany jsou odstraňovány postupně ve čtyřech dílčích krocích</a:t>
            </a:r>
            <a:endParaRPr lang="cs-CZ" dirty="0"/>
          </a:p>
        </p:txBody>
      </p:sp>
      <p:pic>
        <p:nvPicPr>
          <p:cNvPr id="4" name="Picture 2" descr="Město se nadále snaží vyřešit stadion na Štvanici        &#10;&#10;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133928" y="260648"/>
            <a:ext cx="792088" cy="792088"/>
          </a:xfrm>
          <a:prstGeom prst="rect">
            <a:avLst/>
          </a:prstGeom>
          <a:noFill/>
        </p:spPr>
      </p:pic>
      <p:sp>
        <p:nvSpPr>
          <p:cNvPr id="5" name="Obdélník 4"/>
          <p:cNvSpPr/>
          <p:nvPr/>
        </p:nvSpPr>
        <p:spPr>
          <a:xfrm>
            <a:off x="35496" y="221739"/>
            <a:ext cx="813690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2400" b="1" u="sng" dirty="0" smtClean="0">
                <a:latin typeface="Arial Black" pitchFamily="34" charset="0"/>
              </a:rPr>
              <a:t>Kaskádová aktivace v sestavě ALPHA</a:t>
            </a:r>
          </a:p>
          <a:p>
            <a:r>
              <a:rPr lang="cs-CZ" sz="2400" b="1" u="sng" dirty="0" smtClean="0">
                <a:latin typeface="Arial Black" pitchFamily="34" charset="0"/>
              </a:rPr>
              <a:t>Výhody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číslo snímk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B05FCC-F536-47B3-A916-CE1DAEAC4816}" type="slidenum">
              <a:rPr lang="cs-CZ" smtClean="0"/>
              <a:pPr/>
              <a:t>8</a:t>
            </a:fld>
            <a:endParaRPr lang="cs-CZ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0471" y="5470551"/>
            <a:ext cx="8916025" cy="1342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49419" y="836712"/>
            <a:ext cx="5087077" cy="46453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8" descr="C:\Dokumenty\B2002\obrazky2002z\dokumenty\obrazky\Obrázky-Kos\Přerov\P7110007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1520" y="2978950"/>
            <a:ext cx="3384376" cy="2538282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</p:spPr>
      </p:pic>
      <p:pic>
        <p:nvPicPr>
          <p:cNvPr id="5" name="Picture 6" descr="C:\Dokumenty\B2002\obrazky2002z\dokumenty\obrazky\Obrázky-Kos\Přerov\DSCN1506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51520" y="908720"/>
            <a:ext cx="3361712" cy="2232248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</p:spPr>
      </p:pic>
      <p:pic>
        <p:nvPicPr>
          <p:cNvPr id="7" name="Picture 2" descr="Město se nadále snaží vyřešit stadion na Štvanici        &#10;&#10;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133928" y="260648"/>
            <a:ext cx="792088" cy="792088"/>
          </a:xfrm>
          <a:prstGeom prst="rect">
            <a:avLst/>
          </a:prstGeom>
          <a:noFill/>
        </p:spPr>
      </p:pic>
      <p:sp>
        <p:nvSpPr>
          <p:cNvPr id="8" name="Obdélník 7"/>
          <p:cNvSpPr/>
          <p:nvPr/>
        </p:nvSpPr>
        <p:spPr>
          <a:xfrm>
            <a:off x="179512" y="116632"/>
            <a:ext cx="813690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2400" b="1" u="sng" dirty="0" smtClean="0">
                <a:latin typeface="Arial Black" pitchFamily="34" charset="0"/>
              </a:rPr>
              <a:t>ČOV Přerov – provozní ověření technologie ALPHA (r. 2001) pro ÚČOV</a:t>
            </a:r>
          </a:p>
        </p:txBody>
      </p:sp>
      <p:sp>
        <p:nvSpPr>
          <p:cNvPr id="9" name="Elipsa 8"/>
          <p:cNvSpPr/>
          <p:nvPr/>
        </p:nvSpPr>
        <p:spPr>
          <a:xfrm>
            <a:off x="7812360" y="5733256"/>
            <a:ext cx="576064" cy="108012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51520" y="1379909"/>
            <a:ext cx="8640960" cy="4929411"/>
          </a:xfrm>
        </p:spPr>
        <p:txBody>
          <a:bodyPr>
            <a:noAutofit/>
          </a:bodyPr>
          <a:lstStyle/>
          <a:p>
            <a:pPr>
              <a:spcBef>
                <a:spcPts val="1200"/>
              </a:spcBef>
              <a:buClr>
                <a:srgbClr val="FF0000"/>
              </a:buClr>
              <a:buSzPct val="150000"/>
            </a:pPr>
            <a:r>
              <a:rPr lang="sq-AL" sz="2000" dirty="0" smtClean="0">
                <a:latin typeface="Arial Black" pitchFamily="34" charset="0"/>
              </a:rPr>
              <a:t>NVL je řešena jako mechanicko biologická ČOV s chemickým srážením fosforu ve vyčištěné odpadní vodě</a:t>
            </a:r>
          </a:p>
          <a:p>
            <a:pPr>
              <a:spcBef>
                <a:spcPts val="1200"/>
              </a:spcBef>
              <a:buClr>
                <a:srgbClr val="FF0000"/>
              </a:buClr>
              <a:buSzPct val="150000"/>
            </a:pPr>
            <a:r>
              <a:rPr lang="sq-AL" sz="2000" dirty="0" smtClean="0">
                <a:latin typeface="Arial Black" pitchFamily="34" charset="0"/>
              </a:rPr>
              <a:t>Odpadní voda po hrubém předčištění na česlích a provzdušňovaných lapačích písku se mechanicko chemicky předčišťuje v lamelových usazovacích nádržích. </a:t>
            </a:r>
          </a:p>
          <a:p>
            <a:pPr>
              <a:spcBef>
                <a:spcPts val="1200"/>
              </a:spcBef>
              <a:buClr>
                <a:srgbClr val="FF0000"/>
              </a:buClr>
              <a:buSzPct val="150000"/>
            </a:pPr>
            <a:r>
              <a:rPr lang="sq-AL" sz="2000" dirty="0" smtClean="0">
                <a:latin typeface="Arial Black" pitchFamily="34" charset="0"/>
              </a:rPr>
              <a:t>Předčištěné odpadní vody se biologicky čistí v kaskádové aktivaci – systém ALPHA s regenerací kalu a s podélnými dosazovacími nádržemi. Do poslední denitrifikační sekce je možnost dávkovat externí substrát. </a:t>
            </a:r>
          </a:p>
          <a:p>
            <a:pPr>
              <a:spcBef>
                <a:spcPts val="1200"/>
              </a:spcBef>
              <a:buClr>
                <a:srgbClr val="FF0000"/>
              </a:buClr>
              <a:buSzPct val="150000"/>
            </a:pPr>
            <a:r>
              <a:rPr lang="sq-AL" sz="2000" dirty="0" smtClean="0">
                <a:latin typeface="Arial Black" pitchFamily="34" charset="0"/>
              </a:rPr>
              <a:t>Za podélnými dosazovacími nádržemi je zařazeno chemické srážení fosforu. Vzniklý kal se separuje v lamelových usazovacích nádržích. </a:t>
            </a:r>
          </a:p>
          <a:p>
            <a:pPr>
              <a:spcBef>
                <a:spcPts val="1200"/>
              </a:spcBef>
              <a:buClr>
                <a:srgbClr val="FF0000"/>
              </a:buClr>
              <a:buSzPct val="150000"/>
            </a:pPr>
            <a:r>
              <a:rPr lang="sq-AL" sz="2000" dirty="0" smtClean="0">
                <a:latin typeface="Arial Black" pitchFamily="34" charset="0"/>
              </a:rPr>
              <a:t>Veškeré produkované kaly se čerpají na kalové hospodářství ÚČOV, které je společné pro obě vodní linky. </a:t>
            </a:r>
            <a:endParaRPr lang="cs-CZ" sz="2000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B05FCC-F536-47B3-A916-CE1DAEAC4816}" type="slidenum">
              <a:rPr lang="cs-CZ" smtClean="0"/>
              <a:pPr/>
              <a:t>9</a:t>
            </a:fld>
            <a:endParaRPr lang="cs-CZ"/>
          </a:p>
        </p:txBody>
      </p:sp>
      <p:sp>
        <p:nvSpPr>
          <p:cNvPr id="5" name="Obdélník 4"/>
          <p:cNvSpPr/>
          <p:nvPr/>
        </p:nvSpPr>
        <p:spPr>
          <a:xfrm>
            <a:off x="179512" y="116632"/>
            <a:ext cx="813690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2400" b="1" u="sng" dirty="0" smtClean="0">
                <a:latin typeface="Arial Black" pitchFamily="34" charset="0"/>
              </a:rPr>
              <a:t>Charakteristika technologie nové vodní linky pro rozšíření ÚČOV Praha</a:t>
            </a:r>
          </a:p>
        </p:txBody>
      </p:sp>
      <p:pic>
        <p:nvPicPr>
          <p:cNvPr id="6" name="Picture 2" descr="Město se nadále snaží vyřešit stadion na Štvanici        &#10;&#10;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133928" y="260648"/>
            <a:ext cx="792088" cy="79208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3D TRANSITION" val="TurningPageofBook.p3d 0"/>
  <p:tag name="POWER3D OPTIONS" val="Fast "/>
</p:tagLst>
</file>

<file path=ppt/theme/theme1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401</TotalTime>
  <Words>525</Words>
  <Application>Microsoft Office PowerPoint</Application>
  <PresentationFormat>Předvádění na obrazovce (4:3)</PresentationFormat>
  <Paragraphs>85</Paragraphs>
  <Slides>14</Slides>
  <Notes>1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14</vt:i4>
      </vt:variant>
    </vt:vector>
  </HeadingPairs>
  <TitlesOfParts>
    <vt:vector size="15" baseType="lpstr">
      <vt:lpstr>Motiv sady Office</vt:lpstr>
      <vt:lpstr>Celková přestavba a rozšíření ÚČOV  Praha na Císařském ostrově               </vt:lpstr>
      <vt:lpstr>Snímek 2</vt:lpstr>
      <vt:lpstr>Snímek 3</vt:lpstr>
      <vt:lpstr>Snímek 4</vt:lpstr>
      <vt:lpstr>Snímek 5</vt:lpstr>
      <vt:lpstr>Snímek 6</vt:lpstr>
      <vt:lpstr>Snímek 7</vt:lpstr>
      <vt:lpstr>Snímek 8</vt:lpstr>
      <vt:lpstr>Snímek 9</vt:lpstr>
      <vt:lpstr>Snímek 10</vt:lpstr>
      <vt:lpstr>Snímek 11</vt:lpstr>
      <vt:lpstr>Specifikace podle ÚR</vt:lpstr>
      <vt:lpstr>Co lze při návrhu technologie řešit variantně</vt:lpstr>
      <vt:lpstr>Snímek 14</vt:lpstr>
    </vt:vector>
  </TitlesOfParts>
  <Company>HYDROPROJEKT CZ a.s.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Celková přestavba a rozšíření ÚČOV  Praha na Císařském ostrově</dc:title>
  <dc:creator>Kos, Miroslav</dc:creator>
  <cp:lastModifiedBy>INF</cp:lastModifiedBy>
  <cp:revision>50</cp:revision>
  <dcterms:created xsi:type="dcterms:W3CDTF">2011-02-13T14:47:54Z</dcterms:created>
  <dcterms:modified xsi:type="dcterms:W3CDTF">2011-02-17T11:47:32Z</dcterms:modified>
</cp:coreProperties>
</file>